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6">
  <p:sldMasterIdLst>
    <p:sldMasterId id="2147483864" r:id="rId1"/>
  </p:sldMasterIdLst>
  <p:notesMasterIdLst>
    <p:notesMasterId r:id="rId7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014" y="5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6E331D-CF72-431F-A0B1-E8E4DD573B02}" type="datetimeFigureOut">
              <a:rPr lang="zh-CN" altLang="en-US" smtClean="0"/>
              <a:t>2010-9-23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AB79B5-3FE8-4131-83CD-A823B4B94912}" type="slidenum">
              <a:rPr lang="zh-CN" altLang="en-US" smtClean="0"/>
              <a:t>‹#›</a:t>
            </a:fld>
            <a:endParaRPr lang="zh-CN" altLang="en-US"/>
          </a:p>
        </p:txBody>
      </p:sp>
    </p:spTree>
    <p:extLst>
      <p:ext uri="{BB962C8B-B14F-4D97-AF65-F5344CB8AC3E}">
        <p14:creationId xmlns:p14="http://schemas.microsoft.com/office/powerpoint/2010/main" val="2129674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2">
        <a:schemeClr val="bg1"/>
      </p:bgRef>
    </p:bg>
    <p:spTree>
      <p:nvGrpSpPr>
        <p:cNvPr id="1" name=""/>
        <p:cNvGrpSpPr/>
        <p:nvPr/>
      </p:nvGrpSpPr>
      <p:grpSpPr>
        <a:xfrm>
          <a:off x="0" y="0"/>
          <a:ext cx="0" cy="0"/>
          <a:chOff x="0" y="0"/>
          <a:chExt cx="0" cy="0"/>
        </a:xfrm>
      </p:grpSpPr>
      <p:sp>
        <p:nvSpPr>
          <p:cNvPr id="8" name="矩形 7"/>
          <p:cNvSpPr/>
          <p:nvPr/>
        </p:nvSpPr>
        <p:spPr>
          <a:xfrm flipH="1">
            <a:off x="2667000" y="0"/>
            <a:ext cx="6477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直接连接符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标题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zh-CN" altLang="en-US" smtClean="0"/>
              <a:t>单击此处编辑母版标题样式</a:t>
            </a:r>
            <a:endParaRPr kumimoji="0" lang="en-US"/>
          </a:p>
        </p:txBody>
      </p:sp>
      <p:sp>
        <p:nvSpPr>
          <p:cNvPr id="25" name="副标题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sp>
        <p:nvSpPr>
          <p:cNvPr id="31" name="日期占位符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68732CE6-7CA5-478C-9012-E856452A6F4C}" type="datetime1">
              <a:rPr lang="zh-CN" altLang="en-US" smtClean="0"/>
              <a:t>2010-9-23</a:t>
            </a:fld>
            <a:endParaRPr lang="zh-CN" altLang="en-US"/>
          </a:p>
        </p:txBody>
      </p:sp>
      <p:sp>
        <p:nvSpPr>
          <p:cNvPr id="18" name="页脚占位符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r>
              <a:rPr lang="zh-CN" altLang="en-US" smtClean="0"/>
              <a:t>数字图像处理</a:t>
            </a:r>
            <a:endParaRPr lang="zh-CN" altLang="en-US"/>
          </a:p>
        </p:txBody>
      </p:sp>
      <p:sp>
        <p:nvSpPr>
          <p:cNvPr id="29" name="灯片编号占位符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0C913308-F349-4B6D-A68A-DD1791B4A57B}"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E3037518-00B6-4133-9631-9245EE15A06B}" type="datetime1">
              <a:rPr lang="zh-CN" altLang="en-US" smtClean="0"/>
              <a:t>2010-9-23</a:t>
            </a:fld>
            <a:endParaRPr lang="zh-CN" altLang="en-US"/>
          </a:p>
        </p:txBody>
      </p:sp>
      <p:sp>
        <p:nvSpPr>
          <p:cNvPr id="5" name="页脚占位符 4"/>
          <p:cNvSpPr>
            <a:spLocks noGrp="1"/>
          </p:cNvSpPr>
          <p:nvPr>
            <p:ph type="ftr" sz="quarter" idx="11"/>
          </p:nvPr>
        </p:nvSpPr>
        <p:spPr/>
        <p:txBody>
          <a:bodyPr/>
          <a:lstStyle>
            <a:extLst/>
          </a:lstStyle>
          <a:p>
            <a:r>
              <a:rPr lang="zh-CN" altLang="en-US" smtClean="0"/>
              <a:t>数字图像处理</a:t>
            </a:r>
            <a:endParaRPr lang="zh-CN" altLang="en-US"/>
          </a:p>
        </p:txBody>
      </p:sp>
      <p:sp>
        <p:nvSpPr>
          <p:cNvPr id="6" name="灯片编号占位符 5"/>
          <p:cNvSpPr>
            <a:spLocks noGrp="1"/>
          </p:cNvSpPr>
          <p:nvPr>
            <p:ph type="sldNum" sz="quarter" idx="12"/>
          </p:nvPr>
        </p:nvSpPr>
        <p:spPr/>
        <p:txBody>
          <a:bodyPr/>
          <a:lstStyle>
            <a:extLst/>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274955"/>
            <a:ext cx="1524000" cy="5851525"/>
          </a:xfrm>
        </p:spPr>
        <p:txBody>
          <a:bodyPr vert="eaVert" ancho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2"/>
            <a:ext cx="6019800" cy="5851525"/>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4242816" y="6557946"/>
            <a:ext cx="2002464" cy="226902"/>
          </a:xfrm>
        </p:spPr>
        <p:txBody>
          <a:bodyPr/>
          <a:lstStyle>
            <a:extLst/>
          </a:lstStyle>
          <a:p>
            <a:fld id="{4272854C-CC0A-48B7-80F3-EACACBD5C22F}" type="datetime1">
              <a:rPr lang="zh-CN" altLang="en-US" smtClean="0"/>
              <a:t>2010-9-23</a:t>
            </a:fld>
            <a:endParaRPr lang="zh-CN" altLang="en-US"/>
          </a:p>
        </p:txBody>
      </p:sp>
      <p:sp>
        <p:nvSpPr>
          <p:cNvPr id="5" name="页脚占位符 4"/>
          <p:cNvSpPr>
            <a:spLocks noGrp="1"/>
          </p:cNvSpPr>
          <p:nvPr>
            <p:ph type="ftr" sz="quarter" idx="11"/>
          </p:nvPr>
        </p:nvSpPr>
        <p:spPr>
          <a:xfrm>
            <a:off x="457200" y="6556248"/>
            <a:ext cx="3657600" cy="228600"/>
          </a:xfrm>
        </p:spPr>
        <p:txBody>
          <a:bodyPr/>
          <a:lstStyle>
            <a:extLst/>
          </a:lstStyle>
          <a:p>
            <a:r>
              <a:rPr lang="zh-CN" altLang="en-US" smtClean="0"/>
              <a:t>数字图像处理</a:t>
            </a:r>
            <a:endParaRPr lang="zh-CN" altLang="en-US"/>
          </a:p>
        </p:txBody>
      </p:sp>
      <p:sp>
        <p:nvSpPr>
          <p:cNvPr id="6" name="灯片编号占位符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8C31D143-0690-489D-AB90-23DE15430B9F}" type="datetime1">
              <a:rPr lang="zh-CN" altLang="en-US" smtClean="0"/>
              <a:t>2010-9-23</a:t>
            </a:fld>
            <a:endParaRPr lang="zh-CN" altLang="en-US"/>
          </a:p>
        </p:txBody>
      </p:sp>
      <p:sp>
        <p:nvSpPr>
          <p:cNvPr id="5" name="页脚占位符 4"/>
          <p:cNvSpPr>
            <a:spLocks noGrp="1"/>
          </p:cNvSpPr>
          <p:nvPr>
            <p:ph type="ftr" sz="quarter" idx="11"/>
          </p:nvPr>
        </p:nvSpPr>
        <p:spPr/>
        <p:txBody>
          <a:bodyPr/>
          <a:lstStyle>
            <a:extLst/>
          </a:lstStyle>
          <a:p>
            <a:r>
              <a:rPr lang="zh-CN" altLang="en-US" smtClean="0"/>
              <a:t>数字图像处理</a:t>
            </a:r>
            <a:endParaRPr lang="zh-CN" altLang="en-US"/>
          </a:p>
        </p:txBody>
      </p:sp>
      <p:sp>
        <p:nvSpPr>
          <p:cNvPr id="6" name="灯片编号占位符 5"/>
          <p:cNvSpPr>
            <a:spLocks noGrp="1"/>
          </p:cNvSpPr>
          <p:nvPr>
            <p:ph type="sldNum" sz="quarter" idx="12"/>
          </p:nvPr>
        </p:nvSpPr>
        <p:spPr/>
        <p:txBody>
          <a:bodyPr/>
          <a:lstStyle>
            <a:extLst/>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B7DD0F0F-0E89-49BD-823B-DA6EF7B8C5D2}" type="datetime1">
              <a:rPr lang="zh-CN" altLang="en-US" smtClean="0"/>
              <a:t>2010-9-23</a:t>
            </a:fld>
            <a:endParaRPr lang="zh-CN" altLang="en-US"/>
          </a:p>
        </p:txBody>
      </p:sp>
      <p:sp>
        <p:nvSpPr>
          <p:cNvPr id="5" name="页脚占位符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r>
              <a:rPr lang="zh-CN" altLang="en-US" smtClean="0"/>
              <a:t>数字图像处理</a:t>
            </a:r>
            <a:endParaRPr lang="zh-CN" altLang="en-US"/>
          </a:p>
        </p:txBody>
      </p:sp>
      <p:sp>
        <p:nvSpPr>
          <p:cNvPr id="6" name="灯片编号占位符 5"/>
          <p:cNvSpPr>
            <a:spLocks noGrp="1"/>
          </p:cNvSpPr>
          <p:nvPr>
            <p:ph type="sldNum" sz="quarter" idx="12"/>
          </p:nvPr>
        </p:nvSpPr>
        <p:spPr>
          <a:xfrm>
            <a:off x="6733952" y="6555112"/>
            <a:ext cx="588336" cy="228600"/>
          </a:xfrm>
        </p:spPr>
        <p:txBody>
          <a:bodyPr/>
          <a:lstStyle>
            <a:extLst/>
          </a:lstStyle>
          <a:p>
            <a:fld id="{0C913308-F349-4B6D-A68A-DD1791B4A57B}"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320040"/>
            <a:ext cx="7242048" cy="1143000"/>
          </a:xfrm>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2B113C6E-B1FA-4170-A075-801EF916D6D6}" type="datetime1">
              <a:rPr lang="zh-CN" altLang="en-US" smtClean="0"/>
              <a:t>2010-9-23</a:t>
            </a:fld>
            <a:endParaRPr lang="zh-CN" altLang="en-US"/>
          </a:p>
        </p:txBody>
      </p:sp>
      <p:sp>
        <p:nvSpPr>
          <p:cNvPr id="6" name="页脚占位符 5"/>
          <p:cNvSpPr>
            <a:spLocks noGrp="1"/>
          </p:cNvSpPr>
          <p:nvPr>
            <p:ph type="ftr" sz="quarter" idx="11"/>
          </p:nvPr>
        </p:nvSpPr>
        <p:spPr/>
        <p:txBody>
          <a:bodyPr/>
          <a:lstStyle>
            <a:extLst/>
          </a:lstStyle>
          <a:p>
            <a:r>
              <a:rPr lang="zh-CN" altLang="en-US" smtClean="0"/>
              <a:t>数字图像处理</a:t>
            </a:r>
            <a:endParaRPr lang="zh-CN" altLang="en-US"/>
          </a:p>
        </p:txBody>
      </p:sp>
      <p:sp>
        <p:nvSpPr>
          <p:cNvPr id="7" name="灯片编号占位符 6"/>
          <p:cNvSpPr>
            <a:spLocks noGrp="1"/>
          </p:cNvSpPr>
          <p:nvPr>
            <p:ph type="sldNum" sz="quarter" idx="12"/>
          </p:nvPr>
        </p:nvSpPr>
        <p:spPr/>
        <p:txBody>
          <a:bodyPr/>
          <a:lstStyle>
            <a:extLst/>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320040"/>
            <a:ext cx="7242048" cy="1143000"/>
          </a:xfrm>
        </p:spPr>
        <p:txBody>
          <a:bodyPr anchor="b"/>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81577454-8CA6-4164-A670-D30AA2D74E4E}" type="datetime1">
              <a:rPr lang="zh-CN" altLang="en-US" smtClean="0"/>
              <a:t>2010-9-23</a:t>
            </a:fld>
            <a:endParaRPr lang="zh-CN" altLang="en-US"/>
          </a:p>
        </p:txBody>
      </p:sp>
      <p:sp>
        <p:nvSpPr>
          <p:cNvPr id="8" name="页脚占位符 7"/>
          <p:cNvSpPr>
            <a:spLocks noGrp="1"/>
          </p:cNvSpPr>
          <p:nvPr>
            <p:ph type="ftr" sz="quarter" idx="11"/>
          </p:nvPr>
        </p:nvSpPr>
        <p:spPr/>
        <p:txBody>
          <a:bodyPr/>
          <a:lstStyle>
            <a:extLst/>
          </a:lstStyle>
          <a:p>
            <a:r>
              <a:rPr lang="zh-CN" altLang="en-US" smtClean="0"/>
              <a:t>数字图像处理</a:t>
            </a:r>
            <a:endParaRPr lang="zh-CN" altLang="en-US"/>
          </a:p>
        </p:txBody>
      </p:sp>
      <p:sp>
        <p:nvSpPr>
          <p:cNvPr id="9" name="灯片编号占位符 8"/>
          <p:cNvSpPr>
            <a:spLocks noGrp="1"/>
          </p:cNvSpPr>
          <p:nvPr>
            <p:ph type="sldNum" sz="quarter" idx="12"/>
          </p:nvPr>
        </p:nvSpPr>
        <p:spPr/>
        <p:txBody>
          <a:bodyPr/>
          <a:lstStyle>
            <a:extLst/>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320040"/>
            <a:ext cx="7242048" cy="1143000"/>
          </a:xfrm>
        </p:spPr>
        <p:txBody>
          <a:bodyPr/>
          <a:lstStyle>
            <a:extLst/>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extLst/>
          </a:lstStyle>
          <a:p>
            <a:fld id="{4C820B76-70F9-4B26-BF03-D8C3FE65C383}" type="datetime1">
              <a:rPr lang="zh-CN" altLang="en-US" smtClean="0"/>
              <a:t>2010-9-23</a:t>
            </a:fld>
            <a:endParaRPr lang="zh-CN" altLang="en-US"/>
          </a:p>
        </p:txBody>
      </p:sp>
      <p:sp>
        <p:nvSpPr>
          <p:cNvPr id="4" name="页脚占位符 3"/>
          <p:cNvSpPr>
            <a:spLocks noGrp="1"/>
          </p:cNvSpPr>
          <p:nvPr>
            <p:ph type="ftr" sz="quarter" idx="11"/>
          </p:nvPr>
        </p:nvSpPr>
        <p:spPr/>
        <p:txBody>
          <a:bodyPr/>
          <a:lstStyle>
            <a:extLst/>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extLst/>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solidFill>
                  <a:schemeClr val="tx2"/>
                </a:solidFill>
              </a:defRPr>
            </a:lvl1pPr>
            <a:extLst/>
          </a:lstStyle>
          <a:p>
            <a:fld id="{61B89558-D03F-468A-9987-E945B03804E5}" type="datetime1">
              <a:rPr lang="zh-CN" altLang="en-US" smtClean="0"/>
              <a:t>2010-9-23</a:t>
            </a:fld>
            <a:endParaRPr lang="zh-CN" altLang="en-US"/>
          </a:p>
        </p:txBody>
      </p:sp>
      <p:sp>
        <p:nvSpPr>
          <p:cNvPr id="3" name="页脚占位符 2"/>
          <p:cNvSpPr>
            <a:spLocks noGrp="1"/>
          </p:cNvSpPr>
          <p:nvPr>
            <p:ph type="ftr" sz="quarter" idx="11"/>
          </p:nvPr>
        </p:nvSpPr>
        <p:spPr/>
        <p:txBody>
          <a:bodyPr/>
          <a:lstStyle>
            <a:lvl1pPr>
              <a:defRPr>
                <a:solidFill>
                  <a:schemeClr val="tx2"/>
                </a:solidFill>
              </a:defRPr>
            </a:lvl1pPr>
            <a:extLst/>
          </a:lstStyle>
          <a:p>
            <a:r>
              <a:rPr lang="zh-CN" altLang="en-US" smtClean="0"/>
              <a:t>数字图像处理</a:t>
            </a:r>
            <a:endParaRPr lang="zh-CN" altLang="en-US"/>
          </a:p>
        </p:txBody>
      </p:sp>
      <p:sp>
        <p:nvSpPr>
          <p:cNvPr id="4" name="灯片编号占位符 3"/>
          <p:cNvSpPr>
            <a:spLocks noGrp="1"/>
          </p:cNvSpPr>
          <p:nvPr>
            <p:ph type="sldNum" sz="quarter" idx="12"/>
          </p:nvPr>
        </p:nvSpPr>
        <p:spPr/>
        <p:txBody>
          <a:bodyPr/>
          <a:lstStyle>
            <a:extLst/>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D9E03681-E25E-486B-A62F-16EC31276014}" type="datetime1">
              <a:rPr lang="zh-CN" altLang="en-US" smtClean="0"/>
              <a:t>2010-9-23</a:t>
            </a:fld>
            <a:endParaRPr lang="zh-CN" altLang="en-US"/>
          </a:p>
        </p:txBody>
      </p:sp>
      <p:sp>
        <p:nvSpPr>
          <p:cNvPr id="6" name="页脚占位符 5"/>
          <p:cNvSpPr>
            <a:spLocks noGrp="1"/>
          </p:cNvSpPr>
          <p:nvPr>
            <p:ph type="ftr" sz="quarter" idx="11"/>
          </p:nvPr>
        </p:nvSpPr>
        <p:spPr/>
        <p:txBody>
          <a:bodyPr/>
          <a:lstStyle>
            <a:extLst/>
          </a:lstStyle>
          <a:p>
            <a:r>
              <a:rPr lang="zh-CN" altLang="en-US" smtClean="0"/>
              <a:t>数字图像处理</a:t>
            </a:r>
            <a:endParaRPr lang="zh-CN" altLang="en-US"/>
          </a:p>
        </p:txBody>
      </p:sp>
      <p:sp>
        <p:nvSpPr>
          <p:cNvPr id="7" name="灯片编号占位符 6"/>
          <p:cNvSpPr>
            <a:spLocks noGrp="1"/>
          </p:cNvSpPr>
          <p:nvPr>
            <p:ph type="sldNum" sz="quarter" idx="12"/>
          </p:nvPr>
        </p:nvSpPr>
        <p:spPr/>
        <p:txBody>
          <a:bodyPr/>
          <a:lstStyle>
            <a:extLst/>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2"/>
      </p:bgRef>
    </p:bg>
    <p:spTree>
      <p:nvGrpSpPr>
        <p:cNvPr id="1" name=""/>
        <p:cNvGrpSpPr/>
        <p:nvPr/>
      </p:nvGrpSpPr>
      <p:grpSpPr>
        <a:xfrm>
          <a:off x="0" y="0"/>
          <a:ext cx="0" cy="0"/>
          <a:chOff x="0" y="0"/>
          <a:chExt cx="0" cy="0"/>
        </a:xfrm>
      </p:grpSpPr>
      <p:sp>
        <p:nvSpPr>
          <p:cNvPr id="8" name="矩形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标题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zh-CN" altLang="en-US" smtClean="0"/>
              <a:t>单击此处编辑母版标题样式</a:t>
            </a:r>
            <a:endParaRPr kumimoji="0" lang="en-US" dirty="0"/>
          </a:p>
        </p:txBody>
      </p:sp>
      <p:sp>
        <p:nvSpPr>
          <p:cNvPr id="4" name="文本占位符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zh-CN" altLang="en-US" smtClean="0"/>
              <a:t>单击此处编辑母版文本样式</a:t>
            </a:r>
          </a:p>
        </p:txBody>
      </p:sp>
      <p:sp>
        <p:nvSpPr>
          <p:cNvPr id="5" name="日期占位符 4"/>
          <p:cNvSpPr>
            <a:spLocks noGrp="1"/>
          </p:cNvSpPr>
          <p:nvPr>
            <p:ph type="dt" sz="half" idx="10"/>
          </p:nvPr>
        </p:nvSpPr>
        <p:spPr/>
        <p:txBody>
          <a:bodyPr/>
          <a:lstStyle>
            <a:extLst/>
          </a:lstStyle>
          <a:p>
            <a:fld id="{E4081BBB-E6E0-4A23-A309-8C780088841A}" type="datetime1">
              <a:rPr lang="zh-CN" altLang="en-US" smtClean="0"/>
              <a:t>2010-9-23</a:t>
            </a:fld>
            <a:endParaRPr lang="zh-CN" altLang="en-US"/>
          </a:p>
        </p:txBody>
      </p:sp>
      <p:sp>
        <p:nvSpPr>
          <p:cNvPr id="6" name="页脚占位符 5"/>
          <p:cNvSpPr>
            <a:spLocks noGrp="1"/>
          </p:cNvSpPr>
          <p:nvPr>
            <p:ph type="ftr" sz="quarter" idx="11"/>
          </p:nvPr>
        </p:nvSpPr>
        <p:spPr/>
        <p:txBody>
          <a:bodyPr/>
          <a:lstStyle>
            <a:extLst/>
          </a:lstStyle>
          <a:p>
            <a:r>
              <a:rPr lang="zh-CN" altLang="en-US" smtClean="0"/>
              <a:t>数字图像处理</a:t>
            </a:r>
            <a:endParaRPr lang="zh-CN" altLang="en-US"/>
          </a:p>
        </p:txBody>
      </p:sp>
      <p:sp>
        <p:nvSpPr>
          <p:cNvPr id="7" name="灯片编号占位符 6"/>
          <p:cNvSpPr>
            <a:spLocks noGrp="1"/>
          </p:cNvSpPr>
          <p:nvPr>
            <p:ph type="sldNum" sz="quarter" idx="12"/>
          </p:nvPr>
        </p:nvSpPr>
        <p:spPr/>
        <p:txBody>
          <a:bodyPr/>
          <a:lstStyle>
            <a:extLst/>
          </a:lstStyle>
          <a:p>
            <a:fld id="{0C913308-F349-4B6D-A68A-DD1791B4A57B}" type="slidenum">
              <a:rPr lang="zh-CN" altLang="en-US" smtClean="0"/>
              <a:t>‹#›</a:t>
            </a:fld>
            <a:endParaRPr lang="zh-CN" altLang="en-US"/>
          </a:p>
        </p:txBody>
      </p:sp>
      <p:sp>
        <p:nvSpPr>
          <p:cNvPr id="10" name="图片占位符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zh-CN" altLang="en-US" smtClean="0"/>
              <a:t>单击图标添加图片</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flipH="1">
            <a:off x="8153400" y="0"/>
            <a:ext cx="9906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标题占位符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extLst/>
          </a:lstStyle>
          <a:p>
            <a:r>
              <a:rPr kumimoji="0" lang="zh-CN" altLang="en-US" smtClean="0"/>
              <a:t>单击此处编辑母版标题样式</a:t>
            </a:r>
            <a:endParaRPr kumimoji="0" lang="en-US"/>
          </a:p>
        </p:txBody>
      </p:sp>
      <p:sp>
        <p:nvSpPr>
          <p:cNvPr id="31" name="文本占位符 30"/>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27" name="日期占位符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BC027868-7C87-4422-999E-B7A2AD36585F}" type="datetime1">
              <a:rPr lang="zh-CN" altLang="en-US" smtClean="0"/>
              <a:t>2010-9-23</a:t>
            </a:fld>
            <a:endParaRPr lang="zh-CN" altLang="en-US"/>
          </a:p>
        </p:txBody>
      </p:sp>
      <p:sp>
        <p:nvSpPr>
          <p:cNvPr id="4" name="页脚占位符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r>
              <a:rPr lang="zh-CN" altLang="en-US" smtClean="0"/>
              <a:t>数字图像处理</a:t>
            </a:r>
            <a:endParaRPr lang="zh-CN" altLang="en-US"/>
          </a:p>
        </p:txBody>
      </p:sp>
      <p:sp>
        <p:nvSpPr>
          <p:cNvPr id="16" name="灯片编号占位符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hdr="0" dt="0"/>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7.png"/><Relationship Id="rId7" Type="http://schemas.openxmlformats.org/officeDocument/2006/relationships/image" Target="../media/image3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jpe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jpe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4.jpeg"/><Relationship Id="rId7" Type="http://schemas.openxmlformats.org/officeDocument/2006/relationships/image" Target="../media/image118.jpeg"/><Relationship Id="rId2" Type="http://schemas.openxmlformats.org/officeDocument/2006/relationships/image" Target="../media/image113.jpeg"/><Relationship Id="rId1" Type="http://schemas.openxmlformats.org/officeDocument/2006/relationships/slideLayout" Target="../slideLayouts/slideLayout2.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jpeg"/></Relationships>
</file>

<file path=ppt/slides/_rels/slide7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3.jpe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b="0" dirty="0"/>
              <a:t>图像特征提取</a:t>
            </a:r>
            <a:endParaRPr lang="zh-CN" altLang="en-US" b="0" dirty="0"/>
          </a:p>
        </p:txBody>
      </p:sp>
      <p:sp>
        <p:nvSpPr>
          <p:cNvPr id="3" name="副标题 2"/>
          <p:cNvSpPr>
            <a:spLocks noGrp="1"/>
          </p:cNvSpPr>
          <p:nvPr>
            <p:ph type="subTitle" idx="1"/>
          </p:nvPr>
        </p:nvSpPr>
        <p:spPr/>
        <p:txBody>
          <a:bodyPr>
            <a:normAutofit fontScale="85000" lnSpcReduction="10000"/>
          </a:bodyPr>
          <a:lstStyle/>
          <a:p>
            <a:r>
              <a:rPr lang="zh-CN" altLang="en-US" dirty="0" smtClean="0"/>
              <a:t>配套课件</a:t>
            </a:r>
            <a:endParaRPr lang="en-US" altLang="zh-CN" dirty="0" smtClean="0"/>
          </a:p>
          <a:p>
            <a:r>
              <a:rPr lang="zh-CN" altLang="en-US" dirty="0" smtClean="0"/>
              <a:t>数字</a:t>
            </a:r>
            <a:r>
              <a:rPr lang="zh-CN" altLang="en-US" dirty="0"/>
              <a:t>图像处理 </a:t>
            </a:r>
            <a:endParaRPr lang="en-US" altLang="zh-CN" dirty="0" smtClean="0"/>
          </a:p>
          <a:p>
            <a:r>
              <a:rPr lang="en-US" altLang="zh-CN" dirty="0" smtClean="0"/>
              <a:t>— </a:t>
            </a:r>
            <a:r>
              <a:rPr lang="zh-CN" altLang="en-US" dirty="0"/>
              <a:t>编程框架、理论分析、实例应用和源码实现</a:t>
            </a:r>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a:t>
            </a:fld>
            <a:endParaRPr lang="zh-CN" altLang="en-US"/>
          </a:p>
        </p:txBody>
      </p:sp>
    </p:spTree>
    <p:extLst>
      <p:ext uri="{BB962C8B-B14F-4D97-AF65-F5344CB8AC3E}">
        <p14:creationId xmlns:p14="http://schemas.microsoft.com/office/powerpoint/2010/main" val="3449667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从</a:t>
            </a:r>
            <a:r>
              <a:rPr lang="en-US" altLang="zh-CN" dirty="0" smtClean="0"/>
              <a:t>RGB</a:t>
            </a:r>
            <a:r>
              <a:rPr lang="zh-CN" altLang="zh-CN" dirty="0" smtClean="0"/>
              <a:t>到</a:t>
            </a:r>
            <a:r>
              <a:rPr lang="en-US" altLang="zh-CN" dirty="0"/>
              <a:t>HSV</a:t>
            </a:r>
            <a:r>
              <a:rPr lang="zh-CN" altLang="zh-CN" dirty="0"/>
              <a:t>颜色空间的转换</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14:m>
                  <m:oMath xmlns:m="http://schemas.openxmlformats.org/officeDocument/2006/math">
                    <m:r>
                      <a:rPr lang="en-US" altLang="zh-CN" i="1"/>
                      <m:t>𝑉</m:t>
                    </m:r>
                    <m:r>
                      <a:rPr lang="en-US" altLang="zh-CN" i="1"/>
                      <m:t>=</m:t>
                    </m:r>
                    <m:f>
                      <m:fPr>
                        <m:ctrlPr>
                          <a:rPr lang="zh-CN" altLang="zh-CN" i="1"/>
                        </m:ctrlPr>
                      </m:fPr>
                      <m:num>
                        <m:r>
                          <a:rPr lang="en-US" altLang="zh-CN" i="1"/>
                          <m:t>1</m:t>
                        </m:r>
                      </m:num>
                      <m:den>
                        <m:rad>
                          <m:radPr>
                            <m:degHide m:val="on"/>
                            <m:ctrlPr>
                              <a:rPr lang="zh-CN" altLang="zh-CN" i="1"/>
                            </m:ctrlPr>
                          </m:radPr>
                          <m:deg/>
                          <m:e>
                            <m:r>
                              <a:rPr lang="en-US" altLang="zh-CN" i="1"/>
                              <m:t>3</m:t>
                            </m:r>
                          </m:e>
                        </m:rad>
                      </m:den>
                    </m:f>
                    <m:d>
                      <m:dPr>
                        <m:begChr m:val="["/>
                        <m:endChr m:val="]"/>
                        <m:ctrlPr>
                          <a:rPr lang="zh-CN" altLang="zh-CN" i="1"/>
                        </m:ctrlPr>
                      </m:dPr>
                      <m:e>
                        <m:r>
                          <a:rPr lang="en-US" altLang="zh-CN" i="1"/>
                          <m:t>𝑅</m:t>
                        </m:r>
                        <m:r>
                          <a:rPr lang="en-US" altLang="zh-CN" i="1"/>
                          <m:t>+</m:t>
                        </m:r>
                        <m:r>
                          <a:rPr lang="en-US" altLang="zh-CN" i="1"/>
                          <m:t>𝐺</m:t>
                        </m:r>
                        <m:r>
                          <a:rPr lang="en-US" altLang="zh-CN" i="1"/>
                          <m:t>+</m:t>
                        </m:r>
                        <m:r>
                          <a:rPr lang="en-US" altLang="zh-CN" i="1"/>
                          <m:t>𝐵</m:t>
                        </m:r>
                      </m:e>
                    </m:d>
                    <m:r>
                      <a:rPr lang="zh-CN" altLang="zh-CN"/>
                      <m:t>，</m:t>
                    </m:r>
                  </m:oMath>
                </a14:m>
                <a:endParaRPr lang="en-US" altLang="zh-CN" dirty="0" smtClean="0"/>
              </a:p>
              <a:p>
                <a:endParaRPr lang="en-US" altLang="zh-CN" i="1" dirty="0" smtClean="0"/>
              </a:p>
              <a:p>
                <a14:m>
                  <m:oMath xmlns:m="http://schemas.openxmlformats.org/officeDocument/2006/math">
                    <m:r>
                      <a:rPr lang="en-US" altLang="zh-CN" i="1"/>
                      <m:t>𝑆</m:t>
                    </m:r>
                    <m:r>
                      <a:rPr lang="en-US" altLang="zh-CN" i="1"/>
                      <m:t>=1−</m:t>
                    </m:r>
                    <m:f>
                      <m:fPr>
                        <m:ctrlPr>
                          <a:rPr lang="zh-CN" altLang="zh-CN" i="1"/>
                        </m:ctrlPr>
                      </m:fPr>
                      <m:num>
                        <m:rad>
                          <m:radPr>
                            <m:degHide m:val="on"/>
                            <m:ctrlPr>
                              <a:rPr lang="zh-CN" altLang="zh-CN" i="1"/>
                            </m:ctrlPr>
                          </m:radPr>
                          <m:deg/>
                          <m:e>
                            <m:r>
                              <a:rPr lang="en-US" altLang="zh-CN" i="1"/>
                              <m:t>3</m:t>
                            </m:r>
                          </m:e>
                        </m:rad>
                      </m:num>
                      <m:den>
                        <m:r>
                          <a:rPr lang="en-US" altLang="zh-CN" i="1"/>
                          <m:t>𝑉</m:t>
                        </m:r>
                      </m:den>
                    </m:f>
                    <m:func>
                      <m:funcPr>
                        <m:ctrlPr>
                          <a:rPr lang="zh-CN" altLang="zh-CN" i="1"/>
                        </m:ctrlPr>
                      </m:funcPr>
                      <m:fName>
                        <m:r>
                          <m:rPr>
                            <m:sty m:val="p"/>
                          </m:rPr>
                          <a:rPr lang="en-US" altLang="zh-CN"/>
                          <m:t>min</m:t>
                        </m:r>
                      </m:fName>
                      <m:e>
                        <m:d>
                          <m:dPr>
                            <m:ctrlPr>
                              <a:rPr lang="zh-CN" altLang="zh-CN" i="1"/>
                            </m:ctrlPr>
                          </m:dPr>
                          <m:e>
                            <m:r>
                              <a:rPr lang="en-US" altLang="zh-CN" i="1"/>
                              <m:t>𝑅</m:t>
                            </m:r>
                            <m:r>
                              <a:rPr lang="en-US" altLang="zh-CN" i="1"/>
                              <m:t>,</m:t>
                            </m:r>
                            <m:r>
                              <a:rPr lang="en-US" altLang="zh-CN" i="1"/>
                              <m:t>𝐺</m:t>
                            </m:r>
                            <m:r>
                              <a:rPr lang="en-US" altLang="zh-CN" i="1"/>
                              <m:t>,</m:t>
                            </m:r>
                            <m:r>
                              <a:rPr lang="en-US" altLang="zh-CN" i="1"/>
                              <m:t>𝐵</m:t>
                            </m:r>
                          </m:e>
                        </m:d>
                      </m:e>
                    </m:func>
                    <m:r>
                      <a:rPr lang="zh-CN" altLang="zh-CN"/>
                      <m:t>，</m:t>
                    </m:r>
                  </m:oMath>
                </a14:m>
                <a:endParaRPr lang="en-US" altLang="zh-CN" dirty="0" smtClean="0"/>
              </a:p>
              <a:p>
                <a:endParaRPr lang="en-US" altLang="zh-CN" i="1" dirty="0" smtClean="0"/>
              </a:p>
              <a:p>
                <a14:m>
                  <m:oMath xmlns:m="http://schemas.openxmlformats.org/officeDocument/2006/math">
                    <m:r>
                      <a:rPr lang="en-US" altLang="zh-CN" i="1"/>
                      <m:t>𝐻</m:t>
                    </m:r>
                    <m:r>
                      <a:rPr lang="en-US" altLang="zh-CN" i="1"/>
                      <m:t>=</m:t>
                    </m:r>
                    <m:d>
                      <m:dPr>
                        <m:begChr m:val="{"/>
                        <m:endChr m:val=""/>
                        <m:ctrlPr>
                          <a:rPr lang="zh-CN" altLang="zh-CN" i="1"/>
                        </m:ctrlPr>
                      </m:dPr>
                      <m:e>
                        <m:m>
                          <m:mPr>
                            <m:mcs>
                              <m:mc>
                                <m:mcPr>
                                  <m:count m:val="2"/>
                                  <m:mcJc m:val="center"/>
                                </m:mcPr>
                              </m:mc>
                            </m:mcs>
                            <m:ctrlPr>
                              <a:rPr lang="zh-CN" altLang="zh-CN" i="1"/>
                            </m:ctrlPr>
                          </m:mPr>
                          <m:mr>
                            <m:e>
                              <m:r>
                                <a:rPr lang="en-US" altLang="zh-CN" i="1"/>
                                <m:t>𝜃</m:t>
                              </m:r>
                            </m:e>
                            <m:e>
                              <m:r>
                                <a:rPr lang="en-US" altLang="zh-CN" i="1"/>
                                <m:t>𝐺</m:t>
                              </m:r>
                              <m:r>
                                <a:rPr lang="en-US" altLang="zh-CN" i="1"/>
                                <m:t>≥</m:t>
                              </m:r>
                              <m:r>
                                <a:rPr lang="en-US" altLang="zh-CN" i="1"/>
                                <m:t>𝐵</m:t>
                              </m:r>
                            </m:e>
                          </m:mr>
                          <m:mr>
                            <m:e>
                              <m:r>
                                <a:rPr lang="en-US" altLang="zh-CN" i="1"/>
                                <m:t>2</m:t>
                              </m:r>
                              <m:r>
                                <a:rPr lang="en-US" altLang="zh-CN" i="1"/>
                                <m:t>𝜋</m:t>
                              </m:r>
                              <m:r>
                                <a:rPr lang="en-US" altLang="zh-CN" i="1"/>
                                <m:t>−</m:t>
                              </m:r>
                              <m:r>
                                <a:rPr lang="en-US" altLang="zh-CN" i="1"/>
                                <m:t>𝜃</m:t>
                              </m:r>
                            </m:e>
                            <m:e>
                              <m:r>
                                <a:rPr lang="en-US" altLang="zh-CN" i="1"/>
                                <m:t>𝐺</m:t>
                              </m:r>
                              <m:r>
                                <a:rPr lang="en-US" altLang="zh-CN" i="1"/>
                                <m:t>≤</m:t>
                              </m:r>
                              <m:r>
                                <a:rPr lang="en-US" altLang="zh-CN" i="1"/>
                                <m:t>𝐵</m:t>
                              </m:r>
                            </m:e>
                          </m:mr>
                        </m:m>
                      </m:e>
                    </m:d>
                    <m:r>
                      <a:rPr lang="zh-CN" altLang="zh-CN"/>
                      <m:t>，</m:t>
                    </m:r>
                  </m:oMath>
                </a14:m>
                <a:endParaRPr lang="en-US" altLang="zh-CN" dirty="0"/>
              </a:p>
              <a:p>
                <a:pPr lvl="1"/>
                <a:endParaRPr lang="en-US" altLang="zh-CN" i="1" dirty="0" smtClean="0"/>
              </a:p>
              <a:p>
                <a:pPr lvl="1"/>
                <a14:m>
                  <m:oMath xmlns:m="http://schemas.openxmlformats.org/officeDocument/2006/math">
                    <m:r>
                      <a:rPr lang="en-US" altLang="zh-CN" i="1" smtClean="0">
                        <a:solidFill>
                          <a:srgbClr val="C00000"/>
                        </a:solidFill>
                      </a:rPr>
                      <m:t>𝜃</m:t>
                    </m:r>
                    <m:r>
                      <a:rPr lang="en-US" altLang="zh-CN" i="1" smtClean="0">
                        <a:solidFill>
                          <a:srgbClr val="C00000"/>
                        </a:solidFill>
                      </a:rPr>
                      <m:t>=</m:t>
                    </m:r>
                    <m:sSup>
                      <m:sSupPr>
                        <m:ctrlPr>
                          <a:rPr lang="zh-CN" altLang="zh-CN" i="1">
                            <a:solidFill>
                              <a:srgbClr val="C00000"/>
                            </a:solidFill>
                          </a:rPr>
                        </m:ctrlPr>
                      </m:sSupPr>
                      <m:e>
                        <m:r>
                          <m:rPr>
                            <m:sty m:val="p"/>
                          </m:rPr>
                          <a:rPr lang="en-US" altLang="zh-CN">
                            <a:solidFill>
                              <a:srgbClr val="C00000"/>
                            </a:solidFill>
                          </a:rPr>
                          <m:t>cos</m:t>
                        </m:r>
                      </m:e>
                      <m:sup>
                        <m:r>
                          <a:rPr lang="en-US" altLang="zh-CN" i="1">
                            <a:solidFill>
                              <a:srgbClr val="C00000"/>
                            </a:solidFill>
                          </a:rPr>
                          <m:t>−1</m:t>
                        </m:r>
                      </m:sup>
                    </m:sSup>
                    <m:d>
                      <m:dPr>
                        <m:begChr m:val="["/>
                        <m:endChr m:val="]"/>
                        <m:ctrlPr>
                          <a:rPr lang="zh-CN" altLang="zh-CN" i="1">
                            <a:solidFill>
                              <a:srgbClr val="C00000"/>
                            </a:solidFill>
                          </a:rPr>
                        </m:ctrlPr>
                      </m:dPr>
                      <m:e>
                        <m:f>
                          <m:fPr>
                            <m:ctrlPr>
                              <a:rPr lang="zh-CN" altLang="zh-CN" i="1">
                                <a:solidFill>
                                  <a:srgbClr val="C00000"/>
                                </a:solidFill>
                              </a:rPr>
                            </m:ctrlPr>
                          </m:fPr>
                          <m:num>
                            <m:f>
                              <m:fPr>
                                <m:ctrlPr>
                                  <a:rPr lang="zh-CN" altLang="zh-CN" i="1">
                                    <a:solidFill>
                                      <a:srgbClr val="C00000"/>
                                    </a:solidFill>
                                  </a:rPr>
                                </m:ctrlPr>
                              </m:fPr>
                              <m:num>
                                <m:r>
                                  <a:rPr lang="en-US" altLang="zh-CN" i="1">
                                    <a:solidFill>
                                      <a:srgbClr val="C00000"/>
                                    </a:solidFill>
                                  </a:rPr>
                                  <m:t>1</m:t>
                                </m:r>
                              </m:num>
                              <m:den>
                                <m:r>
                                  <a:rPr lang="en-US" altLang="zh-CN" i="1">
                                    <a:solidFill>
                                      <a:srgbClr val="C00000"/>
                                    </a:solidFill>
                                  </a:rPr>
                                  <m:t>2</m:t>
                                </m:r>
                              </m:den>
                            </m:f>
                            <m:d>
                              <m:dPr>
                                <m:begChr m:val="["/>
                                <m:endChr m:val="]"/>
                                <m:ctrlPr>
                                  <a:rPr lang="zh-CN" altLang="zh-CN" i="1">
                                    <a:solidFill>
                                      <a:srgbClr val="C00000"/>
                                    </a:solidFill>
                                  </a:rPr>
                                </m:ctrlPr>
                              </m:dPr>
                              <m:e>
                                <m:d>
                                  <m:dPr>
                                    <m:ctrlPr>
                                      <a:rPr lang="zh-CN" altLang="zh-CN" i="1">
                                        <a:solidFill>
                                          <a:srgbClr val="C00000"/>
                                        </a:solidFill>
                                      </a:rPr>
                                    </m:ctrlPr>
                                  </m:dPr>
                                  <m:e>
                                    <m:r>
                                      <a:rPr lang="en-US" altLang="zh-CN" i="1">
                                        <a:solidFill>
                                          <a:srgbClr val="C00000"/>
                                        </a:solidFill>
                                      </a:rPr>
                                      <m:t>𝑅</m:t>
                                    </m:r>
                                    <m:r>
                                      <a:rPr lang="en-US" altLang="zh-CN" i="1">
                                        <a:solidFill>
                                          <a:srgbClr val="C00000"/>
                                        </a:solidFill>
                                      </a:rPr>
                                      <m:t>−</m:t>
                                    </m:r>
                                    <m:r>
                                      <a:rPr lang="en-US" altLang="zh-CN" i="1">
                                        <a:solidFill>
                                          <a:srgbClr val="C00000"/>
                                        </a:solidFill>
                                      </a:rPr>
                                      <m:t>𝐺</m:t>
                                    </m:r>
                                  </m:e>
                                </m:d>
                                <m:r>
                                  <a:rPr lang="en-US" altLang="zh-CN" i="1">
                                    <a:solidFill>
                                      <a:srgbClr val="C00000"/>
                                    </a:solidFill>
                                  </a:rPr>
                                  <m:t>+(</m:t>
                                </m:r>
                                <m:r>
                                  <a:rPr lang="en-US" altLang="zh-CN" i="1">
                                    <a:solidFill>
                                      <a:srgbClr val="C00000"/>
                                    </a:solidFill>
                                  </a:rPr>
                                  <m:t>𝑅</m:t>
                                </m:r>
                                <m:r>
                                  <a:rPr lang="en-US" altLang="zh-CN" i="1">
                                    <a:solidFill>
                                      <a:srgbClr val="C00000"/>
                                    </a:solidFill>
                                  </a:rPr>
                                  <m:t>−</m:t>
                                </m:r>
                                <m:r>
                                  <a:rPr lang="en-US" altLang="zh-CN" i="1">
                                    <a:solidFill>
                                      <a:srgbClr val="C00000"/>
                                    </a:solidFill>
                                  </a:rPr>
                                  <m:t>𝐵</m:t>
                                </m:r>
                                <m:r>
                                  <a:rPr lang="en-US" altLang="zh-CN" i="1">
                                    <a:solidFill>
                                      <a:srgbClr val="C00000"/>
                                    </a:solidFill>
                                  </a:rPr>
                                  <m:t>)</m:t>
                                </m:r>
                              </m:e>
                            </m:d>
                          </m:num>
                          <m:den>
                            <m:rad>
                              <m:radPr>
                                <m:degHide m:val="on"/>
                                <m:ctrlPr>
                                  <a:rPr lang="zh-CN" altLang="zh-CN" i="1">
                                    <a:solidFill>
                                      <a:srgbClr val="C00000"/>
                                    </a:solidFill>
                                  </a:rPr>
                                </m:ctrlPr>
                              </m:radPr>
                              <m:deg/>
                              <m:e>
                                <m:sSup>
                                  <m:sSupPr>
                                    <m:ctrlPr>
                                      <a:rPr lang="zh-CN" altLang="zh-CN" i="1">
                                        <a:solidFill>
                                          <a:srgbClr val="C00000"/>
                                        </a:solidFill>
                                      </a:rPr>
                                    </m:ctrlPr>
                                  </m:sSupPr>
                                  <m:e>
                                    <m:r>
                                      <a:rPr lang="en-US" altLang="zh-CN" i="1">
                                        <a:solidFill>
                                          <a:srgbClr val="C00000"/>
                                        </a:solidFill>
                                      </a:rPr>
                                      <m:t>(</m:t>
                                    </m:r>
                                    <m:r>
                                      <a:rPr lang="en-US" altLang="zh-CN" i="1">
                                        <a:solidFill>
                                          <a:srgbClr val="C00000"/>
                                        </a:solidFill>
                                      </a:rPr>
                                      <m:t>𝑅</m:t>
                                    </m:r>
                                    <m:r>
                                      <a:rPr lang="en-US" altLang="zh-CN" i="1">
                                        <a:solidFill>
                                          <a:srgbClr val="C00000"/>
                                        </a:solidFill>
                                      </a:rPr>
                                      <m:t>−</m:t>
                                    </m:r>
                                    <m:r>
                                      <a:rPr lang="en-US" altLang="zh-CN" i="1">
                                        <a:solidFill>
                                          <a:srgbClr val="C00000"/>
                                        </a:solidFill>
                                      </a:rPr>
                                      <m:t>𝐺</m:t>
                                    </m:r>
                                    <m:r>
                                      <a:rPr lang="en-US" altLang="zh-CN" i="1">
                                        <a:solidFill>
                                          <a:srgbClr val="C00000"/>
                                        </a:solidFill>
                                      </a:rPr>
                                      <m:t>)</m:t>
                                    </m:r>
                                  </m:e>
                                  <m:sup>
                                    <m:r>
                                      <a:rPr lang="en-US" altLang="zh-CN" i="1">
                                        <a:solidFill>
                                          <a:srgbClr val="C00000"/>
                                        </a:solidFill>
                                      </a:rPr>
                                      <m:t>2</m:t>
                                    </m:r>
                                  </m:sup>
                                </m:sSup>
                                <m:r>
                                  <a:rPr lang="en-US" altLang="zh-CN" i="1">
                                    <a:solidFill>
                                      <a:srgbClr val="C00000"/>
                                    </a:solidFill>
                                  </a:rPr>
                                  <m:t>+</m:t>
                                </m:r>
                                <m:d>
                                  <m:dPr>
                                    <m:ctrlPr>
                                      <a:rPr lang="zh-CN" altLang="zh-CN" i="1">
                                        <a:solidFill>
                                          <a:srgbClr val="C00000"/>
                                        </a:solidFill>
                                      </a:rPr>
                                    </m:ctrlPr>
                                  </m:dPr>
                                  <m:e>
                                    <m:r>
                                      <a:rPr lang="en-US" altLang="zh-CN" i="1">
                                        <a:solidFill>
                                          <a:srgbClr val="C00000"/>
                                        </a:solidFill>
                                      </a:rPr>
                                      <m:t>𝑅</m:t>
                                    </m:r>
                                    <m:r>
                                      <a:rPr lang="en-US" altLang="zh-CN" i="1">
                                        <a:solidFill>
                                          <a:srgbClr val="C00000"/>
                                        </a:solidFill>
                                      </a:rPr>
                                      <m:t>−</m:t>
                                    </m:r>
                                    <m:r>
                                      <a:rPr lang="en-US" altLang="zh-CN" i="1">
                                        <a:solidFill>
                                          <a:srgbClr val="C00000"/>
                                        </a:solidFill>
                                      </a:rPr>
                                      <m:t>𝐵</m:t>
                                    </m:r>
                                  </m:e>
                                </m:d>
                                <m:r>
                                  <a:rPr lang="en-US" altLang="zh-CN" i="1">
                                    <a:solidFill>
                                      <a:srgbClr val="C00000"/>
                                    </a:solidFill>
                                  </a:rPr>
                                  <m:t>(</m:t>
                                </m:r>
                                <m:r>
                                  <a:rPr lang="en-US" altLang="zh-CN" i="1">
                                    <a:solidFill>
                                      <a:srgbClr val="C00000"/>
                                    </a:solidFill>
                                  </a:rPr>
                                  <m:t>𝐺</m:t>
                                </m:r>
                                <m:r>
                                  <a:rPr lang="en-US" altLang="zh-CN" i="1">
                                    <a:solidFill>
                                      <a:srgbClr val="C00000"/>
                                    </a:solidFill>
                                  </a:rPr>
                                  <m:t>−</m:t>
                                </m:r>
                                <m:r>
                                  <a:rPr lang="en-US" altLang="zh-CN" i="1">
                                    <a:solidFill>
                                      <a:srgbClr val="C00000"/>
                                    </a:solidFill>
                                  </a:rPr>
                                  <m:t>𝐵</m:t>
                                </m:r>
                                <m:r>
                                  <a:rPr lang="en-US" altLang="zh-CN" i="1">
                                    <a:solidFill>
                                      <a:srgbClr val="C00000"/>
                                    </a:solidFill>
                                  </a:rPr>
                                  <m:t>)</m:t>
                                </m:r>
                              </m:e>
                            </m:rad>
                          </m:den>
                        </m:f>
                      </m:e>
                    </m:d>
                    <m:r>
                      <a:rPr lang="zh-CN" altLang="zh-CN">
                        <a:solidFill>
                          <a:srgbClr val="C00000"/>
                        </a:solidFill>
                      </a:rPr>
                      <m:t>。</m:t>
                    </m:r>
                  </m:oMath>
                </a14:m>
                <a:endParaRPr lang="zh-CN" altLang="en-US" dirty="0">
                  <a:solidFill>
                    <a:srgbClr val="C0000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10</a:t>
            </a:fld>
            <a:endParaRPr lang="zh-CN" altLang="en-US"/>
          </a:p>
        </p:txBody>
      </p:sp>
    </p:spTree>
    <p:extLst>
      <p:ext uri="{BB962C8B-B14F-4D97-AF65-F5344CB8AC3E}">
        <p14:creationId xmlns:p14="http://schemas.microsoft.com/office/powerpoint/2010/main" val="230458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80">
                                          <p:stCondLst>
                                            <p:cond delay="0"/>
                                          </p:stCondLst>
                                        </p:cTn>
                                        <p:tgtEl>
                                          <p:spTgt spid="3">
                                            <p:txEl>
                                              <p:pRg st="2" end="2"/>
                                            </p:txEl>
                                          </p:spTgt>
                                        </p:tgtEl>
                                      </p:cBhvr>
                                    </p:animEffect>
                                    <p:anim calcmode="lin" valueType="num">
                                      <p:cBhvr>
                                        <p:cTn id="2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2" end="2"/>
                                            </p:txEl>
                                          </p:spTgt>
                                        </p:tgtEl>
                                      </p:cBhvr>
                                      <p:to x="100000" y="60000"/>
                                    </p:animScale>
                                    <p:animScale>
                                      <p:cBhvr>
                                        <p:cTn id="30" dur="166" decel="50000">
                                          <p:stCondLst>
                                            <p:cond delay="676"/>
                                          </p:stCondLst>
                                        </p:cTn>
                                        <p:tgtEl>
                                          <p:spTgt spid="3">
                                            <p:txEl>
                                              <p:pRg st="2" end="2"/>
                                            </p:txEl>
                                          </p:spTgt>
                                        </p:tgtEl>
                                      </p:cBhvr>
                                      <p:to x="100000" y="100000"/>
                                    </p:animScale>
                                    <p:animScale>
                                      <p:cBhvr>
                                        <p:cTn id="31" dur="26">
                                          <p:stCondLst>
                                            <p:cond delay="1312"/>
                                          </p:stCondLst>
                                        </p:cTn>
                                        <p:tgtEl>
                                          <p:spTgt spid="3">
                                            <p:txEl>
                                              <p:pRg st="2" end="2"/>
                                            </p:txEl>
                                          </p:spTgt>
                                        </p:tgtEl>
                                      </p:cBhvr>
                                      <p:to x="100000" y="80000"/>
                                    </p:animScale>
                                    <p:animScale>
                                      <p:cBhvr>
                                        <p:cTn id="32" dur="166" decel="50000">
                                          <p:stCondLst>
                                            <p:cond delay="1338"/>
                                          </p:stCondLst>
                                        </p:cTn>
                                        <p:tgtEl>
                                          <p:spTgt spid="3">
                                            <p:txEl>
                                              <p:pRg st="2" end="2"/>
                                            </p:txEl>
                                          </p:spTgt>
                                        </p:tgtEl>
                                      </p:cBhvr>
                                      <p:to x="100000" y="100000"/>
                                    </p:animScale>
                                    <p:animScale>
                                      <p:cBhvr>
                                        <p:cTn id="33" dur="26">
                                          <p:stCondLst>
                                            <p:cond delay="1642"/>
                                          </p:stCondLst>
                                        </p:cTn>
                                        <p:tgtEl>
                                          <p:spTgt spid="3">
                                            <p:txEl>
                                              <p:pRg st="2" end="2"/>
                                            </p:txEl>
                                          </p:spTgt>
                                        </p:tgtEl>
                                      </p:cBhvr>
                                      <p:to x="100000" y="90000"/>
                                    </p:animScale>
                                    <p:animScale>
                                      <p:cBhvr>
                                        <p:cTn id="34" dur="166" decel="50000">
                                          <p:stCondLst>
                                            <p:cond delay="1668"/>
                                          </p:stCondLst>
                                        </p:cTn>
                                        <p:tgtEl>
                                          <p:spTgt spid="3">
                                            <p:txEl>
                                              <p:pRg st="2" end="2"/>
                                            </p:txEl>
                                          </p:spTgt>
                                        </p:tgtEl>
                                      </p:cBhvr>
                                      <p:to x="100000" y="100000"/>
                                    </p:animScale>
                                    <p:animScale>
                                      <p:cBhvr>
                                        <p:cTn id="35" dur="26">
                                          <p:stCondLst>
                                            <p:cond delay="1808"/>
                                          </p:stCondLst>
                                        </p:cTn>
                                        <p:tgtEl>
                                          <p:spTgt spid="3">
                                            <p:txEl>
                                              <p:pRg st="2" end="2"/>
                                            </p:txEl>
                                          </p:spTgt>
                                        </p:tgtEl>
                                      </p:cBhvr>
                                      <p:to x="100000" y="95000"/>
                                    </p:animScale>
                                    <p:animScale>
                                      <p:cBhvr>
                                        <p:cTn id="36" dur="166" decel="50000">
                                          <p:stCondLst>
                                            <p:cond delay="1834"/>
                                          </p:stCondLst>
                                        </p:cTn>
                                        <p:tgtEl>
                                          <p:spTgt spid="3">
                                            <p:txEl>
                                              <p:pRg st="2" end="2"/>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wipe(down)">
                                      <p:cBhvr>
                                        <p:cTn id="39" dur="580">
                                          <p:stCondLst>
                                            <p:cond delay="0"/>
                                          </p:stCondLst>
                                        </p:cTn>
                                        <p:tgtEl>
                                          <p:spTgt spid="3">
                                            <p:txEl>
                                              <p:pRg st="4" end="4"/>
                                            </p:txEl>
                                          </p:spTgt>
                                        </p:tgtEl>
                                      </p:cBhvr>
                                    </p:animEffect>
                                    <p:anim calcmode="lin" valueType="num">
                                      <p:cBhvr>
                                        <p:cTn id="4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4" end="4"/>
                                            </p:txEl>
                                          </p:spTgt>
                                        </p:tgtEl>
                                      </p:cBhvr>
                                      <p:to x="100000" y="60000"/>
                                    </p:animScale>
                                    <p:animScale>
                                      <p:cBhvr>
                                        <p:cTn id="46" dur="166" decel="50000">
                                          <p:stCondLst>
                                            <p:cond delay="676"/>
                                          </p:stCondLst>
                                        </p:cTn>
                                        <p:tgtEl>
                                          <p:spTgt spid="3">
                                            <p:txEl>
                                              <p:pRg st="4" end="4"/>
                                            </p:txEl>
                                          </p:spTgt>
                                        </p:tgtEl>
                                      </p:cBhvr>
                                      <p:to x="100000" y="100000"/>
                                    </p:animScale>
                                    <p:animScale>
                                      <p:cBhvr>
                                        <p:cTn id="47" dur="26">
                                          <p:stCondLst>
                                            <p:cond delay="1312"/>
                                          </p:stCondLst>
                                        </p:cTn>
                                        <p:tgtEl>
                                          <p:spTgt spid="3">
                                            <p:txEl>
                                              <p:pRg st="4" end="4"/>
                                            </p:txEl>
                                          </p:spTgt>
                                        </p:tgtEl>
                                      </p:cBhvr>
                                      <p:to x="100000" y="80000"/>
                                    </p:animScale>
                                    <p:animScale>
                                      <p:cBhvr>
                                        <p:cTn id="48" dur="166" decel="50000">
                                          <p:stCondLst>
                                            <p:cond delay="1338"/>
                                          </p:stCondLst>
                                        </p:cTn>
                                        <p:tgtEl>
                                          <p:spTgt spid="3">
                                            <p:txEl>
                                              <p:pRg st="4" end="4"/>
                                            </p:txEl>
                                          </p:spTgt>
                                        </p:tgtEl>
                                      </p:cBhvr>
                                      <p:to x="100000" y="100000"/>
                                    </p:animScale>
                                    <p:animScale>
                                      <p:cBhvr>
                                        <p:cTn id="49" dur="26">
                                          <p:stCondLst>
                                            <p:cond delay="1642"/>
                                          </p:stCondLst>
                                        </p:cTn>
                                        <p:tgtEl>
                                          <p:spTgt spid="3">
                                            <p:txEl>
                                              <p:pRg st="4" end="4"/>
                                            </p:txEl>
                                          </p:spTgt>
                                        </p:tgtEl>
                                      </p:cBhvr>
                                      <p:to x="100000" y="90000"/>
                                    </p:animScale>
                                    <p:animScale>
                                      <p:cBhvr>
                                        <p:cTn id="50" dur="166" decel="50000">
                                          <p:stCondLst>
                                            <p:cond delay="1668"/>
                                          </p:stCondLst>
                                        </p:cTn>
                                        <p:tgtEl>
                                          <p:spTgt spid="3">
                                            <p:txEl>
                                              <p:pRg st="4" end="4"/>
                                            </p:txEl>
                                          </p:spTgt>
                                        </p:tgtEl>
                                      </p:cBhvr>
                                      <p:to x="100000" y="100000"/>
                                    </p:animScale>
                                    <p:animScale>
                                      <p:cBhvr>
                                        <p:cTn id="51" dur="26">
                                          <p:stCondLst>
                                            <p:cond delay="1808"/>
                                          </p:stCondLst>
                                        </p:cTn>
                                        <p:tgtEl>
                                          <p:spTgt spid="3">
                                            <p:txEl>
                                              <p:pRg st="4" end="4"/>
                                            </p:txEl>
                                          </p:spTgt>
                                        </p:tgtEl>
                                      </p:cBhvr>
                                      <p:to x="100000" y="95000"/>
                                    </p:animScale>
                                    <p:animScale>
                                      <p:cBhvr>
                                        <p:cTn id="52" dur="166" decel="50000">
                                          <p:stCondLst>
                                            <p:cond delay="1834"/>
                                          </p:stCondLst>
                                        </p:cTn>
                                        <p:tgtEl>
                                          <p:spTgt spid="3">
                                            <p:txEl>
                                              <p:pRg st="4" end="4"/>
                                            </p:txEl>
                                          </p:spTgt>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animEffect transition="in" filter="wipe(down)">
                                      <p:cBhvr>
                                        <p:cTn id="57" dur="580">
                                          <p:stCondLst>
                                            <p:cond delay="0"/>
                                          </p:stCondLst>
                                        </p:cTn>
                                        <p:tgtEl>
                                          <p:spTgt spid="3">
                                            <p:txEl>
                                              <p:pRg st="6" end="6"/>
                                            </p:txEl>
                                          </p:spTgt>
                                        </p:tgtEl>
                                      </p:cBhvr>
                                    </p:animEffect>
                                    <p:anim calcmode="lin" valueType="num">
                                      <p:cBhvr>
                                        <p:cTn id="58"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6" end="6"/>
                                            </p:txEl>
                                          </p:spTgt>
                                        </p:tgtEl>
                                      </p:cBhvr>
                                      <p:to x="100000" y="60000"/>
                                    </p:animScale>
                                    <p:animScale>
                                      <p:cBhvr>
                                        <p:cTn id="64" dur="166" decel="50000">
                                          <p:stCondLst>
                                            <p:cond delay="676"/>
                                          </p:stCondLst>
                                        </p:cTn>
                                        <p:tgtEl>
                                          <p:spTgt spid="3">
                                            <p:txEl>
                                              <p:pRg st="6" end="6"/>
                                            </p:txEl>
                                          </p:spTgt>
                                        </p:tgtEl>
                                      </p:cBhvr>
                                      <p:to x="100000" y="100000"/>
                                    </p:animScale>
                                    <p:animScale>
                                      <p:cBhvr>
                                        <p:cTn id="65" dur="26">
                                          <p:stCondLst>
                                            <p:cond delay="1312"/>
                                          </p:stCondLst>
                                        </p:cTn>
                                        <p:tgtEl>
                                          <p:spTgt spid="3">
                                            <p:txEl>
                                              <p:pRg st="6" end="6"/>
                                            </p:txEl>
                                          </p:spTgt>
                                        </p:tgtEl>
                                      </p:cBhvr>
                                      <p:to x="100000" y="80000"/>
                                    </p:animScale>
                                    <p:animScale>
                                      <p:cBhvr>
                                        <p:cTn id="66" dur="166" decel="50000">
                                          <p:stCondLst>
                                            <p:cond delay="1338"/>
                                          </p:stCondLst>
                                        </p:cTn>
                                        <p:tgtEl>
                                          <p:spTgt spid="3">
                                            <p:txEl>
                                              <p:pRg st="6" end="6"/>
                                            </p:txEl>
                                          </p:spTgt>
                                        </p:tgtEl>
                                      </p:cBhvr>
                                      <p:to x="100000" y="100000"/>
                                    </p:animScale>
                                    <p:animScale>
                                      <p:cBhvr>
                                        <p:cTn id="67" dur="26">
                                          <p:stCondLst>
                                            <p:cond delay="1642"/>
                                          </p:stCondLst>
                                        </p:cTn>
                                        <p:tgtEl>
                                          <p:spTgt spid="3">
                                            <p:txEl>
                                              <p:pRg st="6" end="6"/>
                                            </p:txEl>
                                          </p:spTgt>
                                        </p:tgtEl>
                                      </p:cBhvr>
                                      <p:to x="100000" y="90000"/>
                                    </p:animScale>
                                    <p:animScale>
                                      <p:cBhvr>
                                        <p:cTn id="68" dur="166" decel="50000">
                                          <p:stCondLst>
                                            <p:cond delay="1668"/>
                                          </p:stCondLst>
                                        </p:cTn>
                                        <p:tgtEl>
                                          <p:spTgt spid="3">
                                            <p:txEl>
                                              <p:pRg st="6" end="6"/>
                                            </p:txEl>
                                          </p:spTgt>
                                        </p:tgtEl>
                                      </p:cBhvr>
                                      <p:to x="100000" y="100000"/>
                                    </p:animScale>
                                    <p:animScale>
                                      <p:cBhvr>
                                        <p:cTn id="69" dur="26">
                                          <p:stCondLst>
                                            <p:cond delay="1808"/>
                                          </p:stCondLst>
                                        </p:cTn>
                                        <p:tgtEl>
                                          <p:spTgt spid="3">
                                            <p:txEl>
                                              <p:pRg st="6" end="6"/>
                                            </p:txEl>
                                          </p:spTgt>
                                        </p:tgtEl>
                                      </p:cBhvr>
                                      <p:to x="100000" y="95000"/>
                                    </p:animScale>
                                    <p:animScale>
                                      <p:cBhvr>
                                        <p:cTn id="70" dur="166" decel="50000">
                                          <p:stCondLst>
                                            <p:cond delay="1834"/>
                                          </p:stCondLst>
                                        </p:cTn>
                                        <p:tgtEl>
                                          <p:spTgt spid="3">
                                            <p:txEl>
                                              <p:pRg st="6" end="6"/>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从</a:t>
            </a:r>
            <a:r>
              <a:rPr lang="en-US" altLang="zh-CN" dirty="0"/>
              <a:t>RGB</a:t>
            </a:r>
            <a:r>
              <a:rPr lang="zh-CN" altLang="zh-CN" dirty="0"/>
              <a:t>到</a:t>
            </a:r>
            <a:r>
              <a:rPr lang="en-US" altLang="zh-CN" dirty="0"/>
              <a:t>HSV</a:t>
            </a:r>
            <a:r>
              <a:rPr lang="zh-CN" altLang="zh-CN" dirty="0"/>
              <a:t>颜色空间的转换</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7200" y="1609416"/>
                <a:ext cx="8291264" cy="4846320"/>
              </a:xfrm>
            </p:spPr>
            <p:txBody>
              <a:bodyPr>
                <a:normAutofit fontScale="92500"/>
              </a:bodyPr>
              <a:lstStyle/>
              <a:p>
                <a14:m>
                  <m:oMath xmlns:m="http://schemas.openxmlformats.org/officeDocument/2006/math">
                    <m:r>
                      <a:rPr lang="en-US" altLang="zh-CN" i="1"/>
                      <m:t>𝑉</m:t>
                    </m:r>
                    <m:r>
                      <a:rPr lang="en-US" altLang="zh-CN" i="1"/>
                      <m:t>=</m:t>
                    </m:r>
                    <m:func>
                      <m:funcPr>
                        <m:ctrlPr>
                          <a:rPr lang="zh-CN" altLang="zh-CN" i="1"/>
                        </m:ctrlPr>
                      </m:funcPr>
                      <m:fName>
                        <m:r>
                          <m:rPr>
                            <m:sty m:val="p"/>
                          </m:rPr>
                          <a:rPr lang="en-US" altLang="zh-CN"/>
                          <m:t>max</m:t>
                        </m:r>
                      </m:fName>
                      <m:e>
                        <m:d>
                          <m:dPr>
                            <m:ctrlPr>
                              <a:rPr lang="zh-CN" altLang="zh-CN" i="1"/>
                            </m:ctrlPr>
                          </m:dPr>
                          <m:e>
                            <m:r>
                              <a:rPr lang="en-US" altLang="zh-CN" i="1"/>
                              <m:t>𝑅</m:t>
                            </m:r>
                            <m:r>
                              <a:rPr lang="en-US" altLang="zh-CN" i="1"/>
                              <m:t>,</m:t>
                            </m:r>
                            <m:r>
                              <a:rPr lang="en-US" altLang="zh-CN" i="1"/>
                              <m:t>𝐺</m:t>
                            </m:r>
                            <m:r>
                              <a:rPr lang="en-US" altLang="zh-CN" i="1"/>
                              <m:t>,</m:t>
                            </m:r>
                            <m:r>
                              <a:rPr lang="en-US" altLang="zh-CN" i="1"/>
                              <m:t>𝐵</m:t>
                            </m:r>
                          </m:e>
                        </m:d>
                      </m:e>
                    </m:func>
                    <m:r>
                      <a:rPr lang="zh-CN" altLang="zh-CN"/>
                      <m:t>，</m:t>
                    </m:r>
                  </m:oMath>
                </a14:m>
                <a:endParaRPr lang="en-US" altLang="zh-CN" dirty="0" smtClean="0"/>
              </a:p>
              <a:p>
                <a14:m>
                  <m:oMath xmlns:m="http://schemas.openxmlformats.org/officeDocument/2006/math">
                    <m:r>
                      <a:rPr lang="en-US" altLang="zh-CN" i="1"/>
                      <m:t>𝑆</m:t>
                    </m:r>
                    <m:r>
                      <a:rPr lang="en-US" altLang="zh-CN" i="1"/>
                      <m:t>=</m:t>
                    </m:r>
                    <m:f>
                      <m:fPr>
                        <m:ctrlPr>
                          <a:rPr lang="zh-CN" altLang="zh-CN" i="1"/>
                        </m:ctrlPr>
                      </m:fPr>
                      <m:num>
                        <m:r>
                          <a:rPr lang="en-US" altLang="zh-CN" i="1"/>
                          <m:t>𝑉</m:t>
                        </m:r>
                        <m:r>
                          <a:rPr lang="en-US" altLang="zh-CN" i="1"/>
                          <m:t>−</m:t>
                        </m:r>
                        <m:r>
                          <m:rPr>
                            <m:sty m:val="p"/>
                          </m:rPr>
                          <a:rPr lang="en-US" altLang="zh-CN"/>
                          <m:t>min</m:t>
                        </m:r>
                        <m:r>
                          <a:rPr lang="en-US" altLang="zh-CN"/>
                          <m:t>⁡</m:t>
                        </m:r>
                        <m:r>
                          <a:rPr lang="en-US" altLang="zh-CN" i="1"/>
                          <m:t>(</m:t>
                        </m:r>
                        <m:r>
                          <a:rPr lang="en-US" altLang="zh-CN" i="1"/>
                          <m:t>𝑅</m:t>
                        </m:r>
                        <m:r>
                          <a:rPr lang="en-US" altLang="zh-CN" i="1"/>
                          <m:t>,</m:t>
                        </m:r>
                        <m:r>
                          <a:rPr lang="en-US" altLang="zh-CN" i="1"/>
                          <m:t>𝐺</m:t>
                        </m:r>
                        <m:r>
                          <a:rPr lang="en-US" altLang="zh-CN" i="1"/>
                          <m:t>,</m:t>
                        </m:r>
                        <m:r>
                          <a:rPr lang="en-US" altLang="zh-CN" i="1"/>
                          <m:t>𝐵</m:t>
                        </m:r>
                        <m:r>
                          <a:rPr lang="en-US" altLang="zh-CN" i="1"/>
                          <m:t>)</m:t>
                        </m:r>
                      </m:num>
                      <m:den>
                        <m:r>
                          <a:rPr lang="en-US" altLang="zh-CN" i="1"/>
                          <m:t>𝑉</m:t>
                        </m:r>
                      </m:den>
                    </m:f>
                    <m:r>
                      <a:rPr lang="zh-CN" altLang="zh-CN"/>
                      <m:t>，</m:t>
                    </m:r>
                  </m:oMath>
                </a14:m>
                <a:endParaRPr lang="en-US" altLang="zh-CN" dirty="0" smtClean="0"/>
              </a:p>
              <a:p>
                <a14:m>
                  <m:oMath xmlns:m="http://schemas.openxmlformats.org/officeDocument/2006/math">
                    <m:r>
                      <a:rPr lang="en-US" altLang="zh-CN" i="1"/>
                      <m:t>6</m:t>
                    </m:r>
                    <m:r>
                      <a:rPr lang="en-US" altLang="zh-CN" i="1"/>
                      <m:t>𝐻</m:t>
                    </m:r>
                    <m:r>
                      <a:rPr lang="en-US" altLang="zh-CN" i="1"/>
                      <m:t>=</m:t>
                    </m:r>
                    <m:d>
                      <m:dPr>
                        <m:begChr m:val="{"/>
                        <m:endChr m:val=""/>
                        <m:ctrlPr>
                          <a:rPr lang="zh-CN" altLang="zh-CN" i="1"/>
                        </m:ctrlPr>
                      </m:dPr>
                      <m:e>
                        <m:eqArr>
                          <m:eqArrPr>
                            <m:ctrlPr>
                              <a:rPr lang="zh-CN" altLang="zh-CN" i="1"/>
                            </m:ctrlPr>
                          </m:eqArrPr>
                          <m:e>
                            <m:m>
                              <m:mPr>
                                <m:mcs>
                                  <m:mc>
                                    <m:mcPr>
                                      <m:count m:val="2"/>
                                      <m:mcJc m:val="center"/>
                                    </m:mcPr>
                                  </m:mc>
                                </m:mcs>
                                <m:ctrlPr>
                                  <a:rPr lang="zh-CN" altLang="zh-CN" i="1"/>
                                </m:ctrlPr>
                              </m:mPr>
                              <m:mr>
                                <m:e>
                                  <m:r>
                                    <a:rPr lang="en-US" altLang="zh-CN" i="1"/>
                                    <m:t>5+</m:t>
                                  </m:r>
                                  <m:acc>
                                    <m:accPr>
                                      <m:chr m:val="̅"/>
                                      <m:ctrlPr>
                                        <a:rPr lang="zh-CN" altLang="zh-CN" i="1"/>
                                      </m:ctrlPr>
                                    </m:accPr>
                                    <m:e>
                                      <m:r>
                                        <a:rPr lang="en-US" altLang="zh-CN" i="1"/>
                                        <m:t>𝐵</m:t>
                                      </m:r>
                                    </m:e>
                                  </m:acc>
                                </m:e>
                                <m:e>
                                  <m:r>
                                    <a:rPr lang="zh-CN" altLang="zh-CN"/>
                                    <m:t>若</m:t>
                                  </m:r>
                                  <m:r>
                                    <a:rPr lang="en-US" altLang="zh-CN" i="1"/>
                                    <m:t>𝑅</m:t>
                                  </m:r>
                                  <m:r>
                                    <a:rPr lang="en-US" altLang="zh-CN" i="1"/>
                                    <m:t>=</m:t>
                                  </m:r>
                                  <m:func>
                                    <m:funcPr>
                                      <m:ctrlPr>
                                        <a:rPr lang="zh-CN" altLang="zh-CN" i="1"/>
                                      </m:ctrlPr>
                                    </m:funcPr>
                                    <m:fName>
                                      <m:r>
                                        <m:rPr>
                                          <m:sty m:val="p"/>
                                        </m:rPr>
                                        <a:rPr lang="en-US" altLang="zh-CN"/>
                                        <m:t>max</m:t>
                                      </m:r>
                                    </m:fName>
                                    <m:e>
                                      <m:d>
                                        <m:dPr>
                                          <m:ctrlPr>
                                            <a:rPr lang="zh-CN" altLang="zh-CN" i="1"/>
                                          </m:ctrlPr>
                                        </m:dPr>
                                        <m:e>
                                          <m:r>
                                            <a:rPr lang="en-US" altLang="zh-CN" i="1"/>
                                            <m:t>𝑅</m:t>
                                          </m:r>
                                          <m:r>
                                            <a:rPr lang="en-US" altLang="zh-CN" i="1"/>
                                            <m:t>,</m:t>
                                          </m:r>
                                          <m:r>
                                            <a:rPr lang="en-US" altLang="zh-CN" i="1"/>
                                            <m:t>𝐺</m:t>
                                          </m:r>
                                          <m:r>
                                            <a:rPr lang="en-US" altLang="zh-CN" i="1"/>
                                            <m:t>,</m:t>
                                          </m:r>
                                          <m:r>
                                            <a:rPr lang="en-US" altLang="zh-CN" i="1"/>
                                            <m:t>𝐵</m:t>
                                          </m:r>
                                        </m:e>
                                      </m:d>
                                    </m:e>
                                  </m:func>
                                  <m:r>
                                    <a:rPr lang="zh-CN" altLang="zh-CN"/>
                                    <m:t>且</m:t>
                                  </m:r>
                                  <m:r>
                                    <a:rPr lang="en-US" altLang="zh-CN" i="1"/>
                                    <m:t>𝐺</m:t>
                                  </m:r>
                                  <m:r>
                                    <a:rPr lang="en-US" altLang="zh-CN" i="1"/>
                                    <m:t>=</m:t>
                                  </m:r>
                                  <m:r>
                                    <m:rPr>
                                      <m:sty m:val="p"/>
                                    </m:rPr>
                                    <a:rPr lang="en-US" altLang="zh-CN"/>
                                    <m:t>min</m:t>
                                  </m:r>
                                  <m:r>
                                    <a:rPr lang="en-US" altLang="zh-CN" i="1"/>
                                    <m:t>(</m:t>
                                  </m:r>
                                  <m:r>
                                    <a:rPr lang="en-US" altLang="zh-CN" i="1"/>
                                    <m:t>𝑅</m:t>
                                  </m:r>
                                  <m:r>
                                    <a:rPr lang="en-US" altLang="zh-CN" i="1"/>
                                    <m:t>,</m:t>
                                  </m:r>
                                  <m:r>
                                    <a:rPr lang="en-US" altLang="zh-CN" i="1"/>
                                    <m:t>𝐺</m:t>
                                  </m:r>
                                  <m:r>
                                    <a:rPr lang="en-US" altLang="zh-CN" i="1"/>
                                    <m:t>,</m:t>
                                  </m:r>
                                  <m:r>
                                    <a:rPr lang="en-US" altLang="zh-CN" i="1"/>
                                    <m:t>𝐵</m:t>
                                  </m:r>
                                  <m:r>
                                    <a:rPr lang="en-US" altLang="zh-CN" i="1"/>
                                    <m:t>)</m:t>
                                  </m:r>
                                </m:e>
                              </m:mr>
                              <m:mr>
                                <m:e>
                                  <m:r>
                                    <a:rPr lang="en-US" altLang="zh-CN" i="1"/>
                                    <m:t>1−</m:t>
                                  </m:r>
                                  <m:acc>
                                    <m:accPr>
                                      <m:chr m:val="̅"/>
                                      <m:ctrlPr>
                                        <a:rPr lang="zh-CN" altLang="zh-CN" i="1"/>
                                      </m:ctrlPr>
                                    </m:accPr>
                                    <m:e>
                                      <m:r>
                                        <a:rPr lang="en-US" altLang="zh-CN" i="1"/>
                                        <m:t>𝐺</m:t>
                                      </m:r>
                                    </m:e>
                                  </m:acc>
                                </m:e>
                                <m:e>
                                  <m:r>
                                    <a:rPr lang="zh-CN" altLang="zh-CN"/>
                                    <m:t>若</m:t>
                                  </m:r>
                                  <m:r>
                                    <a:rPr lang="en-US" altLang="zh-CN" i="1"/>
                                    <m:t>𝑅</m:t>
                                  </m:r>
                                  <m:r>
                                    <a:rPr lang="en-US" altLang="zh-CN" i="1"/>
                                    <m:t>=</m:t>
                                  </m:r>
                                  <m:r>
                                    <m:rPr>
                                      <m:sty m:val="p"/>
                                    </m:rPr>
                                    <a:rPr lang="en-US" altLang="zh-CN"/>
                                    <m:t>max</m:t>
                                  </m:r>
                                  <m:r>
                                    <a:rPr lang="en-US" altLang="zh-CN" i="1"/>
                                    <m:t>(</m:t>
                                  </m:r>
                                  <m:r>
                                    <a:rPr lang="en-US" altLang="zh-CN" i="1"/>
                                    <m:t>𝑅</m:t>
                                  </m:r>
                                  <m:r>
                                    <a:rPr lang="en-US" altLang="zh-CN" i="1"/>
                                    <m:t>,</m:t>
                                  </m:r>
                                  <m:r>
                                    <a:rPr lang="en-US" altLang="zh-CN" i="1"/>
                                    <m:t>𝐺</m:t>
                                  </m:r>
                                  <m:r>
                                    <a:rPr lang="en-US" altLang="zh-CN" i="1"/>
                                    <m:t>,</m:t>
                                  </m:r>
                                  <m:r>
                                    <a:rPr lang="en-US" altLang="zh-CN" i="1"/>
                                    <m:t>𝐵</m:t>
                                  </m:r>
                                  <m:r>
                                    <a:rPr lang="en-US" altLang="zh-CN" i="1"/>
                                    <m:t>)</m:t>
                                  </m:r>
                                  <m:r>
                                    <a:rPr lang="zh-CN" altLang="zh-CN"/>
                                    <m:t>且</m:t>
                                  </m:r>
                                  <m:r>
                                    <a:rPr lang="en-US" altLang="zh-CN" i="1"/>
                                    <m:t>𝐺</m:t>
                                  </m:r>
                                  <m:r>
                                    <a:rPr lang="en-US" altLang="zh-CN" i="1"/>
                                    <m:t>≠</m:t>
                                  </m:r>
                                  <m:r>
                                    <m:rPr>
                                      <m:sty m:val="p"/>
                                    </m:rPr>
                                    <a:rPr lang="en-US" altLang="zh-CN"/>
                                    <m:t>min</m:t>
                                  </m:r>
                                  <m:r>
                                    <a:rPr lang="en-US" altLang="zh-CN" i="1"/>
                                    <m:t>(</m:t>
                                  </m:r>
                                  <m:r>
                                    <a:rPr lang="en-US" altLang="zh-CN" i="1"/>
                                    <m:t>𝑅</m:t>
                                  </m:r>
                                  <m:r>
                                    <a:rPr lang="en-US" altLang="zh-CN" i="1"/>
                                    <m:t>,</m:t>
                                  </m:r>
                                  <m:r>
                                    <a:rPr lang="en-US" altLang="zh-CN" i="1"/>
                                    <m:t>𝐺</m:t>
                                  </m:r>
                                  <m:r>
                                    <a:rPr lang="en-US" altLang="zh-CN" i="1"/>
                                    <m:t>,</m:t>
                                  </m:r>
                                  <m:r>
                                    <a:rPr lang="en-US" altLang="zh-CN" i="1"/>
                                    <m:t>𝐵</m:t>
                                  </m:r>
                                  <m:r>
                                    <a:rPr lang="en-US" altLang="zh-CN" i="1"/>
                                    <m:t>)</m:t>
                                  </m:r>
                                </m:e>
                              </m:mr>
                              <m:mr>
                                <m:e>
                                  <m:r>
                                    <a:rPr lang="en-US" altLang="zh-CN" i="1"/>
                                    <m:t>1+</m:t>
                                  </m:r>
                                  <m:acc>
                                    <m:accPr>
                                      <m:chr m:val="̅"/>
                                      <m:ctrlPr>
                                        <a:rPr lang="zh-CN" altLang="zh-CN" i="1"/>
                                      </m:ctrlPr>
                                    </m:accPr>
                                    <m:e>
                                      <m:r>
                                        <a:rPr lang="en-US" altLang="zh-CN" i="1"/>
                                        <m:t>𝑅</m:t>
                                      </m:r>
                                    </m:e>
                                  </m:acc>
                                </m:e>
                                <m:e>
                                  <m:r>
                                    <a:rPr lang="zh-CN" altLang="zh-CN"/>
                                    <m:t>若</m:t>
                                  </m:r>
                                  <m:r>
                                    <a:rPr lang="en-US" altLang="zh-CN" i="1"/>
                                    <m:t>𝐺</m:t>
                                  </m:r>
                                  <m:r>
                                    <a:rPr lang="en-US" altLang="zh-CN" i="1"/>
                                    <m:t>=</m:t>
                                  </m:r>
                                  <m:func>
                                    <m:funcPr>
                                      <m:ctrlPr>
                                        <a:rPr lang="zh-CN" altLang="zh-CN" i="1"/>
                                      </m:ctrlPr>
                                    </m:funcPr>
                                    <m:fName>
                                      <m:r>
                                        <m:rPr>
                                          <m:sty m:val="p"/>
                                        </m:rPr>
                                        <a:rPr lang="en-US" altLang="zh-CN"/>
                                        <m:t>max</m:t>
                                      </m:r>
                                    </m:fName>
                                    <m:e>
                                      <m:d>
                                        <m:dPr>
                                          <m:ctrlPr>
                                            <a:rPr lang="zh-CN" altLang="zh-CN" i="1"/>
                                          </m:ctrlPr>
                                        </m:dPr>
                                        <m:e>
                                          <m:r>
                                            <a:rPr lang="en-US" altLang="zh-CN" i="1"/>
                                            <m:t>𝑅</m:t>
                                          </m:r>
                                          <m:r>
                                            <a:rPr lang="en-US" altLang="zh-CN" i="1"/>
                                            <m:t>,</m:t>
                                          </m:r>
                                          <m:r>
                                            <a:rPr lang="en-US" altLang="zh-CN" i="1"/>
                                            <m:t>𝐺</m:t>
                                          </m:r>
                                          <m:r>
                                            <a:rPr lang="en-US" altLang="zh-CN" i="1"/>
                                            <m:t>,</m:t>
                                          </m:r>
                                          <m:r>
                                            <a:rPr lang="en-US" altLang="zh-CN" i="1"/>
                                            <m:t>𝐵</m:t>
                                          </m:r>
                                        </m:e>
                                      </m:d>
                                    </m:e>
                                  </m:func>
                                  <m:r>
                                    <a:rPr lang="zh-CN" altLang="zh-CN"/>
                                    <m:t>且</m:t>
                                  </m:r>
                                  <m:r>
                                    <a:rPr lang="en-US" altLang="zh-CN" i="1"/>
                                    <m:t>𝐵</m:t>
                                  </m:r>
                                  <m:r>
                                    <a:rPr lang="en-US" altLang="zh-CN" i="1"/>
                                    <m:t>=</m:t>
                                  </m:r>
                                  <m:r>
                                    <m:rPr>
                                      <m:sty m:val="p"/>
                                    </m:rPr>
                                    <a:rPr lang="en-US" altLang="zh-CN"/>
                                    <m:t>min</m:t>
                                  </m:r>
                                  <m:r>
                                    <a:rPr lang="en-US" altLang="zh-CN" i="1"/>
                                    <m:t>(</m:t>
                                  </m:r>
                                  <m:r>
                                    <a:rPr lang="en-US" altLang="zh-CN" i="1"/>
                                    <m:t>𝑅</m:t>
                                  </m:r>
                                  <m:r>
                                    <a:rPr lang="en-US" altLang="zh-CN" i="1"/>
                                    <m:t>,</m:t>
                                  </m:r>
                                  <m:r>
                                    <a:rPr lang="en-US" altLang="zh-CN" i="1"/>
                                    <m:t>𝐺</m:t>
                                  </m:r>
                                  <m:r>
                                    <a:rPr lang="en-US" altLang="zh-CN" i="1"/>
                                    <m:t>,</m:t>
                                  </m:r>
                                  <m:r>
                                    <a:rPr lang="en-US" altLang="zh-CN" i="1"/>
                                    <m:t>𝐵</m:t>
                                  </m:r>
                                  <m:r>
                                    <a:rPr lang="en-US" altLang="zh-CN" i="1"/>
                                    <m:t>)</m:t>
                                  </m:r>
                                </m:e>
                              </m:mr>
                            </m:m>
                          </m:e>
                          <m:e>
                            <m:m>
                              <m:mPr>
                                <m:mcs>
                                  <m:mc>
                                    <m:mcPr>
                                      <m:count m:val="2"/>
                                      <m:mcJc m:val="center"/>
                                    </m:mcPr>
                                  </m:mc>
                                </m:mcs>
                                <m:ctrlPr>
                                  <a:rPr lang="zh-CN" altLang="zh-CN" i="1"/>
                                </m:ctrlPr>
                              </m:mPr>
                              <m:mr>
                                <m:e>
                                  <m:r>
                                    <a:rPr lang="en-US" altLang="zh-CN" i="1"/>
                                    <m:t>3−</m:t>
                                  </m:r>
                                  <m:acc>
                                    <m:accPr>
                                      <m:chr m:val="̅"/>
                                      <m:ctrlPr>
                                        <a:rPr lang="zh-CN" altLang="zh-CN" i="1"/>
                                      </m:ctrlPr>
                                    </m:accPr>
                                    <m:e>
                                      <m:r>
                                        <a:rPr lang="en-US" altLang="zh-CN" i="1"/>
                                        <m:t>𝐵</m:t>
                                      </m:r>
                                    </m:e>
                                  </m:acc>
                                </m:e>
                                <m:e>
                                  <m:r>
                                    <a:rPr lang="zh-CN" altLang="zh-CN"/>
                                    <m:t>若</m:t>
                                  </m:r>
                                  <m:r>
                                    <a:rPr lang="en-US" altLang="zh-CN" i="1"/>
                                    <m:t>𝐺</m:t>
                                  </m:r>
                                  <m:r>
                                    <a:rPr lang="en-US" altLang="zh-CN" i="1"/>
                                    <m:t>=</m:t>
                                  </m:r>
                                  <m:r>
                                    <m:rPr>
                                      <m:sty m:val="p"/>
                                    </m:rPr>
                                    <a:rPr lang="en-US" altLang="zh-CN"/>
                                    <m:t>max</m:t>
                                  </m:r>
                                  <m:r>
                                    <a:rPr lang="en-US" altLang="zh-CN" i="1"/>
                                    <m:t>(</m:t>
                                  </m:r>
                                  <m:r>
                                    <a:rPr lang="en-US" altLang="zh-CN" i="1"/>
                                    <m:t>𝑅</m:t>
                                  </m:r>
                                  <m:r>
                                    <a:rPr lang="en-US" altLang="zh-CN" i="1"/>
                                    <m:t>,</m:t>
                                  </m:r>
                                  <m:r>
                                    <a:rPr lang="en-US" altLang="zh-CN" i="1"/>
                                    <m:t>𝐺</m:t>
                                  </m:r>
                                  <m:r>
                                    <a:rPr lang="en-US" altLang="zh-CN" i="1"/>
                                    <m:t>,</m:t>
                                  </m:r>
                                  <m:r>
                                    <a:rPr lang="en-US" altLang="zh-CN" i="1"/>
                                    <m:t>𝐵</m:t>
                                  </m:r>
                                  <m:r>
                                    <a:rPr lang="en-US" altLang="zh-CN" i="1"/>
                                    <m:t>)</m:t>
                                  </m:r>
                                  <m:r>
                                    <a:rPr lang="zh-CN" altLang="zh-CN"/>
                                    <m:t>且</m:t>
                                  </m:r>
                                  <m:r>
                                    <a:rPr lang="en-US" altLang="zh-CN" i="1"/>
                                    <m:t>𝐵</m:t>
                                  </m:r>
                                  <m:r>
                                    <a:rPr lang="en-US" altLang="zh-CN" i="1"/>
                                    <m:t>≠</m:t>
                                  </m:r>
                                  <m:r>
                                    <m:rPr>
                                      <m:sty m:val="p"/>
                                    </m:rPr>
                                    <a:rPr lang="en-US" altLang="zh-CN"/>
                                    <m:t>min</m:t>
                                  </m:r>
                                  <m:r>
                                    <a:rPr lang="en-US" altLang="zh-CN" i="1"/>
                                    <m:t>(</m:t>
                                  </m:r>
                                  <m:r>
                                    <a:rPr lang="en-US" altLang="zh-CN" i="1"/>
                                    <m:t>𝑅</m:t>
                                  </m:r>
                                  <m:r>
                                    <a:rPr lang="en-US" altLang="zh-CN" i="1"/>
                                    <m:t>,</m:t>
                                  </m:r>
                                  <m:r>
                                    <a:rPr lang="en-US" altLang="zh-CN" i="1"/>
                                    <m:t>𝐺</m:t>
                                  </m:r>
                                  <m:r>
                                    <a:rPr lang="en-US" altLang="zh-CN" i="1"/>
                                    <m:t>,</m:t>
                                  </m:r>
                                  <m:r>
                                    <a:rPr lang="en-US" altLang="zh-CN" i="1"/>
                                    <m:t>𝐵</m:t>
                                  </m:r>
                                  <m:r>
                                    <a:rPr lang="en-US" altLang="zh-CN" i="1"/>
                                    <m:t>)</m:t>
                                  </m:r>
                                </m:e>
                              </m:mr>
                              <m:mr>
                                <m:e>
                                  <m:r>
                                    <a:rPr lang="en-US" altLang="zh-CN" i="1"/>
                                    <m:t>3+</m:t>
                                  </m:r>
                                  <m:acc>
                                    <m:accPr>
                                      <m:chr m:val="̅"/>
                                      <m:ctrlPr>
                                        <a:rPr lang="zh-CN" altLang="zh-CN" i="1"/>
                                      </m:ctrlPr>
                                    </m:accPr>
                                    <m:e>
                                      <m:r>
                                        <a:rPr lang="en-US" altLang="zh-CN" i="1"/>
                                        <m:t>𝐺</m:t>
                                      </m:r>
                                    </m:e>
                                  </m:acc>
                                </m:e>
                                <m:e>
                                  <m:r>
                                    <a:rPr lang="zh-CN" altLang="zh-CN"/>
                                    <m:t>若</m:t>
                                  </m:r>
                                  <m:r>
                                    <a:rPr lang="en-US" altLang="zh-CN" i="1"/>
                                    <m:t>𝐵</m:t>
                                  </m:r>
                                  <m:r>
                                    <a:rPr lang="en-US" altLang="zh-CN" i="1"/>
                                    <m:t>=</m:t>
                                  </m:r>
                                  <m:func>
                                    <m:funcPr>
                                      <m:ctrlPr>
                                        <a:rPr lang="zh-CN" altLang="zh-CN" i="1"/>
                                      </m:ctrlPr>
                                    </m:funcPr>
                                    <m:fName>
                                      <m:r>
                                        <m:rPr>
                                          <m:sty m:val="p"/>
                                        </m:rPr>
                                        <a:rPr lang="en-US" altLang="zh-CN"/>
                                        <m:t>max</m:t>
                                      </m:r>
                                    </m:fName>
                                    <m:e>
                                      <m:d>
                                        <m:dPr>
                                          <m:ctrlPr>
                                            <a:rPr lang="zh-CN" altLang="zh-CN" i="1"/>
                                          </m:ctrlPr>
                                        </m:dPr>
                                        <m:e>
                                          <m:r>
                                            <a:rPr lang="en-US" altLang="zh-CN" i="1"/>
                                            <m:t>𝑅</m:t>
                                          </m:r>
                                          <m:r>
                                            <a:rPr lang="en-US" altLang="zh-CN" i="1"/>
                                            <m:t>,</m:t>
                                          </m:r>
                                          <m:r>
                                            <a:rPr lang="en-US" altLang="zh-CN" i="1"/>
                                            <m:t>𝐺</m:t>
                                          </m:r>
                                          <m:r>
                                            <a:rPr lang="en-US" altLang="zh-CN" i="1"/>
                                            <m:t>,</m:t>
                                          </m:r>
                                          <m:r>
                                            <a:rPr lang="en-US" altLang="zh-CN" i="1"/>
                                            <m:t>𝐵</m:t>
                                          </m:r>
                                        </m:e>
                                      </m:d>
                                    </m:e>
                                  </m:func>
                                  <m:r>
                                    <a:rPr lang="zh-CN" altLang="zh-CN"/>
                                    <m:t>且</m:t>
                                  </m:r>
                                  <m:r>
                                    <a:rPr lang="en-US" altLang="zh-CN" i="1"/>
                                    <m:t>𝑅</m:t>
                                  </m:r>
                                  <m:r>
                                    <a:rPr lang="en-US" altLang="zh-CN" i="1"/>
                                    <m:t>=</m:t>
                                  </m:r>
                                  <m:r>
                                    <m:rPr>
                                      <m:sty m:val="p"/>
                                    </m:rPr>
                                    <a:rPr lang="en-US" altLang="zh-CN"/>
                                    <m:t>min</m:t>
                                  </m:r>
                                  <m:r>
                                    <a:rPr lang="en-US" altLang="zh-CN" i="1"/>
                                    <m:t>(</m:t>
                                  </m:r>
                                  <m:r>
                                    <a:rPr lang="en-US" altLang="zh-CN" i="1"/>
                                    <m:t>𝑅</m:t>
                                  </m:r>
                                  <m:r>
                                    <a:rPr lang="en-US" altLang="zh-CN" i="1"/>
                                    <m:t>,</m:t>
                                  </m:r>
                                  <m:r>
                                    <a:rPr lang="en-US" altLang="zh-CN" i="1"/>
                                    <m:t>𝐺</m:t>
                                  </m:r>
                                  <m:r>
                                    <a:rPr lang="en-US" altLang="zh-CN" i="1"/>
                                    <m:t>,</m:t>
                                  </m:r>
                                  <m:r>
                                    <a:rPr lang="en-US" altLang="zh-CN" i="1"/>
                                    <m:t>𝐵</m:t>
                                  </m:r>
                                  <m:r>
                                    <a:rPr lang="en-US" altLang="zh-CN" i="1"/>
                                    <m:t>)</m:t>
                                  </m:r>
                                </m:e>
                              </m:mr>
                              <m:mr>
                                <m:e>
                                  <m:r>
                                    <a:rPr lang="en-US" altLang="zh-CN" i="1"/>
                                    <m:t>5−</m:t>
                                  </m:r>
                                  <m:acc>
                                    <m:accPr>
                                      <m:chr m:val="̅"/>
                                      <m:ctrlPr>
                                        <a:rPr lang="zh-CN" altLang="zh-CN" i="1"/>
                                      </m:ctrlPr>
                                    </m:accPr>
                                    <m:e>
                                      <m:r>
                                        <a:rPr lang="en-US" altLang="zh-CN" i="1"/>
                                        <m:t>𝑅</m:t>
                                      </m:r>
                                    </m:e>
                                  </m:acc>
                                </m:e>
                                <m:e>
                                  <m:r>
                                    <a:rPr lang="zh-CN" altLang="zh-CN"/>
                                    <m:t>其它</m:t>
                                  </m:r>
                                </m:e>
                              </m:mr>
                            </m:m>
                          </m:e>
                        </m:eqArr>
                      </m:e>
                    </m:d>
                    <m:r>
                      <a:rPr lang="zh-CN" altLang="zh-CN"/>
                      <m:t>，</m:t>
                    </m:r>
                  </m:oMath>
                </a14:m>
                <a:endParaRPr lang="en-US" altLang="zh-CN" dirty="0" smtClean="0"/>
              </a:p>
              <a:p>
                <a:pPr lvl="1"/>
                <a:endParaRPr lang="en-US" altLang="zh-CN" i="1" dirty="0" smtClean="0"/>
              </a:p>
              <a:p>
                <a:pPr lvl="1"/>
                <a14:m>
                  <m:oMath xmlns:m="http://schemas.openxmlformats.org/officeDocument/2006/math">
                    <m:acc>
                      <m:accPr>
                        <m:chr m:val="̅"/>
                        <m:ctrlPr>
                          <a:rPr lang="zh-CN" altLang="zh-CN" i="1" smtClean="0">
                            <a:solidFill>
                              <a:srgbClr val="00B050"/>
                            </a:solidFill>
                          </a:rPr>
                        </m:ctrlPr>
                      </m:accPr>
                      <m:e>
                        <m:r>
                          <a:rPr lang="en-US" altLang="zh-CN" i="1">
                            <a:solidFill>
                              <a:srgbClr val="00B050"/>
                            </a:solidFill>
                          </a:rPr>
                          <m:t>𝑅</m:t>
                        </m:r>
                      </m:e>
                    </m:acc>
                    <m:r>
                      <a:rPr lang="en-US" altLang="zh-CN" i="1">
                        <a:solidFill>
                          <a:srgbClr val="00B050"/>
                        </a:solidFill>
                      </a:rPr>
                      <m:t>=</m:t>
                    </m:r>
                    <m:f>
                      <m:fPr>
                        <m:ctrlPr>
                          <a:rPr lang="zh-CN" altLang="zh-CN" i="1">
                            <a:solidFill>
                              <a:srgbClr val="00B050"/>
                            </a:solidFill>
                          </a:rPr>
                        </m:ctrlPr>
                      </m:fPr>
                      <m:num>
                        <m:r>
                          <a:rPr lang="en-US" altLang="zh-CN" i="1">
                            <a:solidFill>
                              <a:srgbClr val="00B050"/>
                            </a:solidFill>
                          </a:rPr>
                          <m:t>𝑉</m:t>
                        </m:r>
                        <m:r>
                          <a:rPr lang="en-US" altLang="zh-CN" i="1">
                            <a:solidFill>
                              <a:srgbClr val="00B050"/>
                            </a:solidFill>
                          </a:rPr>
                          <m:t>−</m:t>
                        </m:r>
                        <m:r>
                          <a:rPr lang="en-US" altLang="zh-CN" i="1">
                            <a:solidFill>
                              <a:srgbClr val="00B050"/>
                            </a:solidFill>
                          </a:rPr>
                          <m:t>𝑅</m:t>
                        </m:r>
                      </m:num>
                      <m:den>
                        <m:r>
                          <a:rPr lang="en-US" altLang="zh-CN" i="1">
                            <a:solidFill>
                              <a:srgbClr val="00B050"/>
                            </a:solidFill>
                          </a:rPr>
                          <m:t>𝑉</m:t>
                        </m:r>
                        <m:r>
                          <a:rPr lang="en-US" altLang="zh-CN" i="1">
                            <a:solidFill>
                              <a:srgbClr val="00B050"/>
                            </a:solidFill>
                          </a:rPr>
                          <m:t>−</m:t>
                        </m:r>
                        <m:r>
                          <m:rPr>
                            <m:sty m:val="p"/>
                          </m:rPr>
                          <a:rPr lang="en-US" altLang="zh-CN">
                            <a:solidFill>
                              <a:srgbClr val="00B050"/>
                            </a:solidFill>
                          </a:rPr>
                          <m:t>min</m:t>
                        </m:r>
                        <m:r>
                          <a:rPr lang="en-US" altLang="zh-CN">
                            <a:solidFill>
                              <a:srgbClr val="00B050"/>
                            </a:solidFill>
                          </a:rPr>
                          <m:t>⁡</m:t>
                        </m:r>
                        <m:r>
                          <a:rPr lang="en-US" altLang="zh-CN" i="1">
                            <a:solidFill>
                              <a:srgbClr val="00B050"/>
                            </a:solidFill>
                          </a:rPr>
                          <m:t>(</m:t>
                        </m:r>
                        <m:r>
                          <a:rPr lang="en-US" altLang="zh-CN" i="1">
                            <a:solidFill>
                              <a:srgbClr val="00B050"/>
                            </a:solidFill>
                          </a:rPr>
                          <m:t>𝑅</m:t>
                        </m:r>
                        <m:r>
                          <a:rPr lang="en-US" altLang="zh-CN" i="1">
                            <a:solidFill>
                              <a:srgbClr val="00B050"/>
                            </a:solidFill>
                          </a:rPr>
                          <m:t>,</m:t>
                        </m:r>
                        <m:r>
                          <a:rPr lang="en-US" altLang="zh-CN" i="1">
                            <a:solidFill>
                              <a:srgbClr val="00B050"/>
                            </a:solidFill>
                          </a:rPr>
                          <m:t>𝐺</m:t>
                        </m:r>
                        <m:r>
                          <a:rPr lang="en-US" altLang="zh-CN" i="1">
                            <a:solidFill>
                              <a:srgbClr val="00B050"/>
                            </a:solidFill>
                          </a:rPr>
                          <m:t>,</m:t>
                        </m:r>
                        <m:r>
                          <a:rPr lang="en-US" altLang="zh-CN" i="1">
                            <a:solidFill>
                              <a:srgbClr val="00B050"/>
                            </a:solidFill>
                          </a:rPr>
                          <m:t>𝐵</m:t>
                        </m:r>
                        <m:r>
                          <a:rPr lang="en-US" altLang="zh-CN" i="1">
                            <a:solidFill>
                              <a:srgbClr val="00B050"/>
                            </a:solidFill>
                          </a:rPr>
                          <m:t>)</m:t>
                        </m:r>
                      </m:den>
                    </m:f>
                    <m:r>
                      <a:rPr lang="zh-CN" altLang="zh-CN">
                        <a:solidFill>
                          <a:srgbClr val="00B050"/>
                        </a:solidFill>
                      </a:rPr>
                      <m:t>，</m:t>
                    </m:r>
                    <m:acc>
                      <m:accPr>
                        <m:chr m:val="̅"/>
                        <m:ctrlPr>
                          <a:rPr lang="zh-CN" altLang="zh-CN" i="1">
                            <a:solidFill>
                              <a:srgbClr val="00B050"/>
                            </a:solidFill>
                          </a:rPr>
                        </m:ctrlPr>
                      </m:accPr>
                      <m:e>
                        <m:r>
                          <a:rPr lang="en-US" altLang="zh-CN" i="1">
                            <a:solidFill>
                              <a:srgbClr val="00B050"/>
                            </a:solidFill>
                          </a:rPr>
                          <m:t>𝐺</m:t>
                        </m:r>
                      </m:e>
                    </m:acc>
                    <m:r>
                      <a:rPr lang="en-US" altLang="zh-CN" i="1">
                        <a:solidFill>
                          <a:srgbClr val="00B050"/>
                        </a:solidFill>
                      </a:rPr>
                      <m:t>=</m:t>
                    </m:r>
                    <m:f>
                      <m:fPr>
                        <m:ctrlPr>
                          <a:rPr lang="zh-CN" altLang="zh-CN" i="1">
                            <a:solidFill>
                              <a:srgbClr val="00B050"/>
                            </a:solidFill>
                          </a:rPr>
                        </m:ctrlPr>
                      </m:fPr>
                      <m:num>
                        <m:r>
                          <a:rPr lang="en-US" altLang="zh-CN" i="1">
                            <a:solidFill>
                              <a:srgbClr val="00B050"/>
                            </a:solidFill>
                          </a:rPr>
                          <m:t>𝑉</m:t>
                        </m:r>
                        <m:r>
                          <a:rPr lang="en-US" altLang="zh-CN" i="1">
                            <a:solidFill>
                              <a:srgbClr val="00B050"/>
                            </a:solidFill>
                          </a:rPr>
                          <m:t>−</m:t>
                        </m:r>
                        <m:r>
                          <a:rPr lang="en-US" altLang="zh-CN" i="1">
                            <a:solidFill>
                              <a:srgbClr val="00B050"/>
                            </a:solidFill>
                          </a:rPr>
                          <m:t>𝐺</m:t>
                        </m:r>
                      </m:num>
                      <m:den>
                        <m:r>
                          <a:rPr lang="en-US" altLang="zh-CN" i="1">
                            <a:solidFill>
                              <a:srgbClr val="00B050"/>
                            </a:solidFill>
                          </a:rPr>
                          <m:t>𝑉</m:t>
                        </m:r>
                        <m:r>
                          <a:rPr lang="en-US" altLang="zh-CN" i="1">
                            <a:solidFill>
                              <a:srgbClr val="00B050"/>
                            </a:solidFill>
                          </a:rPr>
                          <m:t>−</m:t>
                        </m:r>
                        <m:r>
                          <m:rPr>
                            <m:sty m:val="p"/>
                          </m:rPr>
                          <a:rPr lang="en-US" altLang="zh-CN">
                            <a:solidFill>
                              <a:srgbClr val="00B050"/>
                            </a:solidFill>
                          </a:rPr>
                          <m:t>min</m:t>
                        </m:r>
                        <m:r>
                          <a:rPr lang="en-US" altLang="zh-CN">
                            <a:solidFill>
                              <a:srgbClr val="00B050"/>
                            </a:solidFill>
                          </a:rPr>
                          <m:t>⁡</m:t>
                        </m:r>
                        <m:r>
                          <a:rPr lang="en-US" altLang="zh-CN" i="1">
                            <a:solidFill>
                              <a:srgbClr val="00B050"/>
                            </a:solidFill>
                          </a:rPr>
                          <m:t>(</m:t>
                        </m:r>
                        <m:r>
                          <a:rPr lang="en-US" altLang="zh-CN" i="1">
                            <a:solidFill>
                              <a:srgbClr val="00B050"/>
                            </a:solidFill>
                          </a:rPr>
                          <m:t>𝑅</m:t>
                        </m:r>
                        <m:r>
                          <a:rPr lang="en-US" altLang="zh-CN" i="1">
                            <a:solidFill>
                              <a:srgbClr val="00B050"/>
                            </a:solidFill>
                          </a:rPr>
                          <m:t>,</m:t>
                        </m:r>
                        <m:r>
                          <a:rPr lang="en-US" altLang="zh-CN" i="1">
                            <a:solidFill>
                              <a:srgbClr val="00B050"/>
                            </a:solidFill>
                          </a:rPr>
                          <m:t>𝐺</m:t>
                        </m:r>
                        <m:r>
                          <a:rPr lang="en-US" altLang="zh-CN" i="1">
                            <a:solidFill>
                              <a:srgbClr val="00B050"/>
                            </a:solidFill>
                          </a:rPr>
                          <m:t>,</m:t>
                        </m:r>
                        <m:r>
                          <a:rPr lang="en-US" altLang="zh-CN" i="1">
                            <a:solidFill>
                              <a:srgbClr val="00B050"/>
                            </a:solidFill>
                          </a:rPr>
                          <m:t>𝐵</m:t>
                        </m:r>
                        <m:r>
                          <a:rPr lang="en-US" altLang="zh-CN" i="1">
                            <a:solidFill>
                              <a:srgbClr val="00B050"/>
                            </a:solidFill>
                          </a:rPr>
                          <m:t>)</m:t>
                        </m:r>
                      </m:den>
                    </m:f>
                    <m:r>
                      <a:rPr lang="zh-CN" altLang="zh-CN">
                        <a:solidFill>
                          <a:srgbClr val="00B050"/>
                        </a:solidFill>
                      </a:rPr>
                      <m:t>，</m:t>
                    </m:r>
                    <m:acc>
                      <m:accPr>
                        <m:chr m:val="̅"/>
                        <m:ctrlPr>
                          <a:rPr lang="zh-CN" altLang="zh-CN" i="1">
                            <a:solidFill>
                              <a:srgbClr val="00B050"/>
                            </a:solidFill>
                          </a:rPr>
                        </m:ctrlPr>
                      </m:accPr>
                      <m:e>
                        <m:r>
                          <a:rPr lang="en-US" altLang="zh-CN" i="1">
                            <a:solidFill>
                              <a:srgbClr val="00B050"/>
                            </a:solidFill>
                          </a:rPr>
                          <m:t>𝐵</m:t>
                        </m:r>
                      </m:e>
                    </m:acc>
                    <m:r>
                      <a:rPr lang="en-US" altLang="zh-CN" i="1">
                        <a:solidFill>
                          <a:srgbClr val="00B050"/>
                        </a:solidFill>
                      </a:rPr>
                      <m:t>=</m:t>
                    </m:r>
                    <m:f>
                      <m:fPr>
                        <m:ctrlPr>
                          <a:rPr lang="zh-CN" altLang="zh-CN" i="1">
                            <a:solidFill>
                              <a:srgbClr val="00B050"/>
                            </a:solidFill>
                          </a:rPr>
                        </m:ctrlPr>
                      </m:fPr>
                      <m:num>
                        <m:r>
                          <a:rPr lang="en-US" altLang="zh-CN" i="1">
                            <a:solidFill>
                              <a:srgbClr val="00B050"/>
                            </a:solidFill>
                          </a:rPr>
                          <m:t>𝑉</m:t>
                        </m:r>
                        <m:r>
                          <a:rPr lang="en-US" altLang="zh-CN" i="1">
                            <a:solidFill>
                              <a:srgbClr val="00B050"/>
                            </a:solidFill>
                          </a:rPr>
                          <m:t>−</m:t>
                        </m:r>
                        <m:r>
                          <a:rPr lang="en-US" altLang="zh-CN" i="1">
                            <a:solidFill>
                              <a:srgbClr val="00B050"/>
                            </a:solidFill>
                          </a:rPr>
                          <m:t>𝐵</m:t>
                        </m:r>
                      </m:num>
                      <m:den>
                        <m:r>
                          <a:rPr lang="en-US" altLang="zh-CN" i="1">
                            <a:solidFill>
                              <a:srgbClr val="00B050"/>
                            </a:solidFill>
                          </a:rPr>
                          <m:t>𝑉</m:t>
                        </m:r>
                        <m:r>
                          <a:rPr lang="en-US" altLang="zh-CN" i="1">
                            <a:solidFill>
                              <a:srgbClr val="00B050"/>
                            </a:solidFill>
                          </a:rPr>
                          <m:t>−</m:t>
                        </m:r>
                        <m:r>
                          <m:rPr>
                            <m:sty m:val="p"/>
                          </m:rPr>
                          <a:rPr lang="en-US" altLang="zh-CN">
                            <a:solidFill>
                              <a:srgbClr val="00B050"/>
                            </a:solidFill>
                          </a:rPr>
                          <m:t>min</m:t>
                        </m:r>
                        <m:r>
                          <a:rPr lang="en-US" altLang="zh-CN">
                            <a:solidFill>
                              <a:srgbClr val="00B050"/>
                            </a:solidFill>
                          </a:rPr>
                          <m:t>⁡</m:t>
                        </m:r>
                        <m:r>
                          <a:rPr lang="en-US" altLang="zh-CN" i="1">
                            <a:solidFill>
                              <a:srgbClr val="00B050"/>
                            </a:solidFill>
                          </a:rPr>
                          <m:t>(</m:t>
                        </m:r>
                        <m:r>
                          <a:rPr lang="en-US" altLang="zh-CN" i="1">
                            <a:solidFill>
                              <a:srgbClr val="00B050"/>
                            </a:solidFill>
                          </a:rPr>
                          <m:t>𝑅</m:t>
                        </m:r>
                        <m:r>
                          <a:rPr lang="en-US" altLang="zh-CN" i="1">
                            <a:solidFill>
                              <a:srgbClr val="00B050"/>
                            </a:solidFill>
                          </a:rPr>
                          <m:t>,</m:t>
                        </m:r>
                        <m:r>
                          <a:rPr lang="en-US" altLang="zh-CN" i="1">
                            <a:solidFill>
                              <a:srgbClr val="00B050"/>
                            </a:solidFill>
                          </a:rPr>
                          <m:t>𝐺</m:t>
                        </m:r>
                        <m:r>
                          <a:rPr lang="en-US" altLang="zh-CN" i="1">
                            <a:solidFill>
                              <a:srgbClr val="00B050"/>
                            </a:solidFill>
                          </a:rPr>
                          <m:t>,</m:t>
                        </m:r>
                        <m:r>
                          <a:rPr lang="en-US" altLang="zh-CN" i="1">
                            <a:solidFill>
                              <a:srgbClr val="00B050"/>
                            </a:solidFill>
                          </a:rPr>
                          <m:t>𝐵</m:t>
                        </m:r>
                        <m:r>
                          <a:rPr lang="en-US" altLang="zh-CN" i="1">
                            <a:solidFill>
                              <a:srgbClr val="00B050"/>
                            </a:solidFill>
                          </a:rPr>
                          <m:t>)</m:t>
                        </m:r>
                      </m:den>
                    </m:f>
                    <m:r>
                      <a:rPr lang="zh-CN" altLang="zh-CN">
                        <a:solidFill>
                          <a:srgbClr val="00B050"/>
                        </a:solidFill>
                      </a:rPr>
                      <m:t>。</m:t>
                    </m:r>
                  </m:oMath>
                </a14:m>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57200" y="1609416"/>
                <a:ext cx="8291264" cy="4846320"/>
              </a:xfrm>
              <a:blipFill rotWithShape="1">
                <a:blip r:embed="rId2"/>
                <a:stretch>
                  <a:fillRect l="-29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11</a:t>
            </a:fld>
            <a:endParaRPr lang="zh-CN" altLang="en-US"/>
          </a:p>
        </p:txBody>
      </p:sp>
    </p:spTree>
    <p:extLst>
      <p:ext uri="{BB962C8B-B14F-4D97-AF65-F5344CB8AC3E}">
        <p14:creationId xmlns:p14="http://schemas.microsoft.com/office/powerpoint/2010/main" val="91778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580">
                                          <p:stCondLst>
                                            <p:cond delay="0"/>
                                          </p:stCondLst>
                                        </p:cTn>
                                        <p:tgtEl>
                                          <p:spTgt spid="3">
                                            <p:txEl>
                                              <p:pRg st="2" end="2"/>
                                            </p:txEl>
                                          </p:spTgt>
                                        </p:tgtEl>
                                      </p:cBhvr>
                                    </p:animEffect>
                                    <p:anim calcmode="lin" valueType="num">
                                      <p:cBhvr>
                                        <p:cTn id="4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2" end="2"/>
                                            </p:txEl>
                                          </p:spTgt>
                                        </p:tgtEl>
                                      </p:cBhvr>
                                      <p:to x="100000" y="60000"/>
                                    </p:animScale>
                                    <p:animScale>
                                      <p:cBhvr>
                                        <p:cTn id="46" dur="166" decel="50000">
                                          <p:stCondLst>
                                            <p:cond delay="676"/>
                                          </p:stCondLst>
                                        </p:cTn>
                                        <p:tgtEl>
                                          <p:spTgt spid="3">
                                            <p:txEl>
                                              <p:pRg st="2" end="2"/>
                                            </p:txEl>
                                          </p:spTgt>
                                        </p:tgtEl>
                                      </p:cBhvr>
                                      <p:to x="100000" y="100000"/>
                                    </p:animScale>
                                    <p:animScale>
                                      <p:cBhvr>
                                        <p:cTn id="47" dur="26">
                                          <p:stCondLst>
                                            <p:cond delay="1312"/>
                                          </p:stCondLst>
                                        </p:cTn>
                                        <p:tgtEl>
                                          <p:spTgt spid="3">
                                            <p:txEl>
                                              <p:pRg st="2" end="2"/>
                                            </p:txEl>
                                          </p:spTgt>
                                        </p:tgtEl>
                                      </p:cBhvr>
                                      <p:to x="100000" y="80000"/>
                                    </p:animScale>
                                    <p:animScale>
                                      <p:cBhvr>
                                        <p:cTn id="48" dur="166" decel="50000">
                                          <p:stCondLst>
                                            <p:cond delay="1338"/>
                                          </p:stCondLst>
                                        </p:cTn>
                                        <p:tgtEl>
                                          <p:spTgt spid="3">
                                            <p:txEl>
                                              <p:pRg st="2" end="2"/>
                                            </p:txEl>
                                          </p:spTgt>
                                        </p:tgtEl>
                                      </p:cBhvr>
                                      <p:to x="100000" y="100000"/>
                                    </p:animScale>
                                    <p:animScale>
                                      <p:cBhvr>
                                        <p:cTn id="49" dur="26">
                                          <p:stCondLst>
                                            <p:cond delay="1642"/>
                                          </p:stCondLst>
                                        </p:cTn>
                                        <p:tgtEl>
                                          <p:spTgt spid="3">
                                            <p:txEl>
                                              <p:pRg st="2" end="2"/>
                                            </p:txEl>
                                          </p:spTgt>
                                        </p:tgtEl>
                                      </p:cBhvr>
                                      <p:to x="100000" y="90000"/>
                                    </p:animScale>
                                    <p:animScale>
                                      <p:cBhvr>
                                        <p:cTn id="50" dur="166" decel="50000">
                                          <p:stCondLst>
                                            <p:cond delay="1668"/>
                                          </p:stCondLst>
                                        </p:cTn>
                                        <p:tgtEl>
                                          <p:spTgt spid="3">
                                            <p:txEl>
                                              <p:pRg st="2" end="2"/>
                                            </p:txEl>
                                          </p:spTgt>
                                        </p:tgtEl>
                                      </p:cBhvr>
                                      <p:to x="100000" y="100000"/>
                                    </p:animScale>
                                    <p:animScale>
                                      <p:cBhvr>
                                        <p:cTn id="51" dur="26">
                                          <p:stCondLst>
                                            <p:cond delay="1808"/>
                                          </p:stCondLst>
                                        </p:cTn>
                                        <p:tgtEl>
                                          <p:spTgt spid="3">
                                            <p:txEl>
                                              <p:pRg st="2" end="2"/>
                                            </p:txEl>
                                          </p:spTgt>
                                        </p:tgtEl>
                                      </p:cBhvr>
                                      <p:to x="100000" y="95000"/>
                                    </p:animScale>
                                    <p:animScale>
                                      <p:cBhvr>
                                        <p:cTn id="52" dur="166" decel="50000">
                                          <p:stCondLst>
                                            <p:cond delay="1834"/>
                                          </p:stCondLst>
                                        </p:cTn>
                                        <p:tgtEl>
                                          <p:spTgt spid="3">
                                            <p:txEl>
                                              <p:pRg st="2" end="2"/>
                                            </p:txEl>
                                          </p:spTgt>
                                        </p:tgtEl>
                                      </p:cBhvr>
                                      <p:to x="100000" y="100000"/>
                                    </p:animScale>
                                  </p:childTnLst>
                                </p:cTn>
                              </p:par>
                            </p:childTnLst>
                          </p:cTn>
                        </p:par>
                        <p:par>
                          <p:cTn id="53" fill="hold">
                            <p:stCondLst>
                              <p:cond delay="2000"/>
                            </p:stCondLst>
                            <p:childTnLst>
                              <p:par>
                                <p:cTn id="54" presetID="26" presetClass="entr" presetSubtype="0" fill="hold" nodeType="afterEffect">
                                  <p:stCondLst>
                                    <p:cond delay="0"/>
                                  </p:stCondLst>
                                  <p:childTnLst>
                                    <p:set>
                                      <p:cBhvr>
                                        <p:cTn id="55" dur="1" fill="hold">
                                          <p:stCondLst>
                                            <p:cond delay="0"/>
                                          </p:stCondLst>
                                        </p:cTn>
                                        <p:tgtEl>
                                          <p:spTgt spid="3">
                                            <p:txEl>
                                              <p:pRg st="4" end="4"/>
                                            </p:txEl>
                                          </p:spTgt>
                                        </p:tgtEl>
                                        <p:attrNameLst>
                                          <p:attrName>style.visibility</p:attrName>
                                        </p:attrNameLst>
                                      </p:cBhvr>
                                      <p:to>
                                        <p:strVal val="visible"/>
                                      </p:to>
                                    </p:set>
                                    <p:animEffect transition="in" filter="wipe(down)">
                                      <p:cBhvr>
                                        <p:cTn id="56" dur="580">
                                          <p:stCondLst>
                                            <p:cond delay="0"/>
                                          </p:stCondLst>
                                        </p:cTn>
                                        <p:tgtEl>
                                          <p:spTgt spid="3">
                                            <p:txEl>
                                              <p:pRg st="4" end="4"/>
                                            </p:txEl>
                                          </p:spTgt>
                                        </p:tgtEl>
                                      </p:cBhvr>
                                    </p:animEffect>
                                    <p:anim calcmode="lin" valueType="num">
                                      <p:cBhvr>
                                        <p:cTn id="57"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2" dur="26">
                                          <p:stCondLst>
                                            <p:cond delay="650"/>
                                          </p:stCondLst>
                                        </p:cTn>
                                        <p:tgtEl>
                                          <p:spTgt spid="3">
                                            <p:txEl>
                                              <p:pRg st="4" end="4"/>
                                            </p:txEl>
                                          </p:spTgt>
                                        </p:tgtEl>
                                      </p:cBhvr>
                                      <p:to x="100000" y="60000"/>
                                    </p:animScale>
                                    <p:animScale>
                                      <p:cBhvr>
                                        <p:cTn id="63" dur="166" decel="50000">
                                          <p:stCondLst>
                                            <p:cond delay="676"/>
                                          </p:stCondLst>
                                        </p:cTn>
                                        <p:tgtEl>
                                          <p:spTgt spid="3">
                                            <p:txEl>
                                              <p:pRg st="4" end="4"/>
                                            </p:txEl>
                                          </p:spTgt>
                                        </p:tgtEl>
                                      </p:cBhvr>
                                      <p:to x="100000" y="100000"/>
                                    </p:animScale>
                                    <p:animScale>
                                      <p:cBhvr>
                                        <p:cTn id="64" dur="26">
                                          <p:stCondLst>
                                            <p:cond delay="1312"/>
                                          </p:stCondLst>
                                        </p:cTn>
                                        <p:tgtEl>
                                          <p:spTgt spid="3">
                                            <p:txEl>
                                              <p:pRg st="4" end="4"/>
                                            </p:txEl>
                                          </p:spTgt>
                                        </p:tgtEl>
                                      </p:cBhvr>
                                      <p:to x="100000" y="80000"/>
                                    </p:animScale>
                                    <p:animScale>
                                      <p:cBhvr>
                                        <p:cTn id="65" dur="166" decel="50000">
                                          <p:stCondLst>
                                            <p:cond delay="1338"/>
                                          </p:stCondLst>
                                        </p:cTn>
                                        <p:tgtEl>
                                          <p:spTgt spid="3">
                                            <p:txEl>
                                              <p:pRg st="4" end="4"/>
                                            </p:txEl>
                                          </p:spTgt>
                                        </p:tgtEl>
                                      </p:cBhvr>
                                      <p:to x="100000" y="100000"/>
                                    </p:animScale>
                                    <p:animScale>
                                      <p:cBhvr>
                                        <p:cTn id="66" dur="26">
                                          <p:stCondLst>
                                            <p:cond delay="1642"/>
                                          </p:stCondLst>
                                        </p:cTn>
                                        <p:tgtEl>
                                          <p:spTgt spid="3">
                                            <p:txEl>
                                              <p:pRg st="4" end="4"/>
                                            </p:txEl>
                                          </p:spTgt>
                                        </p:tgtEl>
                                      </p:cBhvr>
                                      <p:to x="100000" y="90000"/>
                                    </p:animScale>
                                    <p:animScale>
                                      <p:cBhvr>
                                        <p:cTn id="67" dur="166" decel="50000">
                                          <p:stCondLst>
                                            <p:cond delay="1668"/>
                                          </p:stCondLst>
                                        </p:cTn>
                                        <p:tgtEl>
                                          <p:spTgt spid="3">
                                            <p:txEl>
                                              <p:pRg st="4" end="4"/>
                                            </p:txEl>
                                          </p:spTgt>
                                        </p:tgtEl>
                                      </p:cBhvr>
                                      <p:to x="100000" y="100000"/>
                                    </p:animScale>
                                    <p:animScale>
                                      <p:cBhvr>
                                        <p:cTn id="68" dur="26">
                                          <p:stCondLst>
                                            <p:cond delay="1808"/>
                                          </p:stCondLst>
                                        </p:cTn>
                                        <p:tgtEl>
                                          <p:spTgt spid="3">
                                            <p:txEl>
                                              <p:pRg st="4" end="4"/>
                                            </p:txEl>
                                          </p:spTgt>
                                        </p:tgtEl>
                                      </p:cBhvr>
                                      <p:to x="100000" y="95000"/>
                                    </p:animScale>
                                    <p:animScale>
                                      <p:cBhvr>
                                        <p:cTn id="69"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a:t>从</a:t>
            </a:r>
            <a:r>
              <a:rPr lang="en-US" altLang="zh-CN" dirty="0" smtClean="0"/>
              <a:t>HSV</a:t>
            </a:r>
            <a:r>
              <a:rPr lang="zh-CN" altLang="zh-CN" dirty="0" smtClean="0"/>
              <a:t>到</a:t>
            </a:r>
            <a:r>
              <a:rPr lang="en-US" altLang="zh-CN" dirty="0"/>
              <a:t>RGB</a:t>
            </a:r>
            <a:r>
              <a:rPr lang="zh-CN" altLang="zh-CN" dirty="0"/>
              <a:t>颜色空间的转换</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79512" y="1609416"/>
                <a:ext cx="8784976" cy="4846320"/>
              </a:xfrm>
            </p:spPr>
            <p:txBody>
              <a:bodyPr/>
              <a:lstStyle/>
              <a:p>
                <a:r>
                  <a:rPr lang="zh-CN" altLang="zh-CN" dirty="0" smtClean="0"/>
                  <a:t>当</a:t>
                </a:r>
                <a14:m>
                  <m:oMath xmlns:m="http://schemas.openxmlformats.org/officeDocument/2006/math">
                    <m:sSup>
                      <m:sSupPr>
                        <m:ctrlPr>
                          <a:rPr lang="zh-CN" altLang="zh-CN" i="1"/>
                        </m:ctrlPr>
                      </m:sSupPr>
                      <m:e>
                        <m:r>
                          <a:rPr lang="en-US" altLang="zh-CN"/>
                          <m:t>0</m:t>
                        </m:r>
                      </m:e>
                      <m:sup>
                        <m:r>
                          <m:rPr>
                            <m:sty m:val="p"/>
                          </m:rPr>
                          <a:rPr lang="en-US" altLang="zh-CN"/>
                          <m:t>o</m:t>
                        </m:r>
                      </m:sup>
                    </m:sSup>
                    <m:r>
                      <a:rPr lang="en-US" altLang="zh-CN" i="1"/>
                      <m:t>≤</m:t>
                    </m:r>
                    <m:r>
                      <a:rPr lang="en-US" altLang="zh-CN" i="1"/>
                      <m:t>𝐻</m:t>
                    </m:r>
                    <m:r>
                      <a:rPr lang="en-US" altLang="zh-CN" i="1"/>
                      <m:t>&lt;</m:t>
                    </m:r>
                    <m:sSup>
                      <m:sSupPr>
                        <m:ctrlPr>
                          <a:rPr lang="zh-CN" altLang="zh-CN" i="1"/>
                        </m:ctrlPr>
                      </m:sSupPr>
                      <m:e>
                        <m:r>
                          <a:rPr lang="en-US" altLang="zh-CN"/>
                          <m:t>120</m:t>
                        </m:r>
                      </m:e>
                      <m:sup>
                        <m:r>
                          <m:rPr>
                            <m:sty m:val="p"/>
                          </m:rPr>
                          <a:rPr lang="en-US" altLang="zh-CN"/>
                          <m:t>o</m:t>
                        </m:r>
                      </m:sup>
                    </m:sSup>
                  </m:oMath>
                </a14:m>
                <a:r>
                  <a:rPr lang="zh-CN" altLang="zh-CN" dirty="0"/>
                  <a:t>时</a:t>
                </a:r>
                <a:r>
                  <a:rPr lang="zh-CN" altLang="zh-CN" dirty="0" smtClean="0"/>
                  <a:t>，</a:t>
                </a:r>
                <a:endParaRPr lang="en-US" altLang="zh-CN" dirty="0" smtClean="0"/>
              </a:p>
              <a:p>
                <a:pPr lvl="1"/>
                <a14:m>
                  <m:oMath xmlns:m="http://schemas.openxmlformats.org/officeDocument/2006/math">
                    <m:r>
                      <a:rPr lang="en-US" altLang="zh-CN" i="1" smtClean="0">
                        <a:solidFill>
                          <a:srgbClr val="FF0000"/>
                        </a:solidFill>
                      </a:rPr>
                      <m:t>𝑅</m:t>
                    </m:r>
                    <m:r>
                      <a:rPr lang="en-US" altLang="zh-CN" i="1" smtClean="0">
                        <a:solidFill>
                          <a:srgbClr val="FF0000"/>
                        </a:solidFill>
                      </a:rPr>
                      <m:t>=</m:t>
                    </m:r>
                    <m:f>
                      <m:fPr>
                        <m:ctrlPr>
                          <a:rPr lang="zh-CN" altLang="zh-CN" i="1">
                            <a:solidFill>
                              <a:srgbClr val="FF0000"/>
                            </a:solidFill>
                          </a:rPr>
                        </m:ctrlPr>
                      </m:fPr>
                      <m:num>
                        <m:r>
                          <a:rPr lang="en-US" altLang="zh-CN" i="1">
                            <a:solidFill>
                              <a:srgbClr val="FF0000"/>
                            </a:solidFill>
                          </a:rPr>
                          <m:t>𝑉</m:t>
                        </m:r>
                      </m:num>
                      <m:den>
                        <m:rad>
                          <m:radPr>
                            <m:degHide m:val="on"/>
                            <m:ctrlPr>
                              <a:rPr lang="zh-CN" altLang="zh-CN" i="1">
                                <a:solidFill>
                                  <a:srgbClr val="FF0000"/>
                                </a:solidFill>
                              </a:rPr>
                            </m:ctrlPr>
                          </m:radPr>
                          <m:deg/>
                          <m:e>
                            <m:r>
                              <a:rPr lang="en-US" altLang="zh-CN" i="1">
                                <a:solidFill>
                                  <a:srgbClr val="FF0000"/>
                                </a:solidFill>
                              </a:rPr>
                              <m:t>3</m:t>
                            </m:r>
                          </m:e>
                        </m:rad>
                      </m:den>
                    </m:f>
                    <m:d>
                      <m:dPr>
                        <m:begChr m:val="["/>
                        <m:endChr m:val="]"/>
                        <m:ctrlPr>
                          <a:rPr lang="zh-CN" altLang="zh-CN" i="1">
                            <a:solidFill>
                              <a:srgbClr val="FF0000"/>
                            </a:solidFill>
                          </a:rPr>
                        </m:ctrlPr>
                      </m:dPr>
                      <m:e>
                        <m:r>
                          <a:rPr lang="en-US" altLang="zh-CN" i="1">
                            <a:solidFill>
                              <a:srgbClr val="FF0000"/>
                            </a:solidFill>
                          </a:rPr>
                          <m:t>1+</m:t>
                        </m:r>
                        <m:f>
                          <m:fPr>
                            <m:ctrlPr>
                              <a:rPr lang="zh-CN" altLang="zh-CN" i="1">
                                <a:solidFill>
                                  <a:srgbClr val="FF0000"/>
                                </a:solidFill>
                              </a:rPr>
                            </m:ctrlPr>
                          </m:fPr>
                          <m:num>
                            <m:r>
                              <a:rPr lang="en-US" altLang="zh-CN" i="1">
                                <a:solidFill>
                                  <a:srgbClr val="FF0000"/>
                                </a:solidFill>
                              </a:rPr>
                              <m:t>𝑆</m:t>
                            </m:r>
                            <m:r>
                              <m:rPr>
                                <m:sty m:val="p"/>
                              </m:rPr>
                              <a:rPr lang="en-US" altLang="zh-CN">
                                <a:solidFill>
                                  <a:srgbClr val="FF0000"/>
                                </a:solidFill>
                              </a:rPr>
                              <m:t>cos</m:t>
                            </m:r>
                            <m:r>
                              <a:rPr lang="en-US" altLang="zh-CN" i="1">
                                <a:solidFill>
                                  <a:srgbClr val="FF0000"/>
                                </a:solidFill>
                              </a:rPr>
                              <m:t>(</m:t>
                            </m:r>
                            <m:r>
                              <a:rPr lang="en-US" altLang="zh-CN" i="1">
                                <a:solidFill>
                                  <a:srgbClr val="FF0000"/>
                                </a:solidFill>
                              </a:rPr>
                              <m:t>𝐻</m:t>
                            </m:r>
                            <m:r>
                              <a:rPr lang="en-US" altLang="zh-CN" i="1">
                                <a:solidFill>
                                  <a:srgbClr val="FF0000"/>
                                </a:solidFill>
                              </a:rPr>
                              <m:t>)</m:t>
                            </m:r>
                          </m:num>
                          <m:den>
                            <m:r>
                              <m:rPr>
                                <m:sty m:val="p"/>
                              </m:rPr>
                              <a:rPr lang="en-US" altLang="zh-CN">
                                <a:solidFill>
                                  <a:srgbClr val="FF0000"/>
                                </a:solidFill>
                              </a:rPr>
                              <m:t>cos</m:t>
                            </m:r>
                            <m:r>
                              <a:rPr lang="en-US" altLang="zh-CN" i="1">
                                <a:solidFill>
                                  <a:srgbClr val="FF0000"/>
                                </a:solidFill>
                              </a:rPr>
                              <m:t>⁡(</m:t>
                            </m:r>
                            <m:sSup>
                              <m:sSupPr>
                                <m:ctrlPr>
                                  <a:rPr lang="zh-CN" altLang="zh-CN" i="1">
                                    <a:solidFill>
                                      <a:srgbClr val="FF0000"/>
                                    </a:solidFill>
                                  </a:rPr>
                                </m:ctrlPr>
                              </m:sSupPr>
                              <m:e>
                                <m:r>
                                  <a:rPr lang="en-US" altLang="zh-CN" i="1">
                                    <a:solidFill>
                                      <a:srgbClr val="FF0000"/>
                                    </a:solidFill>
                                  </a:rPr>
                                  <m:t>60</m:t>
                                </m:r>
                              </m:e>
                              <m:sup>
                                <m:r>
                                  <a:rPr lang="en-US" altLang="zh-CN" i="1">
                                    <a:solidFill>
                                      <a:srgbClr val="FF0000"/>
                                    </a:solidFill>
                                  </a:rPr>
                                  <m:t>𝑜</m:t>
                                </m:r>
                              </m:sup>
                            </m:sSup>
                            <m:r>
                              <a:rPr lang="en-US" altLang="zh-CN" i="1">
                                <a:solidFill>
                                  <a:srgbClr val="FF0000"/>
                                </a:solidFill>
                              </a:rPr>
                              <m:t>−</m:t>
                            </m:r>
                            <m:r>
                              <a:rPr lang="en-US" altLang="zh-CN" i="1">
                                <a:solidFill>
                                  <a:srgbClr val="FF0000"/>
                                </a:solidFill>
                              </a:rPr>
                              <m:t>𝐻</m:t>
                            </m:r>
                            <m:r>
                              <a:rPr lang="en-US" altLang="zh-CN" i="1">
                                <a:solidFill>
                                  <a:srgbClr val="FF0000"/>
                                </a:solidFill>
                              </a:rPr>
                              <m:t>)</m:t>
                            </m:r>
                          </m:den>
                        </m:f>
                      </m:e>
                    </m:d>
                    <m:r>
                      <a:rPr lang="zh-CN" altLang="zh-CN" i="1">
                        <a:solidFill>
                          <a:srgbClr val="FF0000"/>
                        </a:solidFill>
                      </a:rPr>
                      <m:t>，</m:t>
                    </m:r>
                    <m:r>
                      <a:rPr lang="en-US" altLang="zh-CN" i="1">
                        <a:solidFill>
                          <a:srgbClr val="FF0000"/>
                        </a:solidFill>
                      </a:rPr>
                      <m:t>𝐵</m:t>
                    </m:r>
                    <m:r>
                      <a:rPr lang="en-US" altLang="zh-CN" i="1">
                        <a:solidFill>
                          <a:srgbClr val="FF0000"/>
                        </a:solidFill>
                      </a:rPr>
                      <m:t>=</m:t>
                    </m:r>
                    <m:f>
                      <m:fPr>
                        <m:ctrlPr>
                          <a:rPr lang="zh-CN" altLang="zh-CN" i="1">
                            <a:solidFill>
                              <a:srgbClr val="FF0000"/>
                            </a:solidFill>
                          </a:rPr>
                        </m:ctrlPr>
                      </m:fPr>
                      <m:num>
                        <m:r>
                          <a:rPr lang="en-US" altLang="zh-CN" i="1">
                            <a:solidFill>
                              <a:srgbClr val="FF0000"/>
                            </a:solidFill>
                          </a:rPr>
                          <m:t>𝑉</m:t>
                        </m:r>
                      </m:num>
                      <m:den>
                        <m:rad>
                          <m:radPr>
                            <m:degHide m:val="on"/>
                            <m:ctrlPr>
                              <a:rPr lang="zh-CN" altLang="zh-CN" i="1">
                                <a:solidFill>
                                  <a:srgbClr val="FF0000"/>
                                </a:solidFill>
                              </a:rPr>
                            </m:ctrlPr>
                          </m:radPr>
                          <m:deg/>
                          <m:e>
                            <m:r>
                              <a:rPr lang="en-US" altLang="zh-CN" i="1">
                                <a:solidFill>
                                  <a:srgbClr val="FF0000"/>
                                </a:solidFill>
                              </a:rPr>
                              <m:t>3</m:t>
                            </m:r>
                          </m:e>
                        </m:rad>
                      </m:den>
                    </m:f>
                    <m:d>
                      <m:dPr>
                        <m:ctrlPr>
                          <a:rPr lang="zh-CN" altLang="zh-CN" i="1">
                            <a:solidFill>
                              <a:srgbClr val="FF0000"/>
                            </a:solidFill>
                          </a:rPr>
                        </m:ctrlPr>
                      </m:dPr>
                      <m:e>
                        <m:r>
                          <a:rPr lang="en-US" altLang="zh-CN" i="1">
                            <a:solidFill>
                              <a:srgbClr val="FF0000"/>
                            </a:solidFill>
                          </a:rPr>
                          <m:t>1−</m:t>
                        </m:r>
                        <m:r>
                          <a:rPr lang="en-US" altLang="zh-CN" i="1">
                            <a:solidFill>
                              <a:srgbClr val="FF0000"/>
                            </a:solidFill>
                          </a:rPr>
                          <m:t>𝑆</m:t>
                        </m:r>
                      </m:e>
                    </m:d>
                    <m:r>
                      <a:rPr lang="zh-CN" altLang="zh-CN" i="1">
                        <a:solidFill>
                          <a:srgbClr val="FF0000"/>
                        </a:solidFill>
                      </a:rPr>
                      <m:t>，</m:t>
                    </m:r>
                    <m:r>
                      <a:rPr lang="en-US" altLang="zh-CN" i="1">
                        <a:solidFill>
                          <a:srgbClr val="FF0000"/>
                        </a:solidFill>
                      </a:rPr>
                      <m:t>𝐺</m:t>
                    </m:r>
                    <m:r>
                      <a:rPr lang="en-US" altLang="zh-CN" i="1">
                        <a:solidFill>
                          <a:srgbClr val="FF0000"/>
                        </a:solidFill>
                      </a:rPr>
                      <m:t>=</m:t>
                    </m:r>
                    <m:rad>
                      <m:radPr>
                        <m:degHide m:val="on"/>
                        <m:ctrlPr>
                          <a:rPr lang="zh-CN" altLang="zh-CN" i="1">
                            <a:solidFill>
                              <a:srgbClr val="FF0000"/>
                            </a:solidFill>
                          </a:rPr>
                        </m:ctrlPr>
                      </m:radPr>
                      <m:deg/>
                      <m:e>
                        <m:r>
                          <a:rPr lang="en-US" altLang="zh-CN" i="1">
                            <a:solidFill>
                              <a:srgbClr val="FF0000"/>
                            </a:solidFill>
                          </a:rPr>
                          <m:t>3</m:t>
                        </m:r>
                      </m:e>
                    </m:rad>
                    <m:r>
                      <a:rPr lang="en-US" altLang="zh-CN" i="1">
                        <a:solidFill>
                          <a:srgbClr val="FF0000"/>
                        </a:solidFill>
                      </a:rPr>
                      <m:t>𝑉</m:t>
                    </m:r>
                    <m:r>
                      <a:rPr lang="en-US" altLang="zh-CN" i="1">
                        <a:solidFill>
                          <a:srgbClr val="FF0000"/>
                        </a:solidFill>
                      </a:rPr>
                      <m:t>−</m:t>
                    </m:r>
                    <m:r>
                      <a:rPr lang="en-US" altLang="zh-CN" i="1">
                        <a:solidFill>
                          <a:srgbClr val="FF0000"/>
                        </a:solidFill>
                      </a:rPr>
                      <m:t>𝑅</m:t>
                    </m:r>
                    <m:r>
                      <a:rPr lang="en-US" altLang="zh-CN" i="1">
                        <a:solidFill>
                          <a:srgbClr val="FF0000"/>
                        </a:solidFill>
                      </a:rPr>
                      <m:t>−</m:t>
                    </m:r>
                    <m:r>
                      <a:rPr lang="en-US" altLang="zh-CN" i="1">
                        <a:solidFill>
                          <a:srgbClr val="FF0000"/>
                        </a:solidFill>
                      </a:rPr>
                      <m:t>𝐵</m:t>
                    </m:r>
                    <m:r>
                      <a:rPr lang="zh-CN" altLang="zh-CN">
                        <a:solidFill>
                          <a:srgbClr val="FF0000"/>
                        </a:solidFill>
                      </a:rPr>
                      <m:t>；</m:t>
                    </m:r>
                  </m:oMath>
                </a14:m>
                <a:endParaRPr lang="en-US" altLang="zh-CN" dirty="0">
                  <a:solidFill>
                    <a:srgbClr val="FF0000"/>
                  </a:solidFill>
                </a:endParaRPr>
              </a:p>
              <a:p>
                <a:endParaRPr lang="en-US" altLang="zh-CN" dirty="0" smtClean="0"/>
              </a:p>
              <a:p>
                <a:r>
                  <a:rPr lang="zh-CN" altLang="zh-CN" dirty="0" smtClean="0"/>
                  <a:t>当</a:t>
                </a:r>
                <a14:m>
                  <m:oMath xmlns:m="http://schemas.openxmlformats.org/officeDocument/2006/math">
                    <m:sSup>
                      <m:sSupPr>
                        <m:ctrlPr>
                          <a:rPr lang="zh-CN" altLang="zh-CN" i="1"/>
                        </m:ctrlPr>
                      </m:sSupPr>
                      <m:e>
                        <m:r>
                          <a:rPr lang="en-US" altLang="zh-CN"/>
                          <m:t>120</m:t>
                        </m:r>
                      </m:e>
                      <m:sup>
                        <m:r>
                          <m:rPr>
                            <m:sty m:val="p"/>
                          </m:rPr>
                          <a:rPr lang="en-US" altLang="zh-CN"/>
                          <m:t>o</m:t>
                        </m:r>
                      </m:sup>
                    </m:sSup>
                    <m:r>
                      <a:rPr lang="en-US" altLang="zh-CN" i="1"/>
                      <m:t>≤</m:t>
                    </m:r>
                    <m:r>
                      <a:rPr lang="en-US" altLang="zh-CN" i="1"/>
                      <m:t>𝐻</m:t>
                    </m:r>
                    <m:r>
                      <a:rPr lang="en-US" altLang="zh-CN" i="1"/>
                      <m:t>&lt;</m:t>
                    </m:r>
                    <m:sSup>
                      <m:sSupPr>
                        <m:ctrlPr>
                          <a:rPr lang="zh-CN" altLang="zh-CN" i="1"/>
                        </m:ctrlPr>
                      </m:sSupPr>
                      <m:e>
                        <m:r>
                          <a:rPr lang="en-US" altLang="zh-CN"/>
                          <m:t>240</m:t>
                        </m:r>
                      </m:e>
                      <m:sup>
                        <m:r>
                          <m:rPr>
                            <m:sty m:val="p"/>
                          </m:rPr>
                          <a:rPr lang="en-US" altLang="zh-CN"/>
                          <m:t>o</m:t>
                        </m:r>
                      </m:sup>
                    </m:sSup>
                  </m:oMath>
                </a14:m>
                <a:r>
                  <a:rPr lang="zh-CN" altLang="zh-CN" dirty="0"/>
                  <a:t>时</a:t>
                </a:r>
                <a:r>
                  <a:rPr lang="zh-CN" altLang="zh-CN" dirty="0" smtClean="0"/>
                  <a:t>，</a:t>
                </a:r>
                <a:endParaRPr lang="en-US" altLang="zh-CN" dirty="0" smtClean="0"/>
              </a:p>
              <a:p>
                <a:pPr lvl="1"/>
                <a14:m>
                  <m:oMath xmlns:m="http://schemas.openxmlformats.org/officeDocument/2006/math">
                    <m:r>
                      <a:rPr lang="en-US" altLang="zh-CN" i="1" smtClean="0">
                        <a:solidFill>
                          <a:srgbClr val="0000FF"/>
                        </a:solidFill>
                      </a:rPr>
                      <m:t>𝐺</m:t>
                    </m:r>
                    <m:r>
                      <a:rPr lang="en-US" altLang="zh-CN" i="1" smtClean="0">
                        <a:solidFill>
                          <a:srgbClr val="0000FF"/>
                        </a:solidFill>
                      </a:rPr>
                      <m:t>=</m:t>
                    </m:r>
                    <m:f>
                      <m:fPr>
                        <m:ctrlPr>
                          <a:rPr lang="zh-CN" altLang="zh-CN" i="1">
                            <a:solidFill>
                              <a:srgbClr val="0000FF"/>
                            </a:solidFill>
                          </a:rPr>
                        </m:ctrlPr>
                      </m:fPr>
                      <m:num>
                        <m:r>
                          <a:rPr lang="en-US" altLang="zh-CN" i="1">
                            <a:solidFill>
                              <a:srgbClr val="0000FF"/>
                            </a:solidFill>
                          </a:rPr>
                          <m:t>𝑉</m:t>
                        </m:r>
                      </m:num>
                      <m:den>
                        <m:rad>
                          <m:radPr>
                            <m:degHide m:val="on"/>
                            <m:ctrlPr>
                              <a:rPr lang="zh-CN" altLang="zh-CN" i="1">
                                <a:solidFill>
                                  <a:srgbClr val="0000FF"/>
                                </a:solidFill>
                              </a:rPr>
                            </m:ctrlPr>
                          </m:radPr>
                          <m:deg/>
                          <m:e>
                            <m:r>
                              <a:rPr lang="en-US" altLang="zh-CN" i="1">
                                <a:solidFill>
                                  <a:srgbClr val="0000FF"/>
                                </a:solidFill>
                              </a:rPr>
                              <m:t>3</m:t>
                            </m:r>
                          </m:e>
                        </m:rad>
                      </m:den>
                    </m:f>
                    <m:d>
                      <m:dPr>
                        <m:begChr m:val="["/>
                        <m:endChr m:val="]"/>
                        <m:ctrlPr>
                          <a:rPr lang="zh-CN" altLang="zh-CN" i="1">
                            <a:solidFill>
                              <a:srgbClr val="0000FF"/>
                            </a:solidFill>
                          </a:rPr>
                        </m:ctrlPr>
                      </m:dPr>
                      <m:e>
                        <m:r>
                          <a:rPr lang="en-US" altLang="zh-CN" i="1">
                            <a:solidFill>
                              <a:srgbClr val="0000FF"/>
                            </a:solidFill>
                          </a:rPr>
                          <m:t>1+</m:t>
                        </m:r>
                        <m:f>
                          <m:fPr>
                            <m:ctrlPr>
                              <a:rPr lang="zh-CN" altLang="zh-CN" i="1">
                                <a:solidFill>
                                  <a:srgbClr val="0000FF"/>
                                </a:solidFill>
                              </a:rPr>
                            </m:ctrlPr>
                          </m:fPr>
                          <m:num>
                            <m:r>
                              <a:rPr lang="en-US" altLang="zh-CN" i="1">
                                <a:solidFill>
                                  <a:srgbClr val="0000FF"/>
                                </a:solidFill>
                              </a:rPr>
                              <m:t>𝑆</m:t>
                            </m:r>
                            <m:r>
                              <m:rPr>
                                <m:sty m:val="p"/>
                              </m:rPr>
                              <a:rPr lang="en-US" altLang="zh-CN">
                                <a:solidFill>
                                  <a:srgbClr val="0000FF"/>
                                </a:solidFill>
                              </a:rPr>
                              <m:t>cos</m:t>
                            </m:r>
                            <m:r>
                              <a:rPr lang="en-US" altLang="zh-CN" i="1">
                                <a:solidFill>
                                  <a:srgbClr val="0000FF"/>
                                </a:solidFill>
                              </a:rPr>
                              <m:t>(</m:t>
                            </m:r>
                            <m:r>
                              <a:rPr lang="en-US" altLang="zh-CN" i="1">
                                <a:solidFill>
                                  <a:srgbClr val="0000FF"/>
                                </a:solidFill>
                              </a:rPr>
                              <m:t>𝐻</m:t>
                            </m:r>
                            <m:r>
                              <a:rPr lang="en-US" altLang="zh-CN" i="1">
                                <a:solidFill>
                                  <a:srgbClr val="0000FF"/>
                                </a:solidFill>
                              </a:rPr>
                              <m:t>−</m:t>
                            </m:r>
                            <m:sSup>
                              <m:sSupPr>
                                <m:ctrlPr>
                                  <a:rPr lang="zh-CN" altLang="zh-CN" i="1">
                                    <a:solidFill>
                                      <a:srgbClr val="0000FF"/>
                                    </a:solidFill>
                                  </a:rPr>
                                </m:ctrlPr>
                              </m:sSupPr>
                              <m:e>
                                <m:r>
                                  <a:rPr lang="en-US" altLang="zh-CN" i="1">
                                    <a:solidFill>
                                      <a:srgbClr val="0000FF"/>
                                    </a:solidFill>
                                  </a:rPr>
                                  <m:t>120</m:t>
                                </m:r>
                              </m:e>
                              <m:sup>
                                <m:r>
                                  <a:rPr lang="en-US" altLang="zh-CN" i="1">
                                    <a:solidFill>
                                      <a:srgbClr val="0000FF"/>
                                    </a:solidFill>
                                  </a:rPr>
                                  <m:t>𝑜</m:t>
                                </m:r>
                              </m:sup>
                            </m:sSup>
                            <m:r>
                              <a:rPr lang="en-US" altLang="zh-CN" i="1">
                                <a:solidFill>
                                  <a:srgbClr val="0000FF"/>
                                </a:solidFill>
                              </a:rPr>
                              <m:t>)</m:t>
                            </m:r>
                          </m:num>
                          <m:den>
                            <m:r>
                              <m:rPr>
                                <m:sty m:val="p"/>
                              </m:rPr>
                              <a:rPr lang="en-US" altLang="zh-CN">
                                <a:solidFill>
                                  <a:srgbClr val="0000FF"/>
                                </a:solidFill>
                              </a:rPr>
                              <m:t>cos</m:t>
                            </m:r>
                            <m:r>
                              <a:rPr lang="en-US" altLang="zh-CN" i="1">
                                <a:solidFill>
                                  <a:srgbClr val="0000FF"/>
                                </a:solidFill>
                              </a:rPr>
                              <m:t>⁡(</m:t>
                            </m:r>
                            <m:sSup>
                              <m:sSupPr>
                                <m:ctrlPr>
                                  <a:rPr lang="zh-CN" altLang="zh-CN" i="1">
                                    <a:solidFill>
                                      <a:srgbClr val="0000FF"/>
                                    </a:solidFill>
                                  </a:rPr>
                                </m:ctrlPr>
                              </m:sSupPr>
                              <m:e>
                                <m:r>
                                  <a:rPr lang="en-US" altLang="zh-CN" i="1">
                                    <a:solidFill>
                                      <a:srgbClr val="0000FF"/>
                                    </a:solidFill>
                                  </a:rPr>
                                  <m:t>180</m:t>
                                </m:r>
                              </m:e>
                              <m:sup>
                                <m:r>
                                  <a:rPr lang="en-US" altLang="zh-CN" i="1">
                                    <a:solidFill>
                                      <a:srgbClr val="0000FF"/>
                                    </a:solidFill>
                                  </a:rPr>
                                  <m:t>𝑜</m:t>
                                </m:r>
                              </m:sup>
                            </m:sSup>
                            <m:r>
                              <a:rPr lang="en-US" altLang="zh-CN" i="1">
                                <a:solidFill>
                                  <a:srgbClr val="0000FF"/>
                                </a:solidFill>
                              </a:rPr>
                              <m:t>−</m:t>
                            </m:r>
                            <m:r>
                              <a:rPr lang="en-US" altLang="zh-CN" i="1">
                                <a:solidFill>
                                  <a:srgbClr val="0000FF"/>
                                </a:solidFill>
                              </a:rPr>
                              <m:t>𝐻</m:t>
                            </m:r>
                            <m:r>
                              <a:rPr lang="en-US" altLang="zh-CN" i="1">
                                <a:solidFill>
                                  <a:srgbClr val="0000FF"/>
                                </a:solidFill>
                              </a:rPr>
                              <m:t>)</m:t>
                            </m:r>
                          </m:den>
                        </m:f>
                      </m:e>
                    </m:d>
                    <m:r>
                      <a:rPr lang="zh-CN" altLang="zh-CN" i="1">
                        <a:solidFill>
                          <a:srgbClr val="0000FF"/>
                        </a:solidFill>
                      </a:rPr>
                      <m:t>，</m:t>
                    </m:r>
                    <m:r>
                      <a:rPr lang="en-US" altLang="zh-CN" i="1">
                        <a:solidFill>
                          <a:srgbClr val="0000FF"/>
                        </a:solidFill>
                      </a:rPr>
                      <m:t>𝑅</m:t>
                    </m:r>
                    <m:r>
                      <a:rPr lang="en-US" altLang="zh-CN" i="1">
                        <a:solidFill>
                          <a:srgbClr val="0000FF"/>
                        </a:solidFill>
                      </a:rPr>
                      <m:t>=</m:t>
                    </m:r>
                    <m:f>
                      <m:fPr>
                        <m:ctrlPr>
                          <a:rPr lang="zh-CN" altLang="zh-CN" i="1">
                            <a:solidFill>
                              <a:srgbClr val="0000FF"/>
                            </a:solidFill>
                          </a:rPr>
                        </m:ctrlPr>
                      </m:fPr>
                      <m:num>
                        <m:r>
                          <a:rPr lang="en-US" altLang="zh-CN" i="1">
                            <a:solidFill>
                              <a:srgbClr val="0000FF"/>
                            </a:solidFill>
                          </a:rPr>
                          <m:t>𝑉</m:t>
                        </m:r>
                      </m:num>
                      <m:den>
                        <m:rad>
                          <m:radPr>
                            <m:degHide m:val="on"/>
                            <m:ctrlPr>
                              <a:rPr lang="zh-CN" altLang="zh-CN" i="1">
                                <a:solidFill>
                                  <a:srgbClr val="0000FF"/>
                                </a:solidFill>
                              </a:rPr>
                            </m:ctrlPr>
                          </m:radPr>
                          <m:deg/>
                          <m:e>
                            <m:r>
                              <a:rPr lang="en-US" altLang="zh-CN" i="1">
                                <a:solidFill>
                                  <a:srgbClr val="0000FF"/>
                                </a:solidFill>
                              </a:rPr>
                              <m:t>3</m:t>
                            </m:r>
                          </m:e>
                        </m:rad>
                      </m:den>
                    </m:f>
                    <m:d>
                      <m:dPr>
                        <m:ctrlPr>
                          <a:rPr lang="zh-CN" altLang="zh-CN" i="1">
                            <a:solidFill>
                              <a:srgbClr val="0000FF"/>
                            </a:solidFill>
                          </a:rPr>
                        </m:ctrlPr>
                      </m:dPr>
                      <m:e>
                        <m:r>
                          <a:rPr lang="en-US" altLang="zh-CN" i="1">
                            <a:solidFill>
                              <a:srgbClr val="0000FF"/>
                            </a:solidFill>
                          </a:rPr>
                          <m:t>1−</m:t>
                        </m:r>
                        <m:r>
                          <a:rPr lang="en-US" altLang="zh-CN" i="1">
                            <a:solidFill>
                              <a:srgbClr val="0000FF"/>
                            </a:solidFill>
                          </a:rPr>
                          <m:t>𝑆</m:t>
                        </m:r>
                      </m:e>
                    </m:d>
                    <m:r>
                      <a:rPr lang="zh-CN" altLang="zh-CN" i="1">
                        <a:solidFill>
                          <a:srgbClr val="0000FF"/>
                        </a:solidFill>
                      </a:rPr>
                      <m:t>，</m:t>
                    </m:r>
                    <m:r>
                      <a:rPr lang="en-US" altLang="zh-CN" i="1">
                        <a:solidFill>
                          <a:srgbClr val="0000FF"/>
                        </a:solidFill>
                      </a:rPr>
                      <m:t>𝐵</m:t>
                    </m:r>
                    <m:r>
                      <a:rPr lang="en-US" altLang="zh-CN" i="1">
                        <a:solidFill>
                          <a:srgbClr val="0000FF"/>
                        </a:solidFill>
                      </a:rPr>
                      <m:t>=</m:t>
                    </m:r>
                    <m:rad>
                      <m:radPr>
                        <m:degHide m:val="on"/>
                        <m:ctrlPr>
                          <a:rPr lang="zh-CN" altLang="zh-CN" i="1">
                            <a:solidFill>
                              <a:srgbClr val="0000FF"/>
                            </a:solidFill>
                          </a:rPr>
                        </m:ctrlPr>
                      </m:radPr>
                      <m:deg/>
                      <m:e>
                        <m:r>
                          <a:rPr lang="en-US" altLang="zh-CN" i="1">
                            <a:solidFill>
                              <a:srgbClr val="0000FF"/>
                            </a:solidFill>
                          </a:rPr>
                          <m:t>3</m:t>
                        </m:r>
                      </m:e>
                    </m:rad>
                    <m:r>
                      <a:rPr lang="en-US" altLang="zh-CN" i="1">
                        <a:solidFill>
                          <a:srgbClr val="0000FF"/>
                        </a:solidFill>
                      </a:rPr>
                      <m:t>𝑉</m:t>
                    </m:r>
                    <m:r>
                      <a:rPr lang="en-US" altLang="zh-CN" i="1">
                        <a:solidFill>
                          <a:srgbClr val="0000FF"/>
                        </a:solidFill>
                      </a:rPr>
                      <m:t>−</m:t>
                    </m:r>
                    <m:r>
                      <a:rPr lang="en-US" altLang="zh-CN" i="1">
                        <a:solidFill>
                          <a:srgbClr val="0000FF"/>
                        </a:solidFill>
                      </a:rPr>
                      <m:t>𝑅</m:t>
                    </m:r>
                    <m:r>
                      <a:rPr lang="en-US" altLang="zh-CN" i="1">
                        <a:solidFill>
                          <a:srgbClr val="0000FF"/>
                        </a:solidFill>
                      </a:rPr>
                      <m:t>−</m:t>
                    </m:r>
                    <m:r>
                      <a:rPr lang="en-US" altLang="zh-CN" i="1">
                        <a:solidFill>
                          <a:srgbClr val="0000FF"/>
                        </a:solidFill>
                      </a:rPr>
                      <m:t>𝐺</m:t>
                    </m:r>
                    <m:r>
                      <a:rPr lang="zh-CN" altLang="zh-CN">
                        <a:solidFill>
                          <a:srgbClr val="0000FF"/>
                        </a:solidFill>
                      </a:rPr>
                      <m:t>；</m:t>
                    </m:r>
                  </m:oMath>
                </a14:m>
                <a:endParaRPr lang="en-US" altLang="zh-CN" dirty="0">
                  <a:solidFill>
                    <a:srgbClr val="0000FF"/>
                  </a:solidFill>
                </a:endParaRPr>
              </a:p>
              <a:p>
                <a:endParaRPr lang="en-US" altLang="zh-CN" dirty="0" smtClean="0"/>
              </a:p>
              <a:p>
                <a:r>
                  <a:rPr lang="zh-CN" altLang="zh-CN" dirty="0" smtClean="0"/>
                  <a:t>当</a:t>
                </a:r>
                <a14:m>
                  <m:oMath xmlns:m="http://schemas.openxmlformats.org/officeDocument/2006/math">
                    <m:sSup>
                      <m:sSupPr>
                        <m:ctrlPr>
                          <a:rPr lang="zh-CN" altLang="zh-CN" i="1"/>
                        </m:ctrlPr>
                      </m:sSupPr>
                      <m:e>
                        <m:r>
                          <a:rPr lang="en-US" altLang="zh-CN"/>
                          <m:t>240</m:t>
                        </m:r>
                      </m:e>
                      <m:sup>
                        <m:r>
                          <m:rPr>
                            <m:sty m:val="p"/>
                          </m:rPr>
                          <a:rPr lang="en-US" altLang="zh-CN"/>
                          <m:t>o</m:t>
                        </m:r>
                      </m:sup>
                    </m:sSup>
                    <m:r>
                      <a:rPr lang="en-US" altLang="zh-CN" i="1"/>
                      <m:t>≤</m:t>
                    </m:r>
                    <m:r>
                      <a:rPr lang="en-US" altLang="zh-CN" i="1"/>
                      <m:t>𝐻</m:t>
                    </m:r>
                    <m:r>
                      <a:rPr lang="en-US" altLang="zh-CN" i="1"/>
                      <m:t>&lt;</m:t>
                    </m:r>
                    <m:sSup>
                      <m:sSupPr>
                        <m:ctrlPr>
                          <a:rPr lang="zh-CN" altLang="zh-CN" i="1"/>
                        </m:ctrlPr>
                      </m:sSupPr>
                      <m:e>
                        <m:r>
                          <a:rPr lang="en-US" altLang="zh-CN"/>
                          <m:t>360</m:t>
                        </m:r>
                      </m:e>
                      <m:sup>
                        <m:r>
                          <m:rPr>
                            <m:sty m:val="p"/>
                          </m:rPr>
                          <a:rPr lang="en-US" altLang="zh-CN"/>
                          <m:t>o</m:t>
                        </m:r>
                      </m:sup>
                    </m:sSup>
                  </m:oMath>
                </a14:m>
                <a:r>
                  <a:rPr lang="zh-CN" altLang="zh-CN" dirty="0"/>
                  <a:t>时</a:t>
                </a:r>
                <a:r>
                  <a:rPr lang="zh-CN" altLang="zh-CN" dirty="0" smtClean="0"/>
                  <a:t>，</a:t>
                </a:r>
                <a:endParaRPr lang="en-US" altLang="zh-CN" dirty="0" smtClean="0"/>
              </a:p>
              <a:p>
                <a:pPr lvl="1"/>
                <a14:m>
                  <m:oMath xmlns:m="http://schemas.openxmlformats.org/officeDocument/2006/math">
                    <m:r>
                      <a:rPr lang="en-US" altLang="zh-CN" i="1" smtClean="0">
                        <a:solidFill>
                          <a:srgbClr val="00FF00"/>
                        </a:solidFill>
                      </a:rPr>
                      <m:t>𝐵</m:t>
                    </m:r>
                    <m:r>
                      <a:rPr lang="en-US" altLang="zh-CN" i="1" smtClean="0">
                        <a:solidFill>
                          <a:srgbClr val="00FF00"/>
                        </a:solidFill>
                      </a:rPr>
                      <m:t>=</m:t>
                    </m:r>
                    <m:f>
                      <m:fPr>
                        <m:ctrlPr>
                          <a:rPr lang="zh-CN" altLang="zh-CN" i="1">
                            <a:solidFill>
                              <a:srgbClr val="00FF00"/>
                            </a:solidFill>
                          </a:rPr>
                        </m:ctrlPr>
                      </m:fPr>
                      <m:num>
                        <m:r>
                          <a:rPr lang="en-US" altLang="zh-CN" i="1">
                            <a:solidFill>
                              <a:srgbClr val="00FF00"/>
                            </a:solidFill>
                          </a:rPr>
                          <m:t>𝑉</m:t>
                        </m:r>
                      </m:num>
                      <m:den>
                        <m:rad>
                          <m:radPr>
                            <m:degHide m:val="on"/>
                            <m:ctrlPr>
                              <a:rPr lang="zh-CN" altLang="zh-CN" i="1">
                                <a:solidFill>
                                  <a:srgbClr val="00FF00"/>
                                </a:solidFill>
                              </a:rPr>
                            </m:ctrlPr>
                          </m:radPr>
                          <m:deg/>
                          <m:e>
                            <m:r>
                              <a:rPr lang="en-US" altLang="zh-CN" i="1">
                                <a:solidFill>
                                  <a:srgbClr val="00FF00"/>
                                </a:solidFill>
                              </a:rPr>
                              <m:t>3</m:t>
                            </m:r>
                          </m:e>
                        </m:rad>
                      </m:den>
                    </m:f>
                    <m:d>
                      <m:dPr>
                        <m:begChr m:val="["/>
                        <m:endChr m:val="]"/>
                        <m:ctrlPr>
                          <a:rPr lang="zh-CN" altLang="zh-CN" i="1">
                            <a:solidFill>
                              <a:srgbClr val="00FF00"/>
                            </a:solidFill>
                          </a:rPr>
                        </m:ctrlPr>
                      </m:dPr>
                      <m:e>
                        <m:r>
                          <a:rPr lang="en-US" altLang="zh-CN" i="1">
                            <a:solidFill>
                              <a:srgbClr val="00FF00"/>
                            </a:solidFill>
                          </a:rPr>
                          <m:t>1+</m:t>
                        </m:r>
                        <m:f>
                          <m:fPr>
                            <m:ctrlPr>
                              <a:rPr lang="zh-CN" altLang="zh-CN" i="1">
                                <a:solidFill>
                                  <a:srgbClr val="00FF00"/>
                                </a:solidFill>
                              </a:rPr>
                            </m:ctrlPr>
                          </m:fPr>
                          <m:num>
                            <m:r>
                              <a:rPr lang="en-US" altLang="zh-CN" i="1">
                                <a:solidFill>
                                  <a:srgbClr val="00FF00"/>
                                </a:solidFill>
                              </a:rPr>
                              <m:t>𝑆</m:t>
                            </m:r>
                            <m:r>
                              <m:rPr>
                                <m:sty m:val="p"/>
                              </m:rPr>
                              <a:rPr lang="en-US" altLang="zh-CN">
                                <a:solidFill>
                                  <a:srgbClr val="00FF00"/>
                                </a:solidFill>
                              </a:rPr>
                              <m:t>cos</m:t>
                            </m:r>
                            <m:r>
                              <a:rPr lang="en-US" altLang="zh-CN" i="1">
                                <a:solidFill>
                                  <a:srgbClr val="00FF00"/>
                                </a:solidFill>
                              </a:rPr>
                              <m:t>(</m:t>
                            </m:r>
                            <m:r>
                              <a:rPr lang="en-US" altLang="zh-CN" i="1">
                                <a:solidFill>
                                  <a:srgbClr val="00FF00"/>
                                </a:solidFill>
                              </a:rPr>
                              <m:t>𝐻</m:t>
                            </m:r>
                            <m:r>
                              <a:rPr lang="en-US" altLang="zh-CN" i="1">
                                <a:solidFill>
                                  <a:srgbClr val="00FF00"/>
                                </a:solidFill>
                              </a:rPr>
                              <m:t>−</m:t>
                            </m:r>
                            <m:sSup>
                              <m:sSupPr>
                                <m:ctrlPr>
                                  <a:rPr lang="zh-CN" altLang="zh-CN" i="1">
                                    <a:solidFill>
                                      <a:srgbClr val="00FF00"/>
                                    </a:solidFill>
                                  </a:rPr>
                                </m:ctrlPr>
                              </m:sSupPr>
                              <m:e>
                                <m:r>
                                  <a:rPr lang="en-US" altLang="zh-CN" i="1">
                                    <a:solidFill>
                                      <a:srgbClr val="00FF00"/>
                                    </a:solidFill>
                                  </a:rPr>
                                  <m:t>240</m:t>
                                </m:r>
                              </m:e>
                              <m:sup>
                                <m:r>
                                  <a:rPr lang="en-US" altLang="zh-CN" i="1">
                                    <a:solidFill>
                                      <a:srgbClr val="00FF00"/>
                                    </a:solidFill>
                                  </a:rPr>
                                  <m:t>𝑜</m:t>
                                </m:r>
                              </m:sup>
                            </m:sSup>
                            <m:r>
                              <a:rPr lang="en-US" altLang="zh-CN" i="1">
                                <a:solidFill>
                                  <a:srgbClr val="00FF00"/>
                                </a:solidFill>
                              </a:rPr>
                              <m:t>)</m:t>
                            </m:r>
                          </m:num>
                          <m:den>
                            <m:r>
                              <m:rPr>
                                <m:sty m:val="p"/>
                              </m:rPr>
                              <a:rPr lang="en-US" altLang="zh-CN">
                                <a:solidFill>
                                  <a:srgbClr val="00FF00"/>
                                </a:solidFill>
                              </a:rPr>
                              <m:t>cos</m:t>
                            </m:r>
                            <m:r>
                              <a:rPr lang="en-US" altLang="zh-CN" i="1">
                                <a:solidFill>
                                  <a:srgbClr val="00FF00"/>
                                </a:solidFill>
                              </a:rPr>
                              <m:t>⁡(</m:t>
                            </m:r>
                            <m:sSup>
                              <m:sSupPr>
                                <m:ctrlPr>
                                  <a:rPr lang="zh-CN" altLang="zh-CN" i="1">
                                    <a:solidFill>
                                      <a:srgbClr val="00FF00"/>
                                    </a:solidFill>
                                  </a:rPr>
                                </m:ctrlPr>
                              </m:sSupPr>
                              <m:e>
                                <m:r>
                                  <a:rPr lang="en-US" altLang="zh-CN" i="1">
                                    <a:solidFill>
                                      <a:srgbClr val="00FF00"/>
                                    </a:solidFill>
                                  </a:rPr>
                                  <m:t>300</m:t>
                                </m:r>
                              </m:e>
                              <m:sup>
                                <m:r>
                                  <a:rPr lang="en-US" altLang="zh-CN" i="1">
                                    <a:solidFill>
                                      <a:srgbClr val="00FF00"/>
                                    </a:solidFill>
                                  </a:rPr>
                                  <m:t>𝑜</m:t>
                                </m:r>
                              </m:sup>
                            </m:sSup>
                            <m:r>
                              <a:rPr lang="en-US" altLang="zh-CN" i="1">
                                <a:solidFill>
                                  <a:srgbClr val="00FF00"/>
                                </a:solidFill>
                              </a:rPr>
                              <m:t>−</m:t>
                            </m:r>
                            <m:r>
                              <a:rPr lang="en-US" altLang="zh-CN" i="1">
                                <a:solidFill>
                                  <a:srgbClr val="00FF00"/>
                                </a:solidFill>
                              </a:rPr>
                              <m:t>𝐻</m:t>
                            </m:r>
                            <m:r>
                              <a:rPr lang="en-US" altLang="zh-CN" i="1">
                                <a:solidFill>
                                  <a:srgbClr val="00FF00"/>
                                </a:solidFill>
                              </a:rPr>
                              <m:t>)</m:t>
                            </m:r>
                          </m:den>
                        </m:f>
                      </m:e>
                    </m:d>
                    <m:r>
                      <a:rPr lang="zh-CN" altLang="zh-CN" i="1">
                        <a:solidFill>
                          <a:srgbClr val="00FF00"/>
                        </a:solidFill>
                      </a:rPr>
                      <m:t>，</m:t>
                    </m:r>
                    <m:r>
                      <a:rPr lang="en-US" altLang="zh-CN" i="1">
                        <a:solidFill>
                          <a:srgbClr val="00FF00"/>
                        </a:solidFill>
                      </a:rPr>
                      <m:t>𝐺</m:t>
                    </m:r>
                    <m:r>
                      <a:rPr lang="en-US" altLang="zh-CN" i="1">
                        <a:solidFill>
                          <a:srgbClr val="00FF00"/>
                        </a:solidFill>
                      </a:rPr>
                      <m:t>=</m:t>
                    </m:r>
                    <m:f>
                      <m:fPr>
                        <m:ctrlPr>
                          <a:rPr lang="zh-CN" altLang="zh-CN" i="1">
                            <a:solidFill>
                              <a:srgbClr val="00FF00"/>
                            </a:solidFill>
                          </a:rPr>
                        </m:ctrlPr>
                      </m:fPr>
                      <m:num>
                        <m:r>
                          <a:rPr lang="en-US" altLang="zh-CN" i="1">
                            <a:solidFill>
                              <a:srgbClr val="00FF00"/>
                            </a:solidFill>
                          </a:rPr>
                          <m:t>𝑉</m:t>
                        </m:r>
                      </m:num>
                      <m:den>
                        <m:rad>
                          <m:radPr>
                            <m:degHide m:val="on"/>
                            <m:ctrlPr>
                              <a:rPr lang="zh-CN" altLang="zh-CN" i="1">
                                <a:solidFill>
                                  <a:srgbClr val="00FF00"/>
                                </a:solidFill>
                              </a:rPr>
                            </m:ctrlPr>
                          </m:radPr>
                          <m:deg/>
                          <m:e>
                            <m:r>
                              <a:rPr lang="en-US" altLang="zh-CN" i="1">
                                <a:solidFill>
                                  <a:srgbClr val="00FF00"/>
                                </a:solidFill>
                              </a:rPr>
                              <m:t>3</m:t>
                            </m:r>
                          </m:e>
                        </m:rad>
                      </m:den>
                    </m:f>
                    <m:d>
                      <m:dPr>
                        <m:ctrlPr>
                          <a:rPr lang="zh-CN" altLang="zh-CN" i="1">
                            <a:solidFill>
                              <a:srgbClr val="00FF00"/>
                            </a:solidFill>
                          </a:rPr>
                        </m:ctrlPr>
                      </m:dPr>
                      <m:e>
                        <m:r>
                          <a:rPr lang="en-US" altLang="zh-CN" i="1">
                            <a:solidFill>
                              <a:srgbClr val="00FF00"/>
                            </a:solidFill>
                          </a:rPr>
                          <m:t>1−</m:t>
                        </m:r>
                        <m:r>
                          <a:rPr lang="en-US" altLang="zh-CN" i="1">
                            <a:solidFill>
                              <a:srgbClr val="00FF00"/>
                            </a:solidFill>
                          </a:rPr>
                          <m:t>𝑆</m:t>
                        </m:r>
                      </m:e>
                    </m:d>
                    <m:r>
                      <a:rPr lang="zh-CN" altLang="zh-CN" i="1">
                        <a:solidFill>
                          <a:srgbClr val="00FF00"/>
                        </a:solidFill>
                      </a:rPr>
                      <m:t>，</m:t>
                    </m:r>
                    <m:r>
                      <a:rPr lang="en-US" altLang="zh-CN" i="1">
                        <a:solidFill>
                          <a:srgbClr val="00FF00"/>
                        </a:solidFill>
                      </a:rPr>
                      <m:t>𝑅</m:t>
                    </m:r>
                    <m:r>
                      <a:rPr lang="en-US" altLang="zh-CN" i="1">
                        <a:solidFill>
                          <a:srgbClr val="00FF00"/>
                        </a:solidFill>
                      </a:rPr>
                      <m:t>=</m:t>
                    </m:r>
                    <m:rad>
                      <m:radPr>
                        <m:degHide m:val="on"/>
                        <m:ctrlPr>
                          <a:rPr lang="zh-CN" altLang="zh-CN" i="1">
                            <a:solidFill>
                              <a:srgbClr val="00FF00"/>
                            </a:solidFill>
                          </a:rPr>
                        </m:ctrlPr>
                      </m:radPr>
                      <m:deg/>
                      <m:e>
                        <m:r>
                          <a:rPr lang="en-US" altLang="zh-CN" i="1">
                            <a:solidFill>
                              <a:srgbClr val="00FF00"/>
                            </a:solidFill>
                          </a:rPr>
                          <m:t>3</m:t>
                        </m:r>
                      </m:e>
                    </m:rad>
                    <m:r>
                      <a:rPr lang="en-US" altLang="zh-CN" i="1">
                        <a:solidFill>
                          <a:srgbClr val="00FF00"/>
                        </a:solidFill>
                      </a:rPr>
                      <m:t>𝑉</m:t>
                    </m:r>
                    <m:r>
                      <a:rPr lang="en-US" altLang="zh-CN" i="1">
                        <a:solidFill>
                          <a:srgbClr val="00FF00"/>
                        </a:solidFill>
                      </a:rPr>
                      <m:t>−</m:t>
                    </m:r>
                    <m:r>
                      <a:rPr lang="en-US" altLang="zh-CN" i="1">
                        <a:solidFill>
                          <a:srgbClr val="00FF00"/>
                        </a:solidFill>
                      </a:rPr>
                      <m:t>𝐺</m:t>
                    </m:r>
                    <m:r>
                      <a:rPr lang="en-US" altLang="zh-CN" i="1">
                        <a:solidFill>
                          <a:srgbClr val="00FF00"/>
                        </a:solidFill>
                      </a:rPr>
                      <m:t>−</m:t>
                    </m:r>
                    <m:r>
                      <a:rPr lang="en-US" altLang="zh-CN" i="1">
                        <a:solidFill>
                          <a:srgbClr val="00FF00"/>
                        </a:solidFill>
                      </a:rPr>
                      <m:t>𝐵</m:t>
                    </m:r>
                    <m:r>
                      <a:rPr lang="zh-CN" altLang="zh-CN">
                        <a:solidFill>
                          <a:srgbClr val="00FF00"/>
                        </a:solidFill>
                      </a:rPr>
                      <m:t>。</m:t>
                    </m:r>
                  </m:oMath>
                </a14:m>
                <a:endParaRPr lang="zh-CN" altLang="en-US" dirty="0">
                  <a:solidFill>
                    <a:srgbClr val="00FF0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179512" y="1609416"/>
                <a:ext cx="8784976" cy="4846320"/>
              </a:xfrm>
              <a:blipFill rotWithShape="1">
                <a:blip r:embed="rId2"/>
                <a:stretch>
                  <a:fillRect l="-416" t="-100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12</a:t>
            </a:fld>
            <a:endParaRPr lang="zh-CN" altLang="en-US"/>
          </a:p>
        </p:txBody>
      </p:sp>
    </p:spTree>
    <p:extLst>
      <p:ext uri="{BB962C8B-B14F-4D97-AF65-F5344CB8AC3E}">
        <p14:creationId xmlns:p14="http://schemas.microsoft.com/office/powerpoint/2010/main" val="141890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wipe(down)">
                                      <p:cBhvr>
                                        <p:cTn id="41" dur="580">
                                          <p:stCondLst>
                                            <p:cond delay="0"/>
                                          </p:stCondLst>
                                        </p:cTn>
                                        <p:tgtEl>
                                          <p:spTgt spid="3">
                                            <p:txEl>
                                              <p:pRg st="3" end="3"/>
                                            </p:txEl>
                                          </p:spTgt>
                                        </p:tgtEl>
                                      </p:cBhvr>
                                    </p:animEffect>
                                    <p:anim calcmode="lin" valueType="num">
                                      <p:cBhvr>
                                        <p:cTn id="4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
                                            <p:txEl>
                                              <p:pRg st="3" end="3"/>
                                            </p:txEl>
                                          </p:spTgt>
                                        </p:tgtEl>
                                      </p:cBhvr>
                                      <p:to x="100000" y="60000"/>
                                    </p:animScale>
                                    <p:animScale>
                                      <p:cBhvr>
                                        <p:cTn id="48" dur="166" decel="50000">
                                          <p:stCondLst>
                                            <p:cond delay="676"/>
                                          </p:stCondLst>
                                        </p:cTn>
                                        <p:tgtEl>
                                          <p:spTgt spid="3">
                                            <p:txEl>
                                              <p:pRg st="3" end="3"/>
                                            </p:txEl>
                                          </p:spTgt>
                                        </p:tgtEl>
                                      </p:cBhvr>
                                      <p:to x="100000" y="100000"/>
                                    </p:animScale>
                                    <p:animScale>
                                      <p:cBhvr>
                                        <p:cTn id="49" dur="26">
                                          <p:stCondLst>
                                            <p:cond delay="1312"/>
                                          </p:stCondLst>
                                        </p:cTn>
                                        <p:tgtEl>
                                          <p:spTgt spid="3">
                                            <p:txEl>
                                              <p:pRg st="3" end="3"/>
                                            </p:txEl>
                                          </p:spTgt>
                                        </p:tgtEl>
                                      </p:cBhvr>
                                      <p:to x="100000" y="80000"/>
                                    </p:animScale>
                                    <p:animScale>
                                      <p:cBhvr>
                                        <p:cTn id="50" dur="166" decel="50000">
                                          <p:stCondLst>
                                            <p:cond delay="1338"/>
                                          </p:stCondLst>
                                        </p:cTn>
                                        <p:tgtEl>
                                          <p:spTgt spid="3">
                                            <p:txEl>
                                              <p:pRg st="3" end="3"/>
                                            </p:txEl>
                                          </p:spTgt>
                                        </p:tgtEl>
                                      </p:cBhvr>
                                      <p:to x="100000" y="100000"/>
                                    </p:animScale>
                                    <p:animScale>
                                      <p:cBhvr>
                                        <p:cTn id="51" dur="26">
                                          <p:stCondLst>
                                            <p:cond delay="1642"/>
                                          </p:stCondLst>
                                        </p:cTn>
                                        <p:tgtEl>
                                          <p:spTgt spid="3">
                                            <p:txEl>
                                              <p:pRg st="3" end="3"/>
                                            </p:txEl>
                                          </p:spTgt>
                                        </p:tgtEl>
                                      </p:cBhvr>
                                      <p:to x="100000" y="90000"/>
                                    </p:animScale>
                                    <p:animScale>
                                      <p:cBhvr>
                                        <p:cTn id="52" dur="166" decel="50000">
                                          <p:stCondLst>
                                            <p:cond delay="1668"/>
                                          </p:stCondLst>
                                        </p:cTn>
                                        <p:tgtEl>
                                          <p:spTgt spid="3">
                                            <p:txEl>
                                              <p:pRg st="3" end="3"/>
                                            </p:txEl>
                                          </p:spTgt>
                                        </p:tgtEl>
                                      </p:cBhvr>
                                      <p:to x="100000" y="100000"/>
                                    </p:animScale>
                                    <p:animScale>
                                      <p:cBhvr>
                                        <p:cTn id="53" dur="26">
                                          <p:stCondLst>
                                            <p:cond delay="1808"/>
                                          </p:stCondLst>
                                        </p:cTn>
                                        <p:tgtEl>
                                          <p:spTgt spid="3">
                                            <p:txEl>
                                              <p:pRg st="3" end="3"/>
                                            </p:txEl>
                                          </p:spTgt>
                                        </p:tgtEl>
                                      </p:cBhvr>
                                      <p:to x="100000" y="95000"/>
                                    </p:animScale>
                                    <p:animScale>
                                      <p:cBhvr>
                                        <p:cTn id="54" dur="166" decel="50000">
                                          <p:stCondLst>
                                            <p:cond delay="1834"/>
                                          </p:stCondLst>
                                        </p:cTn>
                                        <p:tgtEl>
                                          <p:spTgt spid="3">
                                            <p:txEl>
                                              <p:pRg st="3" end="3"/>
                                            </p:txEl>
                                          </p:spTgt>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wipe(down)">
                                      <p:cBhvr>
                                        <p:cTn id="57" dur="580">
                                          <p:stCondLst>
                                            <p:cond delay="0"/>
                                          </p:stCondLst>
                                        </p:cTn>
                                        <p:tgtEl>
                                          <p:spTgt spid="3">
                                            <p:txEl>
                                              <p:pRg st="4" end="4"/>
                                            </p:txEl>
                                          </p:spTgt>
                                        </p:tgtEl>
                                      </p:cBhvr>
                                    </p:animEffect>
                                    <p:anim calcmode="lin" valueType="num">
                                      <p:cBhvr>
                                        <p:cTn id="5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4" end="4"/>
                                            </p:txEl>
                                          </p:spTgt>
                                        </p:tgtEl>
                                      </p:cBhvr>
                                      <p:to x="100000" y="60000"/>
                                    </p:animScale>
                                    <p:animScale>
                                      <p:cBhvr>
                                        <p:cTn id="64" dur="166" decel="50000">
                                          <p:stCondLst>
                                            <p:cond delay="676"/>
                                          </p:stCondLst>
                                        </p:cTn>
                                        <p:tgtEl>
                                          <p:spTgt spid="3">
                                            <p:txEl>
                                              <p:pRg st="4" end="4"/>
                                            </p:txEl>
                                          </p:spTgt>
                                        </p:tgtEl>
                                      </p:cBhvr>
                                      <p:to x="100000" y="100000"/>
                                    </p:animScale>
                                    <p:animScale>
                                      <p:cBhvr>
                                        <p:cTn id="65" dur="26">
                                          <p:stCondLst>
                                            <p:cond delay="1312"/>
                                          </p:stCondLst>
                                        </p:cTn>
                                        <p:tgtEl>
                                          <p:spTgt spid="3">
                                            <p:txEl>
                                              <p:pRg st="4" end="4"/>
                                            </p:txEl>
                                          </p:spTgt>
                                        </p:tgtEl>
                                      </p:cBhvr>
                                      <p:to x="100000" y="80000"/>
                                    </p:animScale>
                                    <p:animScale>
                                      <p:cBhvr>
                                        <p:cTn id="66" dur="166" decel="50000">
                                          <p:stCondLst>
                                            <p:cond delay="1338"/>
                                          </p:stCondLst>
                                        </p:cTn>
                                        <p:tgtEl>
                                          <p:spTgt spid="3">
                                            <p:txEl>
                                              <p:pRg st="4" end="4"/>
                                            </p:txEl>
                                          </p:spTgt>
                                        </p:tgtEl>
                                      </p:cBhvr>
                                      <p:to x="100000" y="100000"/>
                                    </p:animScale>
                                    <p:animScale>
                                      <p:cBhvr>
                                        <p:cTn id="67" dur="26">
                                          <p:stCondLst>
                                            <p:cond delay="1642"/>
                                          </p:stCondLst>
                                        </p:cTn>
                                        <p:tgtEl>
                                          <p:spTgt spid="3">
                                            <p:txEl>
                                              <p:pRg st="4" end="4"/>
                                            </p:txEl>
                                          </p:spTgt>
                                        </p:tgtEl>
                                      </p:cBhvr>
                                      <p:to x="100000" y="90000"/>
                                    </p:animScale>
                                    <p:animScale>
                                      <p:cBhvr>
                                        <p:cTn id="68" dur="166" decel="50000">
                                          <p:stCondLst>
                                            <p:cond delay="1668"/>
                                          </p:stCondLst>
                                        </p:cTn>
                                        <p:tgtEl>
                                          <p:spTgt spid="3">
                                            <p:txEl>
                                              <p:pRg st="4" end="4"/>
                                            </p:txEl>
                                          </p:spTgt>
                                        </p:tgtEl>
                                      </p:cBhvr>
                                      <p:to x="100000" y="100000"/>
                                    </p:animScale>
                                    <p:animScale>
                                      <p:cBhvr>
                                        <p:cTn id="69" dur="26">
                                          <p:stCondLst>
                                            <p:cond delay="1808"/>
                                          </p:stCondLst>
                                        </p:cTn>
                                        <p:tgtEl>
                                          <p:spTgt spid="3">
                                            <p:txEl>
                                              <p:pRg st="4" end="4"/>
                                            </p:txEl>
                                          </p:spTgt>
                                        </p:tgtEl>
                                      </p:cBhvr>
                                      <p:to x="100000" y="95000"/>
                                    </p:animScale>
                                    <p:animScale>
                                      <p:cBhvr>
                                        <p:cTn id="70" dur="166" decel="50000">
                                          <p:stCondLst>
                                            <p:cond delay="1834"/>
                                          </p:stCondLst>
                                        </p:cTn>
                                        <p:tgtEl>
                                          <p:spTgt spid="3">
                                            <p:txEl>
                                              <p:pRg st="4" end="4"/>
                                            </p:txEl>
                                          </p:spTgt>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nodeType="clickEffect">
                                  <p:stCondLst>
                                    <p:cond delay="0"/>
                                  </p:stCondLst>
                                  <p:childTnLst>
                                    <p:set>
                                      <p:cBhvr>
                                        <p:cTn id="74" dur="1" fill="hold">
                                          <p:stCondLst>
                                            <p:cond delay="0"/>
                                          </p:stCondLst>
                                        </p:cTn>
                                        <p:tgtEl>
                                          <p:spTgt spid="3">
                                            <p:txEl>
                                              <p:pRg st="6" end="6"/>
                                            </p:txEl>
                                          </p:spTgt>
                                        </p:tgtEl>
                                        <p:attrNameLst>
                                          <p:attrName>style.visibility</p:attrName>
                                        </p:attrNameLst>
                                      </p:cBhvr>
                                      <p:to>
                                        <p:strVal val="visible"/>
                                      </p:to>
                                    </p:set>
                                    <p:animEffect transition="in" filter="wipe(down)">
                                      <p:cBhvr>
                                        <p:cTn id="75" dur="652">
                                          <p:stCondLst>
                                            <p:cond delay="0"/>
                                          </p:stCondLst>
                                        </p:cTn>
                                        <p:tgtEl>
                                          <p:spTgt spid="3">
                                            <p:txEl>
                                              <p:pRg st="6" end="6"/>
                                            </p:txEl>
                                          </p:spTgt>
                                        </p:tgtEl>
                                      </p:cBhvr>
                                    </p:animEffect>
                                    <p:anim calcmode="lin" valueType="num">
                                      <p:cBhvr>
                                        <p:cTn id="76" dur="2050"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77" dur="747"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78" dur="747" tmFilter="0, 0; 0.125,0.2665; 0.25,0.4; 0.375,0.465; 0.5,0.5;  0.625,0.535; 0.75,0.6; 0.875,0.7335; 1,1">
                                          <p:stCondLst>
                                            <p:cond delay="747"/>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79" dur="373" tmFilter="0, 0; 0.125,0.2665; 0.25,0.4; 0.375,0.465; 0.5,0.5;  0.625,0.535; 0.75,0.6; 0.875,0.7335; 1,1">
                                          <p:stCondLst>
                                            <p:cond delay="1490"/>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80" dur="185" tmFilter="0, 0; 0.125,0.2665; 0.25,0.4; 0.375,0.465; 0.5,0.5;  0.625,0.535; 0.75,0.6; 0.875,0.7335; 1,1">
                                          <p:stCondLst>
                                            <p:cond delay="1863"/>
                                          </p:stCondLst>
                                        </p:cTn>
                                        <p:tgtEl>
                                          <p:spTgt spid="3">
                                            <p:txEl>
                                              <p:pRg st="6" end="6"/>
                                            </p:txEl>
                                          </p:spTgt>
                                        </p:tgtEl>
                                        <p:attrNameLst>
                                          <p:attrName>ppt_y</p:attrName>
                                        </p:attrNameLst>
                                      </p:cBhvr>
                                      <p:tavLst>
                                        <p:tav tm="0" fmla="#ppt_y-sin(pi*$)/81">
                                          <p:val>
                                            <p:fltVal val="0"/>
                                          </p:val>
                                        </p:tav>
                                        <p:tav tm="100000">
                                          <p:val>
                                            <p:fltVal val="1"/>
                                          </p:val>
                                        </p:tav>
                                      </p:tavLst>
                                    </p:anim>
                                    <p:animScale>
                                      <p:cBhvr>
                                        <p:cTn id="81" dur="29">
                                          <p:stCondLst>
                                            <p:cond delay="731"/>
                                          </p:stCondLst>
                                        </p:cTn>
                                        <p:tgtEl>
                                          <p:spTgt spid="3">
                                            <p:txEl>
                                              <p:pRg st="6" end="6"/>
                                            </p:txEl>
                                          </p:spTgt>
                                        </p:tgtEl>
                                      </p:cBhvr>
                                      <p:to x="100000" y="60000"/>
                                    </p:animScale>
                                    <p:animScale>
                                      <p:cBhvr>
                                        <p:cTn id="82" dur="187" decel="50000">
                                          <p:stCondLst>
                                            <p:cond delay="761"/>
                                          </p:stCondLst>
                                        </p:cTn>
                                        <p:tgtEl>
                                          <p:spTgt spid="3">
                                            <p:txEl>
                                              <p:pRg st="6" end="6"/>
                                            </p:txEl>
                                          </p:spTgt>
                                        </p:tgtEl>
                                      </p:cBhvr>
                                      <p:to x="100000" y="100000"/>
                                    </p:animScale>
                                    <p:animScale>
                                      <p:cBhvr>
                                        <p:cTn id="83" dur="29">
                                          <p:stCondLst>
                                            <p:cond delay="1476"/>
                                          </p:stCondLst>
                                        </p:cTn>
                                        <p:tgtEl>
                                          <p:spTgt spid="3">
                                            <p:txEl>
                                              <p:pRg st="6" end="6"/>
                                            </p:txEl>
                                          </p:spTgt>
                                        </p:tgtEl>
                                      </p:cBhvr>
                                      <p:to x="100000" y="80000"/>
                                    </p:animScale>
                                    <p:animScale>
                                      <p:cBhvr>
                                        <p:cTn id="84" dur="187" decel="50000">
                                          <p:stCondLst>
                                            <p:cond delay="1505"/>
                                          </p:stCondLst>
                                        </p:cTn>
                                        <p:tgtEl>
                                          <p:spTgt spid="3">
                                            <p:txEl>
                                              <p:pRg st="6" end="6"/>
                                            </p:txEl>
                                          </p:spTgt>
                                        </p:tgtEl>
                                      </p:cBhvr>
                                      <p:to x="100000" y="100000"/>
                                    </p:animScale>
                                    <p:animScale>
                                      <p:cBhvr>
                                        <p:cTn id="85" dur="29">
                                          <p:stCondLst>
                                            <p:cond delay="1847"/>
                                          </p:stCondLst>
                                        </p:cTn>
                                        <p:tgtEl>
                                          <p:spTgt spid="3">
                                            <p:txEl>
                                              <p:pRg st="6" end="6"/>
                                            </p:txEl>
                                          </p:spTgt>
                                        </p:tgtEl>
                                      </p:cBhvr>
                                      <p:to x="100000" y="90000"/>
                                    </p:animScale>
                                    <p:animScale>
                                      <p:cBhvr>
                                        <p:cTn id="86" dur="187" decel="50000">
                                          <p:stCondLst>
                                            <p:cond delay="1876"/>
                                          </p:stCondLst>
                                        </p:cTn>
                                        <p:tgtEl>
                                          <p:spTgt spid="3">
                                            <p:txEl>
                                              <p:pRg st="6" end="6"/>
                                            </p:txEl>
                                          </p:spTgt>
                                        </p:tgtEl>
                                      </p:cBhvr>
                                      <p:to x="100000" y="100000"/>
                                    </p:animScale>
                                    <p:animScale>
                                      <p:cBhvr>
                                        <p:cTn id="87" dur="29">
                                          <p:stCondLst>
                                            <p:cond delay="2034"/>
                                          </p:stCondLst>
                                        </p:cTn>
                                        <p:tgtEl>
                                          <p:spTgt spid="3">
                                            <p:txEl>
                                              <p:pRg st="6" end="6"/>
                                            </p:txEl>
                                          </p:spTgt>
                                        </p:tgtEl>
                                      </p:cBhvr>
                                      <p:to x="100000" y="95000"/>
                                    </p:animScale>
                                    <p:animScale>
                                      <p:cBhvr>
                                        <p:cTn id="88" dur="187" decel="50000">
                                          <p:stCondLst>
                                            <p:cond delay="2063"/>
                                          </p:stCondLst>
                                        </p:cTn>
                                        <p:tgtEl>
                                          <p:spTgt spid="3">
                                            <p:txEl>
                                              <p:pRg st="6" end="6"/>
                                            </p:txEl>
                                          </p:spTgt>
                                        </p:tgtEl>
                                      </p:cBhvr>
                                      <p:to x="100000" y="100000"/>
                                    </p:animScale>
                                  </p:childTnLst>
                                </p:cTn>
                              </p:par>
                              <p:par>
                                <p:cTn id="89" presetID="26" presetClass="entr" presetSubtype="0" fill="hold" nodeType="with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animEffect transition="in" filter="wipe(down)">
                                      <p:cBhvr>
                                        <p:cTn id="91" dur="652">
                                          <p:stCondLst>
                                            <p:cond delay="0"/>
                                          </p:stCondLst>
                                        </p:cTn>
                                        <p:tgtEl>
                                          <p:spTgt spid="3">
                                            <p:txEl>
                                              <p:pRg st="7" end="7"/>
                                            </p:txEl>
                                          </p:spTgt>
                                        </p:tgtEl>
                                      </p:cBhvr>
                                    </p:animEffect>
                                    <p:anim calcmode="lin" valueType="num">
                                      <p:cBhvr>
                                        <p:cTn id="92" dur="2050"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93" dur="747"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94" dur="747" tmFilter="0, 0; 0.125,0.2665; 0.25,0.4; 0.375,0.465; 0.5,0.5;  0.625,0.535; 0.75,0.6; 0.875,0.7335; 1,1">
                                          <p:stCondLst>
                                            <p:cond delay="747"/>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95" dur="373" tmFilter="0, 0; 0.125,0.2665; 0.25,0.4; 0.375,0.465; 0.5,0.5;  0.625,0.535; 0.75,0.6; 0.875,0.7335; 1,1">
                                          <p:stCondLst>
                                            <p:cond delay="1490"/>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96" dur="185" tmFilter="0, 0; 0.125,0.2665; 0.25,0.4; 0.375,0.465; 0.5,0.5;  0.625,0.535; 0.75,0.6; 0.875,0.7335; 1,1">
                                          <p:stCondLst>
                                            <p:cond delay="1863"/>
                                          </p:stCondLst>
                                        </p:cTn>
                                        <p:tgtEl>
                                          <p:spTgt spid="3">
                                            <p:txEl>
                                              <p:pRg st="7" end="7"/>
                                            </p:txEl>
                                          </p:spTgt>
                                        </p:tgtEl>
                                        <p:attrNameLst>
                                          <p:attrName>ppt_y</p:attrName>
                                        </p:attrNameLst>
                                      </p:cBhvr>
                                      <p:tavLst>
                                        <p:tav tm="0" fmla="#ppt_y-sin(pi*$)/81">
                                          <p:val>
                                            <p:fltVal val="0"/>
                                          </p:val>
                                        </p:tav>
                                        <p:tav tm="100000">
                                          <p:val>
                                            <p:fltVal val="1"/>
                                          </p:val>
                                        </p:tav>
                                      </p:tavLst>
                                    </p:anim>
                                    <p:animScale>
                                      <p:cBhvr>
                                        <p:cTn id="97" dur="29">
                                          <p:stCondLst>
                                            <p:cond delay="731"/>
                                          </p:stCondLst>
                                        </p:cTn>
                                        <p:tgtEl>
                                          <p:spTgt spid="3">
                                            <p:txEl>
                                              <p:pRg st="7" end="7"/>
                                            </p:txEl>
                                          </p:spTgt>
                                        </p:tgtEl>
                                      </p:cBhvr>
                                      <p:to x="100000" y="60000"/>
                                    </p:animScale>
                                    <p:animScale>
                                      <p:cBhvr>
                                        <p:cTn id="98" dur="187" decel="50000">
                                          <p:stCondLst>
                                            <p:cond delay="761"/>
                                          </p:stCondLst>
                                        </p:cTn>
                                        <p:tgtEl>
                                          <p:spTgt spid="3">
                                            <p:txEl>
                                              <p:pRg st="7" end="7"/>
                                            </p:txEl>
                                          </p:spTgt>
                                        </p:tgtEl>
                                      </p:cBhvr>
                                      <p:to x="100000" y="100000"/>
                                    </p:animScale>
                                    <p:animScale>
                                      <p:cBhvr>
                                        <p:cTn id="99" dur="29">
                                          <p:stCondLst>
                                            <p:cond delay="1476"/>
                                          </p:stCondLst>
                                        </p:cTn>
                                        <p:tgtEl>
                                          <p:spTgt spid="3">
                                            <p:txEl>
                                              <p:pRg st="7" end="7"/>
                                            </p:txEl>
                                          </p:spTgt>
                                        </p:tgtEl>
                                      </p:cBhvr>
                                      <p:to x="100000" y="80000"/>
                                    </p:animScale>
                                    <p:animScale>
                                      <p:cBhvr>
                                        <p:cTn id="100" dur="187" decel="50000">
                                          <p:stCondLst>
                                            <p:cond delay="1505"/>
                                          </p:stCondLst>
                                        </p:cTn>
                                        <p:tgtEl>
                                          <p:spTgt spid="3">
                                            <p:txEl>
                                              <p:pRg st="7" end="7"/>
                                            </p:txEl>
                                          </p:spTgt>
                                        </p:tgtEl>
                                      </p:cBhvr>
                                      <p:to x="100000" y="100000"/>
                                    </p:animScale>
                                    <p:animScale>
                                      <p:cBhvr>
                                        <p:cTn id="101" dur="29">
                                          <p:stCondLst>
                                            <p:cond delay="1847"/>
                                          </p:stCondLst>
                                        </p:cTn>
                                        <p:tgtEl>
                                          <p:spTgt spid="3">
                                            <p:txEl>
                                              <p:pRg st="7" end="7"/>
                                            </p:txEl>
                                          </p:spTgt>
                                        </p:tgtEl>
                                      </p:cBhvr>
                                      <p:to x="100000" y="90000"/>
                                    </p:animScale>
                                    <p:animScale>
                                      <p:cBhvr>
                                        <p:cTn id="102" dur="187" decel="50000">
                                          <p:stCondLst>
                                            <p:cond delay="1876"/>
                                          </p:stCondLst>
                                        </p:cTn>
                                        <p:tgtEl>
                                          <p:spTgt spid="3">
                                            <p:txEl>
                                              <p:pRg st="7" end="7"/>
                                            </p:txEl>
                                          </p:spTgt>
                                        </p:tgtEl>
                                      </p:cBhvr>
                                      <p:to x="100000" y="100000"/>
                                    </p:animScale>
                                    <p:animScale>
                                      <p:cBhvr>
                                        <p:cTn id="103" dur="29">
                                          <p:stCondLst>
                                            <p:cond delay="2034"/>
                                          </p:stCondLst>
                                        </p:cTn>
                                        <p:tgtEl>
                                          <p:spTgt spid="3">
                                            <p:txEl>
                                              <p:pRg st="7" end="7"/>
                                            </p:txEl>
                                          </p:spTgt>
                                        </p:tgtEl>
                                      </p:cBhvr>
                                      <p:to x="100000" y="95000"/>
                                    </p:animScale>
                                    <p:animScale>
                                      <p:cBhvr>
                                        <p:cTn id="104" dur="187" decel="50000">
                                          <p:stCondLst>
                                            <p:cond delay="2063"/>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HSV</a:t>
            </a:r>
            <a:r>
              <a:rPr lang="zh-CN" altLang="zh-CN" dirty="0"/>
              <a:t>色彩空间</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13</a:t>
            </a:fld>
            <a:endParaRPr lang="zh-CN" altLang="en-US"/>
          </a:p>
        </p:txBody>
      </p:sp>
      <p:pic>
        <p:nvPicPr>
          <p:cNvPr id="6" name="图片 5" descr="彩色Lena图像.bmp"/>
          <p:cNvPicPr/>
          <p:nvPr/>
        </p:nvPicPr>
        <p:blipFill>
          <a:blip r:embed="rId2" cstate="print"/>
          <a:stretch>
            <a:fillRect/>
          </a:stretch>
        </p:blipFill>
        <p:spPr>
          <a:xfrm>
            <a:off x="683567" y="1772817"/>
            <a:ext cx="2087125" cy="2090448"/>
          </a:xfrm>
          <a:prstGeom prst="rect">
            <a:avLst/>
          </a:prstGeom>
        </p:spPr>
      </p:pic>
      <p:pic>
        <p:nvPicPr>
          <p:cNvPr id="7" name="图片 6" descr="彩色Lena图像_色调分量.bmp"/>
          <p:cNvPicPr/>
          <p:nvPr/>
        </p:nvPicPr>
        <p:blipFill>
          <a:blip r:embed="rId3" cstate="print"/>
          <a:stretch>
            <a:fillRect/>
          </a:stretch>
        </p:blipFill>
        <p:spPr>
          <a:xfrm>
            <a:off x="3485592" y="1760117"/>
            <a:ext cx="2088232" cy="2088232"/>
          </a:xfrm>
          <a:prstGeom prst="rect">
            <a:avLst/>
          </a:prstGeom>
        </p:spPr>
      </p:pic>
      <p:pic>
        <p:nvPicPr>
          <p:cNvPr id="8" name="图片 7" descr="彩色Lena图像_饱和度分量.bmp"/>
          <p:cNvPicPr/>
          <p:nvPr/>
        </p:nvPicPr>
        <p:blipFill>
          <a:blip r:embed="rId4" cstate="print"/>
          <a:stretch>
            <a:fillRect/>
          </a:stretch>
        </p:blipFill>
        <p:spPr>
          <a:xfrm>
            <a:off x="2519772" y="4201120"/>
            <a:ext cx="2088232" cy="2088232"/>
          </a:xfrm>
          <a:prstGeom prst="rect">
            <a:avLst/>
          </a:prstGeom>
        </p:spPr>
      </p:pic>
      <p:pic>
        <p:nvPicPr>
          <p:cNvPr id="9" name="图片 8" descr="彩色Lena图像_亮度分量.bmp"/>
          <p:cNvPicPr/>
          <p:nvPr/>
        </p:nvPicPr>
        <p:blipFill>
          <a:blip r:embed="rId5" cstate="print"/>
          <a:stretch>
            <a:fillRect/>
          </a:stretch>
        </p:blipFill>
        <p:spPr>
          <a:xfrm>
            <a:off x="5353744" y="4221088"/>
            <a:ext cx="2088232" cy="2088232"/>
          </a:xfrm>
          <a:prstGeom prst="rect">
            <a:avLst/>
          </a:prstGeom>
        </p:spPr>
      </p:pic>
      <p:sp>
        <p:nvSpPr>
          <p:cNvPr id="10" name="矩形 9"/>
          <p:cNvSpPr/>
          <p:nvPr/>
        </p:nvSpPr>
        <p:spPr>
          <a:xfrm>
            <a:off x="942299" y="3429000"/>
            <a:ext cx="1569660" cy="369332"/>
          </a:xfrm>
          <a:prstGeom prst="rect">
            <a:avLst/>
          </a:prstGeom>
          <a:solidFill>
            <a:schemeClr val="bg2">
              <a:lumMod val="90000"/>
            </a:schemeClr>
          </a:solidFill>
        </p:spPr>
        <p:txBody>
          <a:bodyPr wrap="none">
            <a:spAutoFit/>
          </a:bodyPr>
          <a:lstStyle/>
          <a:p>
            <a:r>
              <a:rPr lang="zh-CN" altLang="zh-CN" dirty="0"/>
              <a:t>原始彩色图像</a:t>
            </a:r>
            <a:endParaRPr lang="zh-CN" altLang="en-US" dirty="0"/>
          </a:p>
        </p:txBody>
      </p:sp>
      <p:sp>
        <p:nvSpPr>
          <p:cNvPr id="11" name="矩形 10"/>
          <p:cNvSpPr/>
          <p:nvPr/>
        </p:nvSpPr>
        <p:spPr>
          <a:xfrm>
            <a:off x="3787170" y="3429000"/>
            <a:ext cx="1569660" cy="369332"/>
          </a:xfrm>
          <a:prstGeom prst="rect">
            <a:avLst/>
          </a:prstGeom>
          <a:solidFill>
            <a:schemeClr val="bg2">
              <a:lumMod val="90000"/>
            </a:schemeClr>
          </a:solidFill>
        </p:spPr>
        <p:txBody>
          <a:bodyPr wrap="none">
            <a:spAutoFit/>
          </a:bodyPr>
          <a:lstStyle/>
          <a:p>
            <a:r>
              <a:rPr lang="zh-CN" altLang="zh-CN" dirty="0"/>
              <a:t>色调分量图像</a:t>
            </a:r>
            <a:endParaRPr lang="zh-CN" altLang="en-US" dirty="0"/>
          </a:p>
        </p:txBody>
      </p:sp>
      <p:sp>
        <p:nvSpPr>
          <p:cNvPr id="12" name="矩形 11"/>
          <p:cNvSpPr/>
          <p:nvPr/>
        </p:nvSpPr>
        <p:spPr>
          <a:xfrm>
            <a:off x="2663641" y="5805264"/>
            <a:ext cx="1800493" cy="369332"/>
          </a:xfrm>
          <a:prstGeom prst="rect">
            <a:avLst/>
          </a:prstGeom>
          <a:solidFill>
            <a:schemeClr val="bg2">
              <a:lumMod val="90000"/>
            </a:schemeClr>
          </a:solidFill>
        </p:spPr>
        <p:txBody>
          <a:bodyPr wrap="none">
            <a:spAutoFit/>
          </a:bodyPr>
          <a:lstStyle/>
          <a:p>
            <a:r>
              <a:rPr lang="zh-CN" altLang="zh-CN" dirty="0"/>
              <a:t>饱和度分量图像</a:t>
            </a:r>
            <a:endParaRPr lang="zh-CN" altLang="en-US" dirty="0"/>
          </a:p>
        </p:txBody>
      </p:sp>
      <p:sp>
        <p:nvSpPr>
          <p:cNvPr id="13" name="矩形 12"/>
          <p:cNvSpPr/>
          <p:nvPr/>
        </p:nvSpPr>
        <p:spPr>
          <a:xfrm>
            <a:off x="5613030" y="5805264"/>
            <a:ext cx="1569660" cy="369332"/>
          </a:xfrm>
          <a:prstGeom prst="rect">
            <a:avLst/>
          </a:prstGeom>
          <a:solidFill>
            <a:schemeClr val="bg2">
              <a:lumMod val="90000"/>
            </a:schemeClr>
          </a:solidFill>
        </p:spPr>
        <p:txBody>
          <a:bodyPr wrap="none">
            <a:spAutoFit/>
          </a:bodyPr>
          <a:lstStyle/>
          <a:p>
            <a:r>
              <a:rPr lang="zh-CN" altLang="zh-CN" dirty="0"/>
              <a:t>亮度分量图像</a:t>
            </a:r>
            <a:endParaRPr lang="zh-CN" altLang="en-US" dirty="0"/>
          </a:p>
        </p:txBody>
      </p:sp>
    </p:spTree>
    <p:extLst>
      <p:ext uri="{BB962C8B-B14F-4D97-AF65-F5344CB8AC3E}">
        <p14:creationId xmlns:p14="http://schemas.microsoft.com/office/powerpoint/2010/main" val="297822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YUV</a:t>
            </a:r>
            <a:r>
              <a:rPr lang="zh-CN" altLang="zh-CN" dirty="0"/>
              <a:t>色彩空间</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YUV</a:t>
            </a:r>
            <a:r>
              <a:rPr lang="zh-CN" altLang="zh-CN" dirty="0"/>
              <a:t>是一种真彩色颜色空间的表示，其中</a:t>
            </a:r>
            <a:r>
              <a:rPr lang="en-US" altLang="zh-CN" dirty="0"/>
              <a:t>Y</a:t>
            </a:r>
            <a:r>
              <a:rPr lang="zh-CN" altLang="zh-CN" dirty="0"/>
              <a:t>表示亮度，</a:t>
            </a:r>
            <a:r>
              <a:rPr lang="en-US" altLang="zh-CN" dirty="0"/>
              <a:t>U</a:t>
            </a:r>
            <a:r>
              <a:rPr lang="zh-CN" altLang="zh-CN" dirty="0"/>
              <a:t>和</a:t>
            </a:r>
            <a:r>
              <a:rPr lang="en-US" altLang="zh-CN" dirty="0"/>
              <a:t>V</a:t>
            </a:r>
            <a:r>
              <a:rPr lang="zh-CN" altLang="zh-CN" dirty="0"/>
              <a:t>表示色度和浓度</a:t>
            </a:r>
            <a:r>
              <a:rPr lang="zh-CN" altLang="zh-CN" dirty="0" smtClean="0"/>
              <a:t>。</a:t>
            </a:r>
            <a:endParaRPr lang="en-US" altLang="zh-CN" dirty="0" smtClean="0"/>
          </a:p>
          <a:p>
            <a:pPr lvl="1"/>
            <a:r>
              <a:rPr lang="en-US" altLang="zh-CN" dirty="0">
                <a:solidFill>
                  <a:srgbClr val="00B050"/>
                </a:solidFill>
              </a:rPr>
              <a:t>YUV</a:t>
            </a:r>
            <a:r>
              <a:rPr lang="zh-CN" altLang="zh-CN" dirty="0">
                <a:solidFill>
                  <a:srgbClr val="00B050"/>
                </a:solidFill>
              </a:rPr>
              <a:t>经常与</a:t>
            </a:r>
            <a:r>
              <a:rPr lang="en-US" altLang="zh-CN" dirty="0" err="1">
                <a:solidFill>
                  <a:srgbClr val="00B050"/>
                </a:solidFill>
              </a:rPr>
              <a:t>YCbCr</a:t>
            </a:r>
            <a:r>
              <a:rPr lang="zh-CN" altLang="zh-CN" dirty="0">
                <a:solidFill>
                  <a:srgbClr val="00B050"/>
                </a:solidFill>
              </a:rPr>
              <a:t>等术语进行混用，其中</a:t>
            </a:r>
            <a:r>
              <a:rPr lang="en-US" altLang="zh-CN" dirty="0">
                <a:solidFill>
                  <a:srgbClr val="00B050"/>
                </a:solidFill>
              </a:rPr>
              <a:t>YUV</a:t>
            </a:r>
            <a:r>
              <a:rPr lang="zh-CN" altLang="zh-CN" dirty="0">
                <a:solidFill>
                  <a:srgbClr val="00B050"/>
                </a:solidFill>
              </a:rPr>
              <a:t>主要是用来描述模拟信号，而</a:t>
            </a:r>
            <a:r>
              <a:rPr lang="en-US" altLang="zh-CN" dirty="0" err="1">
                <a:solidFill>
                  <a:srgbClr val="00B050"/>
                </a:solidFill>
              </a:rPr>
              <a:t>YCbCr</a:t>
            </a:r>
            <a:r>
              <a:rPr lang="zh-CN" altLang="zh-CN" dirty="0">
                <a:solidFill>
                  <a:srgbClr val="00B050"/>
                </a:solidFill>
              </a:rPr>
              <a:t>则是用来描述离散的视频信号</a:t>
            </a:r>
            <a:r>
              <a:rPr lang="zh-CN" altLang="zh-CN" dirty="0" smtClean="0">
                <a:solidFill>
                  <a:srgbClr val="00B050"/>
                </a:solidFill>
              </a:rPr>
              <a:t>。</a:t>
            </a:r>
            <a:endParaRPr lang="en-US" altLang="zh-CN" dirty="0" smtClean="0">
              <a:solidFill>
                <a:srgbClr val="00B050"/>
              </a:solidFill>
            </a:endParaRPr>
          </a:p>
          <a:p>
            <a:pPr lvl="2"/>
            <a:r>
              <a:rPr lang="zh-CN" altLang="zh-CN" dirty="0">
                <a:solidFill>
                  <a:srgbClr val="C00000"/>
                </a:solidFill>
              </a:rPr>
              <a:t>在常用的压缩格式</a:t>
            </a:r>
            <a:r>
              <a:rPr lang="en-US" altLang="zh-CN" dirty="0">
                <a:solidFill>
                  <a:srgbClr val="C00000"/>
                </a:solidFill>
              </a:rPr>
              <a:t>MPEG</a:t>
            </a:r>
            <a:r>
              <a:rPr lang="zh-CN" altLang="zh-CN" dirty="0">
                <a:solidFill>
                  <a:srgbClr val="C00000"/>
                </a:solidFill>
              </a:rPr>
              <a:t>和</a:t>
            </a:r>
            <a:r>
              <a:rPr lang="en-US" altLang="zh-CN" dirty="0">
                <a:solidFill>
                  <a:srgbClr val="C00000"/>
                </a:solidFill>
              </a:rPr>
              <a:t>JPEG</a:t>
            </a:r>
            <a:r>
              <a:rPr lang="zh-CN" altLang="zh-CN" dirty="0">
                <a:solidFill>
                  <a:srgbClr val="C00000"/>
                </a:solidFill>
              </a:rPr>
              <a:t>中，</a:t>
            </a:r>
            <a:r>
              <a:rPr lang="en-US" altLang="zh-CN" dirty="0" err="1">
                <a:solidFill>
                  <a:srgbClr val="C00000"/>
                </a:solidFill>
              </a:rPr>
              <a:t>YCbCr</a:t>
            </a:r>
            <a:r>
              <a:rPr lang="zh-CN" altLang="zh-CN" dirty="0">
                <a:solidFill>
                  <a:srgbClr val="C00000"/>
                </a:solidFill>
              </a:rPr>
              <a:t>得到了很好的应用，但是如今，</a:t>
            </a:r>
            <a:r>
              <a:rPr lang="en-US" altLang="zh-CN" dirty="0">
                <a:solidFill>
                  <a:srgbClr val="C00000"/>
                </a:solidFill>
              </a:rPr>
              <a:t>YUV</a:t>
            </a:r>
            <a:r>
              <a:rPr lang="zh-CN" altLang="zh-CN" dirty="0">
                <a:solidFill>
                  <a:srgbClr val="C00000"/>
                </a:solidFill>
              </a:rPr>
              <a:t>在电脑系统中也得到了广泛的</a:t>
            </a:r>
            <a:r>
              <a:rPr lang="zh-CN" altLang="zh-CN" dirty="0" smtClean="0">
                <a:solidFill>
                  <a:srgbClr val="C00000"/>
                </a:solidFill>
              </a:rPr>
              <a:t>应用。</a:t>
            </a:r>
            <a:endParaRPr lang="en-US" altLang="zh-CN" dirty="0" smtClean="0">
              <a:solidFill>
                <a:srgbClr val="C00000"/>
              </a:solidFill>
            </a:endParaRPr>
          </a:p>
          <a:p>
            <a:r>
              <a:rPr lang="en-US" altLang="zh-CN" dirty="0"/>
              <a:t>YUV</a:t>
            </a:r>
            <a:r>
              <a:rPr lang="zh-CN" altLang="zh-CN" dirty="0"/>
              <a:t>格式可以分为两种</a:t>
            </a:r>
            <a:r>
              <a:rPr lang="zh-CN" altLang="zh-CN" dirty="0" smtClean="0"/>
              <a:t>：</a:t>
            </a:r>
            <a:endParaRPr lang="en-US" altLang="zh-CN" dirty="0" smtClean="0"/>
          </a:p>
          <a:p>
            <a:pPr lvl="1"/>
            <a:r>
              <a:rPr lang="zh-CN" altLang="zh-CN" dirty="0">
                <a:solidFill>
                  <a:srgbClr val="0000FF"/>
                </a:solidFill>
              </a:rPr>
              <a:t>紧缩格式</a:t>
            </a:r>
            <a:r>
              <a:rPr lang="zh-CN" altLang="zh-CN" dirty="0" smtClean="0"/>
              <a:t>：</a:t>
            </a:r>
            <a:endParaRPr lang="en-US" altLang="zh-CN" dirty="0" smtClean="0"/>
          </a:p>
          <a:p>
            <a:pPr lvl="2"/>
            <a:r>
              <a:rPr lang="zh-CN" altLang="zh-CN" dirty="0"/>
              <a:t>将</a:t>
            </a:r>
            <a:r>
              <a:rPr lang="en-US" altLang="zh-CN" dirty="0"/>
              <a:t>Y</a:t>
            </a:r>
            <a:r>
              <a:rPr lang="zh-CN" altLang="zh-CN" dirty="0"/>
              <a:t>、</a:t>
            </a:r>
            <a:r>
              <a:rPr lang="en-US" altLang="zh-CN" dirty="0"/>
              <a:t>U</a:t>
            </a:r>
            <a:r>
              <a:rPr lang="zh-CN" altLang="zh-CN" dirty="0"/>
              <a:t>、</a:t>
            </a:r>
            <a:r>
              <a:rPr lang="en-US" altLang="zh-CN" dirty="0"/>
              <a:t>V</a:t>
            </a:r>
            <a:r>
              <a:rPr lang="zh-CN" altLang="zh-CN" dirty="0"/>
              <a:t>值存储为宏像素阵列，和</a:t>
            </a:r>
            <a:r>
              <a:rPr lang="en-US" altLang="zh-CN" dirty="0"/>
              <a:t>RGB</a:t>
            </a:r>
            <a:r>
              <a:rPr lang="zh-CN" altLang="zh-CN" dirty="0"/>
              <a:t>的存储方式类似；</a:t>
            </a:r>
            <a:endParaRPr lang="en-US" altLang="zh-CN" dirty="0" smtClean="0"/>
          </a:p>
          <a:p>
            <a:pPr lvl="1"/>
            <a:r>
              <a:rPr lang="zh-CN" altLang="zh-CN" dirty="0">
                <a:solidFill>
                  <a:srgbClr val="FF0000"/>
                </a:solidFill>
              </a:rPr>
              <a:t>平面格式</a:t>
            </a:r>
            <a:r>
              <a:rPr lang="zh-CN" altLang="zh-CN" dirty="0" smtClean="0"/>
              <a:t>：</a:t>
            </a:r>
            <a:endParaRPr lang="en-US" altLang="zh-CN" dirty="0" smtClean="0"/>
          </a:p>
          <a:p>
            <a:pPr lvl="2"/>
            <a:r>
              <a:rPr lang="zh-CN" altLang="zh-CN" dirty="0"/>
              <a:t>将</a:t>
            </a:r>
            <a:r>
              <a:rPr lang="en-US" altLang="zh-CN" dirty="0"/>
              <a:t>Y</a:t>
            </a:r>
            <a:r>
              <a:rPr lang="zh-CN" altLang="zh-CN" dirty="0"/>
              <a:t>、</a:t>
            </a:r>
            <a:r>
              <a:rPr lang="en-US" altLang="zh-CN" dirty="0"/>
              <a:t>U</a:t>
            </a:r>
            <a:r>
              <a:rPr lang="zh-CN" altLang="zh-CN" dirty="0"/>
              <a:t>、</a:t>
            </a:r>
            <a:r>
              <a:rPr lang="en-US" altLang="zh-CN" dirty="0"/>
              <a:t>V</a:t>
            </a:r>
            <a:r>
              <a:rPr lang="zh-CN" altLang="zh-CN" dirty="0"/>
              <a:t>三个分量分别存储在不同的矩阵中。</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14</a:t>
            </a:fld>
            <a:endParaRPr lang="zh-CN" altLang="en-US"/>
          </a:p>
        </p:txBody>
      </p:sp>
    </p:spTree>
    <p:extLst>
      <p:ext uri="{BB962C8B-B14F-4D97-AF65-F5344CB8AC3E}">
        <p14:creationId xmlns:p14="http://schemas.microsoft.com/office/powerpoint/2010/main" val="403174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80">
                                          <p:stCondLst>
                                            <p:cond delay="0"/>
                                          </p:stCondLst>
                                        </p:cTn>
                                        <p:tgtEl>
                                          <p:spTgt spid="3">
                                            <p:txEl>
                                              <p:pRg st="2" end="2"/>
                                            </p:txEl>
                                          </p:spTgt>
                                        </p:tgtEl>
                                      </p:cBhvr>
                                    </p:animEffect>
                                    <p:anim calcmode="lin" valueType="num">
                                      <p:cBhvr>
                                        <p:cTn id="2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2" end="2"/>
                                            </p:txEl>
                                          </p:spTgt>
                                        </p:tgtEl>
                                      </p:cBhvr>
                                      <p:to x="100000" y="60000"/>
                                    </p:animScale>
                                    <p:animScale>
                                      <p:cBhvr>
                                        <p:cTn id="32" dur="166" decel="50000">
                                          <p:stCondLst>
                                            <p:cond delay="676"/>
                                          </p:stCondLst>
                                        </p:cTn>
                                        <p:tgtEl>
                                          <p:spTgt spid="3">
                                            <p:txEl>
                                              <p:pRg st="2" end="2"/>
                                            </p:txEl>
                                          </p:spTgt>
                                        </p:tgtEl>
                                      </p:cBhvr>
                                      <p:to x="100000" y="100000"/>
                                    </p:animScale>
                                    <p:animScale>
                                      <p:cBhvr>
                                        <p:cTn id="33" dur="26">
                                          <p:stCondLst>
                                            <p:cond delay="1312"/>
                                          </p:stCondLst>
                                        </p:cTn>
                                        <p:tgtEl>
                                          <p:spTgt spid="3">
                                            <p:txEl>
                                              <p:pRg st="2" end="2"/>
                                            </p:txEl>
                                          </p:spTgt>
                                        </p:tgtEl>
                                      </p:cBhvr>
                                      <p:to x="100000" y="80000"/>
                                    </p:animScale>
                                    <p:animScale>
                                      <p:cBhvr>
                                        <p:cTn id="34" dur="166" decel="50000">
                                          <p:stCondLst>
                                            <p:cond delay="1338"/>
                                          </p:stCondLst>
                                        </p:cTn>
                                        <p:tgtEl>
                                          <p:spTgt spid="3">
                                            <p:txEl>
                                              <p:pRg st="2" end="2"/>
                                            </p:txEl>
                                          </p:spTgt>
                                        </p:tgtEl>
                                      </p:cBhvr>
                                      <p:to x="100000" y="100000"/>
                                    </p:animScale>
                                    <p:animScale>
                                      <p:cBhvr>
                                        <p:cTn id="35" dur="26">
                                          <p:stCondLst>
                                            <p:cond delay="1642"/>
                                          </p:stCondLst>
                                        </p:cTn>
                                        <p:tgtEl>
                                          <p:spTgt spid="3">
                                            <p:txEl>
                                              <p:pRg st="2" end="2"/>
                                            </p:txEl>
                                          </p:spTgt>
                                        </p:tgtEl>
                                      </p:cBhvr>
                                      <p:to x="100000" y="90000"/>
                                    </p:animScale>
                                    <p:animScale>
                                      <p:cBhvr>
                                        <p:cTn id="36" dur="166" decel="50000">
                                          <p:stCondLst>
                                            <p:cond delay="1668"/>
                                          </p:stCondLst>
                                        </p:cTn>
                                        <p:tgtEl>
                                          <p:spTgt spid="3">
                                            <p:txEl>
                                              <p:pRg st="2" end="2"/>
                                            </p:txEl>
                                          </p:spTgt>
                                        </p:tgtEl>
                                      </p:cBhvr>
                                      <p:to x="100000" y="100000"/>
                                    </p:animScale>
                                    <p:animScale>
                                      <p:cBhvr>
                                        <p:cTn id="37" dur="26">
                                          <p:stCondLst>
                                            <p:cond delay="1808"/>
                                          </p:stCondLst>
                                        </p:cTn>
                                        <p:tgtEl>
                                          <p:spTgt spid="3">
                                            <p:txEl>
                                              <p:pRg st="2" end="2"/>
                                            </p:txEl>
                                          </p:spTgt>
                                        </p:tgtEl>
                                      </p:cBhvr>
                                      <p:to x="100000" y="95000"/>
                                    </p:animScale>
                                    <p:animScale>
                                      <p:cBhvr>
                                        <p:cTn id="38" dur="166" decel="50000">
                                          <p:stCondLst>
                                            <p:cond delay="1834"/>
                                          </p:stCondLst>
                                        </p:cTn>
                                        <p:tgtEl>
                                          <p:spTgt spid="3">
                                            <p:txEl>
                                              <p:pRg st="2" end="2"/>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wipe(down)">
                                      <p:cBhvr>
                                        <p:cTn id="43" dur="580">
                                          <p:stCondLst>
                                            <p:cond delay="0"/>
                                          </p:stCondLst>
                                        </p:cTn>
                                        <p:tgtEl>
                                          <p:spTgt spid="3">
                                            <p:txEl>
                                              <p:pRg st="3" end="3"/>
                                            </p:txEl>
                                          </p:spTgt>
                                        </p:tgtEl>
                                      </p:cBhvr>
                                    </p:animEffect>
                                    <p:anim calcmode="lin" valueType="num">
                                      <p:cBhvr>
                                        <p:cTn id="4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3" end="3"/>
                                            </p:txEl>
                                          </p:spTgt>
                                        </p:tgtEl>
                                      </p:cBhvr>
                                      <p:to x="100000" y="60000"/>
                                    </p:animScale>
                                    <p:animScale>
                                      <p:cBhvr>
                                        <p:cTn id="50" dur="166" decel="50000">
                                          <p:stCondLst>
                                            <p:cond delay="676"/>
                                          </p:stCondLst>
                                        </p:cTn>
                                        <p:tgtEl>
                                          <p:spTgt spid="3">
                                            <p:txEl>
                                              <p:pRg st="3" end="3"/>
                                            </p:txEl>
                                          </p:spTgt>
                                        </p:tgtEl>
                                      </p:cBhvr>
                                      <p:to x="100000" y="100000"/>
                                    </p:animScale>
                                    <p:animScale>
                                      <p:cBhvr>
                                        <p:cTn id="51" dur="26">
                                          <p:stCondLst>
                                            <p:cond delay="1312"/>
                                          </p:stCondLst>
                                        </p:cTn>
                                        <p:tgtEl>
                                          <p:spTgt spid="3">
                                            <p:txEl>
                                              <p:pRg st="3" end="3"/>
                                            </p:txEl>
                                          </p:spTgt>
                                        </p:tgtEl>
                                      </p:cBhvr>
                                      <p:to x="100000" y="80000"/>
                                    </p:animScale>
                                    <p:animScale>
                                      <p:cBhvr>
                                        <p:cTn id="52" dur="166" decel="50000">
                                          <p:stCondLst>
                                            <p:cond delay="1338"/>
                                          </p:stCondLst>
                                        </p:cTn>
                                        <p:tgtEl>
                                          <p:spTgt spid="3">
                                            <p:txEl>
                                              <p:pRg st="3" end="3"/>
                                            </p:txEl>
                                          </p:spTgt>
                                        </p:tgtEl>
                                      </p:cBhvr>
                                      <p:to x="100000" y="100000"/>
                                    </p:animScale>
                                    <p:animScale>
                                      <p:cBhvr>
                                        <p:cTn id="53" dur="26">
                                          <p:stCondLst>
                                            <p:cond delay="1642"/>
                                          </p:stCondLst>
                                        </p:cTn>
                                        <p:tgtEl>
                                          <p:spTgt spid="3">
                                            <p:txEl>
                                              <p:pRg st="3" end="3"/>
                                            </p:txEl>
                                          </p:spTgt>
                                        </p:tgtEl>
                                      </p:cBhvr>
                                      <p:to x="100000" y="90000"/>
                                    </p:animScale>
                                    <p:animScale>
                                      <p:cBhvr>
                                        <p:cTn id="54" dur="166" decel="50000">
                                          <p:stCondLst>
                                            <p:cond delay="1668"/>
                                          </p:stCondLst>
                                        </p:cTn>
                                        <p:tgtEl>
                                          <p:spTgt spid="3">
                                            <p:txEl>
                                              <p:pRg st="3" end="3"/>
                                            </p:txEl>
                                          </p:spTgt>
                                        </p:tgtEl>
                                      </p:cBhvr>
                                      <p:to x="100000" y="100000"/>
                                    </p:animScale>
                                    <p:animScale>
                                      <p:cBhvr>
                                        <p:cTn id="55" dur="26">
                                          <p:stCondLst>
                                            <p:cond delay="1808"/>
                                          </p:stCondLst>
                                        </p:cTn>
                                        <p:tgtEl>
                                          <p:spTgt spid="3">
                                            <p:txEl>
                                              <p:pRg st="3" end="3"/>
                                            </p:txEl>
                                          </p:spTgt>
                                        </p:tgtEl>
                                      </p:cBhvr>
                                      <p:to x="100000" y="95000"/>
                                    </p:animScale>
                                    <p:animScale>
                                      <p:cBhvr>
                                        <p:cTn id="56" dur="166" decel="50000">
                                          <p:stCondLst>
                                            <p:cond delay="1834"/>
                                          </p:stCondLst>
                                        </p:cTn>
                                        <p:tgtEl>
                                          <p:spTgt spid="3">
                                            <p:txEl>
                                              <p:pRg st="3" end="3"/>
                                            </p:txEl>
                                          </p:spTgt>
                                        </p:tgtEl>
                                      </p:cBhvr>
                                      <p:to x="100000" y="100000"/>
                                    </p:animScale>
                                  </p:childTnLst>
                                </p:cTn>
                              </p:par>
                              <p:par>
                                <p:cTn id="57" presetID="26" presetClass="entr" presetSubtype="0" fill="hold" nodeType="with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wipe(down)">
                                      <p:cBhvr>
                                        <p:cTn id="59" dur="580">
                                          <p:stCondLst>
                                            <p:cond delay="0"/>
                                          </p:stCondLst>
                                        </p:cTn>
                                        <p:tgtEl>
                                          <p:spTgt spid="3">
                                            <p:txEl>
                                              <p:pRg st="4" end="4"/>
                                            </p:txEl>
                                          </p:spTgt>
                                        </p:tgtEl>
                                      </p:cBhvr>
                                    </p:animEffect>
                                    <p:anim calcmode="lin" valueType="num">
                                      <p:cBhvr>
                                        <p:cTn id="6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5" dur="26">
                                          <p:stCondLst>
                                            <p:cond delay="650"/>
                                          </p:stCondLst>
                                        </p:cTn>
                                        <p:tgtEl>
                                          <p:spTgt spid="3">
                                            <p:txEl>
                                              <p:pRg st="4" end="4"/>
                                            </p:txEl>
                                          </p:spTgt>
                                        </p:tgtEl>
                                      </p:cBhvr>
                                      <p:to x="100000" y="60000"/>
                                    </p:animScale>
                                    <p:animScale>
                                      <p:cBhvr>
                                        <p:cTn id="66" dur="166" decel="50000">
                                          <p:stCondLst>
                                            <p:cond delay="676"/>
                                          </p:stCondLst>
                                        </p:cTn>
                                        <p:tgtEl>
                                          <p:spTgt spid="3">
                                            <p:txEl>
                                              <p:pRg st="4" end="4"/>
                                            </p:txEl>
                                          </p:spTgt>
                                        </p:tgtEl>
                                      </p:cBhvr>
                                      <p:to x="100000" y="100000"/>
                                    </p:animScale>
                                    <p:animScale>
                                      <p:cBhvr>
                                        <p:cTn id="67" dur="26">
                                          <p:stCondLst>
                                            <p:cond delay="1312"/>
                                          </p:stCondLst>
                                        </p:cTn>
                                        <p:tgtEl>
                                          <p:spTgt spid="3">
                                            <p:txEl>
                                              <p:pRg st="4" end="4"/>
                                            </p:txEl>
                                          </p:spTgt>
                                        </p:tgtEl>
                                      </p:cBhvr>
                                      <p:to x="100000" y="80000"/>
                                    </p:animScale>
                                    <p:animScale>
                                      <p:cBhvr>
                                        <p:cTn id="68" dur="166" decel="50000">
                                          <p:stCondLst>
                                            <p:cond delay="1338"/>
                                          </p:stCondLst>
                                        </p:cTn>
                                        <p:tgtEl>
                                          <p:spTgt spid="3">
                                            <p:txEl>
                                              <p:pRg st="4" end="4"/>
                                            </p:txEl>
                                          </p:spTgt>
                                        </p:tgtEl>
                                      </p:cBhvr>
                                      <p:to x="100000" y="100000"/>
                                    </p:animScale>
                                    <p:animScale>
                                      <p:cBhvr>
                                        <p:cTn id="69" dur="26">
                                          <p:stCondLst>
                                            <p:cond delay="1642"/>
                                          </p:stCondLst>
                                        </p:cTn>
                                        <p:tgtEl>
                                          <p:spTgt spid="3">
                                            <p:txEl>
                                              <p:pRg st="4" end="4"/>
                                            </p:txEl>
                                          </p:spTgt>
                                        </p:tgtEl>
                                      </p:cBhvr>
                                      <p:to x="100000" y="90000"/>
                                    </p:animScale>
                                    <p:animScale>
                                      <p:cBhvr>
                                        <p:cTn id="70" dur="166" decel="50000">
                                          <p:stCondLst>
                                            <p:cond delay="1668"/>
                                          </p:stCondLst>
                                        </p:cTn>
                                        <p:tgtEl>
                                          <p:spTgt spid="3">
                                            <p:txEl>
                                              <p:pRg st="4" end="4"/>
                                            </p:txEl>
                                          </p:spTgt>
                                        </p:tgtEl>
                                      </p:cBhvr>
                                      <p:to x="100000" y="100000"/>
                                    </p:animScale>
                                    <p:animScale>
                                      <p:cBhvr>
                                        <p:cTn id="71" dur="26">
                                          <p:stCondLst>
                                            <p:cond delay="1808"/>
                                          </p:stCondLst>
                                        </p:cTn>
                                        <p:tgtEl>
                                          <p:spTgt spid="3">
                                            <p:txEl>
                                              <p:pRg st="4" end="4"/>
                                            </p:txEl>
                                          </p:spTgt>
                                        </p:tgtEl>
                                      </p:cBhvr>
                                      <p:to x="100000" y="95000"/>
                                    </p:animScale>
                                    <p:animScale>
                                      <p:cBhvr>
                                        <p:cTn id="72" dur="166" decel="50000">
                                          <p:stCondLst>
                                            <p:cond delay="1834"/>
                                          </p:stCondLst>
                                        </p:cTn>
                                        <p:tgtEl>
                                          <p:spTgt spid="3">
                                            <p:txEl>
                                              <p:pRg st="4" end="4"/>
                                            </p:txEl>
                                          </p:spTgt>
                                        </p:tgtEl>
                                      </p:cBhvr>
                                      <p:to x="100000" y="100000"/>
                                    </p:animScale>
                                  </p:childTnLst>
                                </p:cTn>
                              </p:par>
                              <p:par>
                                <p:cTn id="73" presetID="26" presetClass="entr" presetSubtype="0" fill="hold" nodeType="withEffect">
                                  <p:stCondLst>
                                    <p:cond delay="0"/>
                                  </p:stCondLst>
                                  <p:childTnLst>
                                    <p:set>
                                      <p:cBhvr>
                                        <p:cTn id="74" dur="1" fill="hold">
                                          <p:stCondLst>
                                            <p:cond delay="0"/>
                                          </p:stCondLst>
                                        </p:cTn>
                                        <p:tgtEl>
                                          <p:spTgt spid="3">
                                            <p:txEl>
                                              <p:pRg st="5" end="5"/>
                                            </p:txEl>
                                          </p:spTgt>
                                        </p:tgtEl>
                                        <p:attrNameLst>
                                          <p:attrName>style.visibility</p:attrName>
                                        </p:attrNameLst>
                                      </p:cBhvr>
                                      <p:to>
                                        <p:strVal val="visible"/>
                                      </p:to>
                                    </p:set>
                                    <p:animEffect transition="in" filter="wipe(down)">
                                      <p:cBhvr>
                                        <p:cTn id="75" dur="580">
                                          <p:stCondLst>
                                            <p:cond delay="0"/>
                                          </p:stCondLst>
                                        </p:cTn>
                                        <p:tgtEl>
                                          <p:spTgt spid="3">
                                            <p:txEl>
                                              <p:pRg st="5" end="5"/>
                                            </p:txEl>
                                          </p:spTgt>
                                        </p:tgtEl>
                                      </p:cBhvr>
                                    </p:animEffect>
                                    <p:anim calcmode="lin" valueType="num">
                                      <p:cBhvr>
                                        <p:cTn id="76"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3">
                                            <p:txEl>
                                              <p:pRg st="5" end="5"/>
                                            </p:txEl>
                                          </p:spTgt>
                                        </p:tgtEl>
                                      </p:cBhvr>
                                      <p:to x="100000" y="60000"/>
                                    </p:animScale>
                                    <p:animScale>
                                      <p:cBhvr>
                                        <p:cTn id="82" dur="166" decel="50000">
                                          <p:stCondLst>
                                            <p:cond delay="676"/>
                                          </p:stCondLst>
                                        </p:cTn>
                                        <p:tgtEl>
                                          <p:spTgt spid="3">
                                            <p:txEl>
                                              <p:pRg st="5" end="5"/>
                                            </p:txEl>
                                          </p:spTgt>
                                        </p:tgtEl>
                                      </p:cBhvr>
                                      <p:to x="100000" y="100000"/>
                                    </p:animScale>
                                    <p:animScale>
                                      <p:cBhvr>
                                        <p:cTn id="83" dur="26">
                                          <p:stCondLst>
                                            <p:cond delay="1312"/>
                                          </p:stCondLst>
                                        </p:cTn>
                                        <p:tgtEl>
                                          <p:spTgt spid="3">
                                            <p:txEl>
                                              <p:pRg st="5" end="5"/>
                                            </p:txEl>
                                          </p:spTgt>
                                        </p:tgtEl>
                                      </p:cBhvr>
                                      <p:to x="100000" y="80000"/>
                                    </p:animScale>
                                    <p:animScale>
                                      <p:cBhvr>
                                        <p:cTn id="84" dur="166" decel="50000">
                                          <p:stCondLst>
                                            <p:cond delay="1338"/>
                                          </p:stCondLst>
                                        </p:cTn>
                                        <p:tgtEl>
                                          <p:spTgt spid="3">
                                            <p:txEl>
                                              <p:pRg st="5" end="5"/>
                                            </p:txEl>
                                          </p:spTgt>
                                        </p:tgtEl>
                                      </p:cBhvr>
                                      <p:to x="100000" y="100000"/>
                                    </p:animScale>
                                    <p:animScale>
                                      <p:cBhvr>
                                        <p:cTn id="85" dur="26">
                                          <p:stCondLst>
                                            <p:cond delay="1642"/>
                                          </p:stCondLst>
                                        </p:cTn>
                                        <p:tgtEl>
                                          <p:spTgt spid="3">
                                            <p:txEl>
                                              <p:pRg st="5" end="5"/>
                                            </p:txEl>
                                          </p:spTgt>
                                        </p:tgtEl>
                                      </p:cBhvr>
                                      <p:to x="100000" y="90000"/>
                                    </p:animScale>
                                    <p:animScale>
                                      <p:cBhvr>
                                        <p:cTn id="86" dur="166" decel="50000">
                                          <p:stCondLst>
                                            <p:cond delay="1668"/>
                                          </p:stCondLst>
                                        </p:cTn>
                                        <p:tgtEl>
                                          <p:spTgt spid="3">
                                            <p:txEl>
                                              <p:pRg st="5" end="5"/>
                                            </p:txEl>
                                          </p:spTgt>
                                        </p:tgtEl>
                                      </p:cBhvr>
                                      <p:to x="100000" y="100000"/>
                                    </p:animScale>
                                    <p:animScale>
                                      <p:cBhvr>
                                        <p:cTn id="87" dur="26">
                                          <p:stCondLst>
                                            <p:cond delay="1808"/>
                                          </p:stCondLst>
                                        </p:cTn>
                                        <p:tgtEl>
                                          <p:spTgt spid="3">
                                            <p:txEl>
                                              <p:pRg st="5" end="5"/>
                                            </p:txEl>
                                          </p:spTgt>
                                        </p:tgtEl>
                                      </p:cBhvr>
                                      <p:to x="100000" y="95000"/>
                                    </p:animScale>
                                    <p:animScale>
                                      <p:cBhvr>
                                        <p:cTn id="88" dur="166" decel="50000">
                                          <p:stCondLst>
                                            <p:cond delay="1834"/>
                                          </p:stCondLst>
                                        </p:cTn>
                                        <p:tgtEl>
                                          <p:spTgt spid="3">
                                            <p:txEl>
                                              <p:pRg st="5" end="5"/>
                                            </p:txEl>
                                          </p:spTgt>
                                        </p:tgtEl>
                                      </p:cBhvr>
                                      <p:to x="100000" y="100000"/>
                                    </p:animScale>
                                  </p:childTnLst>
                                </p:cTn>
                              </p:par>
                              <p:par>
                                <p:cTn id="89" presetID="26" presetClass="entr" presetSubtype="0" fill="hold" nodeType="with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animEffect transition="in" filter="wipe(down)">
                                      <p:cBhvr>
                                        <p:cTn id="91" dur="580">
                                          <p:stCondLst>
                                            <p:cond delay="0"/>
                                          </p:stCondLst>
                                        </p:cTn>
                                        <p:tgtEl>
                                          <p:spTgt spid="3">
                                            <p:txEl>
                                              <p:pRg st="6" end="6"/>
                                            </p:txEl>
                                          </p:spTgt>
                                        </p:tgtEl>
                                      </p:cBhvr>
                                    </p:animEffect>
                                    <p:anim calcmode="lin" valueType="num">
                                      <p:cBhvr>
                                        <p:cTn id="92"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97" dur="26">
                                          <p:stCondLst>
                                            <p:cond delay="650"/>
                                          </p:stCondLst>
                                        </p:cTn>
                                        <p:tgtEl>
                                          <p:spTgt spid="3">
                                            <p:txEl>
                                              <p:pRg st="6" end="6"/>
                                            </p:txEl>
                                          </p:spTgt>
                                        </p:tgtEl>
                                      </p:cBhvr>
                                      <p:to x="100000" y="60000"/>
                                    </p:animScale>
                                    <p:animScale>
                                      <p:cBhvr>
                                        <p:cTn id="98" dur="166" decel="50000">
                                          <p:stCondLst>
                                            <p:cond delay="676"/>
                                          </p:stCondLst>
                                        </p:cTn>
                                        <p:tgtEl>
                                          <p:spTgt spid="3">
                                            <p:txEl>
                                              <p:pRg st="6" end="6"/>
                                            </p:txEl>
                                          </p:spTgt>
                                        </p:tgtEl>
                                      </p:cBhvr>
                                      <p:to x="100000" y="100000"/>
                                    </p:animScale>
                                    <p:animScale>
                                      <p:cBhvr>
                                        <p:cTn id="99" dur="26">
                                          <p:stCondLst>
                                            <p:cond delay="1312"/>
                                          </p:stCondLst>
                                        </p:cTn>
                                        <p:tgtEl>
                                          <p:spTgt spid="3">
                                            <p:txEl>
                                              <p:pRg st="6" end="6"/>
                                            </p:txEl>
                                          </p:spTgt>
                                        </p:tgtEl>
                                      </p:cBhvr>
                                      <p:to x="100000" y="80000"/>
                                    </p:animScale>
                                    <p:animScale>
                                      <p:cBhvr>
                                        <p:cTn id="100" dur="166" decel="50000">
                                          <p:stCondLst>
                                            <p:cond delay="1338"/>
                                          </p:stCondLst>
                                        </p:cTn>
                                        <p:tgtEl>
                                          <p:spTgt spid="3">
                                            <p:txEl>
                                              <p:pRg st="6" end="6"/>
                                            </p:txEl>
                                          </p:spTgt>
                                        </p:tgtEl>
                                      </p:cBhvr>
                                      <p:to x="100000" y="100000"/>
                                    </p:animScale>
                                    <p:animScale>
                                      <p:cBhvr>
                                        <p:cTn id="101" dur="26">
                                          <p:stCondLst>
                                            <p:cond delay="1642"/>
                                          </p:stCondLst>
                                        </p:cTn>
                                        <p:tgtEl>
                                          <p:spTgt spid="3">
                                            <p:txEl>
                                              <p:pRg st="6" end="6"/>
                                            </p:txEl>
                                          </p:spTgt>
                                        </p:tgtEl>
                                      </p:cBhvr>
                                      <p:to x="100000" y="90000"/>
                                    </p:animScale>
                                    <p:animScale>
                                      <p:cBhvr>
                                        <p:cTn id="102" dur="166" decel="50000">
                                          <p:stCondLst>
                                            <p:cond delay="1668"/>
                                          </p:stCondLst>
                                        </p:cTn>
                                        <p:tgtEl>
                                          <p:spTgt spid="3">
                                            <p:txEl>
                                              <p:pRg st="6" end="6"/>
                                            </p:txEl>
                                          </p:spTgt>
                                        </p:tgtEl>
                                      </p:cBhvr>
                                      <p:to x="100000" y="100000"/>
                                    </p:animScale>
                                    <p:animScale>
                                      <p:cBhvr>
                                        <p:cTn id="103" dur="26">
                                          <p:stCondLst>
                                            <p:cond delay="1808"/>
                                          </p:stCondLst>
                                        </p:cTn>
                                        <p:tgtEl>
                                          <p:spTgt spid="3">
                                            <p:txEl>
                                              <p:pRg st="6" end="6"/>
                                            </p:txEl>
                                          </p:spTgt>
                                        </p:tgtEl>
                                      </p:cBhvr>
                                      <p:to x="100000" y="95000"/>
                                    </p:animScale>
                                    <p:animScale>
                                      <p:cBhvr>
                                        <p:cTn id="104" dur="166" decel="50000">
                                          <p:stCondLst>
                                            <p:cond delay="1834"/>
                                          </p:stCondLst>
                                        </p:cTn>
                                        <p:tgtEl>
                                          <p:spTgt spid="3">
                                            <p:txEl>
                                              <p:pRg st="6" end="6"/>
                                            </p:txEl>
                                          </p:spTgt>
                                        </p:tgtEl>
                                      </p:cBhvr>
                                      <p:to x="100000" y="100000"/>
                                    </p:animScale>
                                  </p:childTnLst>
                                </p:cTn>
                              </p:par>
                              <p:par>
                                <p:cTn id="105" presetID="26" presetClass="entr" presetSubtype="0" fill="hold" nodeType="withEffect">
                                  <p:stCondLst>
                                    <p:cond delay="0"/>
                                  </p:stCondLst>
                                  <p:childTnLst>
                                    <p:set>
                                      <p:cBhvr>
                                        <p:cTn id="106" dur="1" fill="hold">
                                          <p:stCondLst>
                                            <p:cond delay="0"/>
                                          </p:stCondLst>
                                        </p:cTn>
                                        <p:tgtEl>
                                          <p:spTgt spid="3">
                                            <p:txEl>
                                              <p:pRg st="7" end="7"/>
                                            </p:txEl>
                                          </p:spTgt>
                                        </p:tgtEl>
                                        <p:attrNameLst>
                                          <p:attrName>style.visibility</p:attrName>
                                        </p:attrNameLst>
                                      </p:cBhvr>
                                      <p:to>
                                        <p:strVal val="visible"/>
                                      </p:to>
                                    </p:set>
                                    <p:animEffect transition="in" filter="wipe(down)">
                                      <p:cBhvr>
                                        <p:cTn id="107" dur="580">
                                          <p:stCondLst>
                                            <p:cond delay="0"/>
                                          </p:stCondLst>
                                        </p:cTn>
                                        <p:tgtEl>
                                          <p:spTgt spid="3">
                                            <p:txEl>
                                              <p:pRg st="7" end="7"/>
                                            </p:txEl>
                                          </p:spTgt>
                                        </p:tgtEl>
                                      </p:cBhvr>
                                    </p:animEffect>
                                    <p:anim calcmode="lin" valueType="num">
                                      <p:cBhvr>
                                        <p:cTn id="108"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13" dur="26">
                                          <p:stCondLst>
                                            <p:cond delay="650"/>
                                          </p:stCondLst>
                                        </p:cTn>
                                        <p:tgtEl>
                                          <p:spTgt spid="3">
                                            <p:txEl>
                                              <p:pRg st="7" end="7"/>
                                            </p:txEl>
                                          </p:spTgt>
                                        </p:tgtEl>
                                      </p:cBhvr>
                                      <p:to x="100000" y="60000"/>
                                    </p:animScale>
                                    <p:animScale>
                                      <p:cBhvr>
                                        <p:cTn id="114" dur="166" decel="50000">
                                          <p:stCondLst>
                                            <p:cond delay="676"/>
                                          </p:stCondLst>
                                        </p:cTn>
                                        <p:tgtEl>
                                          <p:spTgt spid="3">
                                            <p:txEl>
                                              <p:pRg st="7" end="7"/>
                                            </p:txEl>
                                          </p:spTgt>
                                        </p:tgtEl>
                                      </p:cBhvr>
                                      <p:to x="100000" y="100000"/>
                                    </p:animScale>
                                    <p:animScale>
                                      <p:cBhvr>
                                        <p:cTn id="115" dur="26">
                                          <p:stCondLst>
                                            <p:cond delay="1312"/>
                                          </p:stCondLst>
                                        </p:cTn>
                                        <p:tgtEl>
                                          <p:spTgt spid="3">
                                            <p:txEl>
                                              <p:pRg st="7" end="7"/>
                                            </p:txEl>
                                          </p:spTgt>
                                        </p:tgtEl>
                                      </p:cBhvr>
                                      <p:to x="100000" y="80000"/>
                                    </p:animScale>
                                    <p:animScale>
                                      <p:cBhvr>
                                        <p:cTn id="116" dur="166" decel="50000">
                                          <p:stCondLst>
                                            <p:cond delay="1338"/>
                                          </p:stCondLst>
                                        </p:cTn>
                                        <p:tgtEl>
                                          <p:spTgt spid="3">
                                            <p:txEl>
                                              <p:pRg st="7" end="7"/>
                                            </p:txEl>
                                          </p:spTgt>
                                        </p:tgtEl>
                                      </p:cBhvr>
                                      <p:to x="100000" y="100000"/>
                                    </p:animScale>
                                    <p:animScale>
                                      <p:cBhvr>
                                        <p:cTn id="117" dur="26">
                                          <p:stCondLst>
                                            <p:cond delay="1642"/>
                                          </p:stCondLst>
                                        </p:cTn>
                                        <p:tgtEl>
                                          <p:spTgt spid="3">
                                            <p:txEl>
                                              <p:pRg st="7" end="7"/>
                                            </p:txEl>
                                          </p:spTgt>
                                        </p:tgtEl>
                                      </p:cBhvr>
                                      <p:to x="100000" y="90000"/>
                                    </p:animScale>
                                    <p:animScale>
                                      <p:cBhvr>
                                        <p:cTn id="118" dur="166" decel="50000">
                                          <p:stCondLst>
                                            <p:cond delay="1668"/>
                                          </p:stCondLst>
                                        </p:cTn>
                                        <p:tgtEl>
                                          <p:spTgt spid="3">
                                            <p:txEl>
                                              <p:pRg st="7" end="7"/>
                                            </p:txEl>
                                          </p:spTgt>
                                        </p:tgtEl>
                                      </p:cBhvr>
                                      <p:to x="100000" y="100000"/>
                                    </p:animScale>
                                    <p:animScale>
                                      <p:cBhvr>
                                        <p:cTn id="119" dur="26">
                                          <p:stCondLst>
                                            <p:cond delay="1808"/>
                                          </p:stCondLst>
                                        </p:cTn>
                                        <p:tgtEl>
                                          <p:spTgt spid="3">
                                            <p:txEl>
                                              <p:pRg st="7" end="7"/>
                                            </p:txEl>
                                          </p:spTgt>
                                        </p:tgtEl>
                                      </p:cBhvr>
                                      <p:to x="100000" y="95000"/>
                                    </p:animScale>
                                    <p:animScale>
                                      <p:cBhvr>
                                        <p:cTn id="120"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YUV</a:t>
            </a:r>
            <a:r>
              <a:rPr lang="zh-CN" altLang="zh-CN" dirty="0"/>
              <a:t>色彩空间</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endParaRPr lang="en-US" altLang="zh-CN" dirty="0" smtClean="0"/>
              </a:p>
              <a:p>
                <a:r>
                  <a:rPr lang="zh-CN" altLang="zh-CN" dirty="0" smtClean="0"/>
                  <a:t>从</a:t>
                </a:r>
                <a:r>
                  <a:rPr lang="en-US" altLang="zh-CN" dirty="0"/>
                  <a:t>RGB</a:t>
                </a:r>
                <a:r>
                  <a:rPr lang="zh-CN" altLang="zh-CN" dirty="0"/>
                  <a:t>至</a:t>
                </a:r>
                <a:r>
                  <a:rPr lang="en-US" altLang="zh-CN" dirty="0"/>
                  <a:t>YUV</a:t>
                </a:r>
                <a:r>
                  <a:rPr lang="zh-CN" altLang="zh-CN" dirty="0"/>
                  <a:t>的转换公式</a:t>
                </a:r>
                <a:r>
                  <a:rPr lang="zh-CN" altLang="zh-CN" dirty="0" smtClean="0"/>
                  <a:t>：</a:t>
                </a:r>
                <a:endParaRPr lang="en-US" altLang="zh-CN" dirty="0" smtClean="0"/>
              </a:p>
              <a:p>
                <a:pPr lvl="1"/>
                <a14:m>
                  <m:oMath xmlns:m="http://schemas.openxmlformats.org/officeDocument/2006/math">
                    <m:r>
                      <a:rPr lang="en-US" altLang="zh-CN" i="1" smtClean="0">
                        <a:solidFill>
                          <a:srgbClr val="C00000"/>
                        </a:solidFill>
                      </a:rPr>
                      <m:t>𝑌</m:t>
                    </m:r>
                    <m:r>
                      <a:rPr lang="en-US" altLang="zh-CN" i="1" smtClean="0">
                        <a:solidFill>
                          <a:srgbClr val="C00000"/>
                        </a:solidFill>
                      </a:rPr>
                      <m:t>=0.299∗</m:t>
                    </m:r>
                    <m:r>
                      <a:rPr lang="en-US" altLang="zh-CN" i="1" smtClean="0">
                        <a:solidFill>
                          <a:srgbClr val="C00000"/>
                        </a:solidFill>
                      </a:rPr>
                      <m:t>𝑅</m:t>
                    </m:r>
                    <m:r>
                      <a:rPr lang="en-US" altLang="zh-CN" i="1" smtClean="0">
                        <a:solidFill>
                          <a:srgbClr val="C00000"/>
                        </a:solidFill>
                      </a:rPr>
                      <m:t>+0.587∗</m:t>
                    </m:r>
                    <m:r>
                      <a:rPr lang="en-US" altLang="zh-CN" i="1" smtClean="0">
                        <a:solidFill>
                          <a:srgbClr val="C00000"/>
                        </a:solidFill>
                      </a:rPr>
                      <m:t>𝐺</m:t>
                    </m:r>
                    <m:r>
                      <a:rPr lang="en-US" altLang="zh-CN" i="1" smtClean="0">
                        <a:solidFill>
                          <a:srgbClr val="C00000"/>
                        </a:solidFill>
                      </a:rPr>
                      <m:t>+0.114∗</m:t>
                    </m:r>
                    <m:r>
                      <a:rPr lang="en-US" altLang="zh-CN" i="1" smtClean="0">
                        <a:solidFill>
                          <a:srgbClr val="C00000"/>
                        </a:solidFill>
                      </a:rPr>
                      <m:t>𝐵</m:t>
                    </m:r>
                    <m:r>
                      <a:rPr lang="zh-CN" altLang="zh-CN">
                        <a:solidFill>
                          <a:srgbClr val="C00000"/>
                        </a:solidFill>
                      </a:rPr>
                      <m:t>，</m:t>
                    </m:r>
                  </m:oMath>
                </a14:m>
                <a:endParaRPr lang="en-US" altLang="zh-CN" dirty="0" smtClean="0">
                  <a:solidFill>
                    <a:srgbClr val="C00000"/>
                  </a:solidFill>
                </a:endParaRPr>
              </a:p>
              <a:p>
                <a:pPr lvl="1"/>
                <a14:m>
                  <m:oMath xmlns:m="http://schemas.openxmlformats.org/officeDocument/2006/math">
                    <m:r>
                      <a:rPr lang="en-US" altLang="zh-CN" i="1">
                        <a:solidFill>
                          <a:srgbClr val="C00000"/>
                        </a:solidFill>
                      </a:rPr>
                      <m:t>𝑈</m:t>
                    </m:r>
                    <m:r>
                      <a:rPr lang="en-US" altLang="zh-CN" i="1">
                        <a:solidFill>
                          <a:srgbClr val="C00000"/>
                        </a:solidFill>
                      </a:rPr>
                      <m:t>=0.436∗(</m:t>
                    </m:r>
                    <m:r>
                      <a:rPr lang="en-US" altLang="zh-CN" i="1">
                        <a:solidFill>
                          <a:srgbClr val="C00000"/>
                        </a:solidFill>
                      </a:rPr>
                      <m:t>𝐵</m:t>
                    </m:r>
                    <m:r>
                      <a:rPr lang="en-US" altLang="zh-CN" i="1">
                        <a:solidFill>
                          <a:srgbClr val="C00000"/>
                        </a:solidFill>
                      </a:rPr>
                      <m:t>−</m:t>
                    </m:r>
                    <m:r>
                      <a:rPr lang="en-US" altLang="zh-CN" i="1">
                        <a:solidFill>
                          <a:srgbClr val="C00000"/>
                        </a:solidFill>
                      </a:rPr>
                      <m:t>𝑌</m:t>
                    </m:r>
                    <m:r>
                      <a:rPr lang="en-US" altLang="zh-CN" i="1">
                        <a:solidFill>
                          <a:srgbClr val="C00000"/>
                        </a:solidFill>
                      </a:rPr>
                      <m:t>)/(1−0.114)</m:t>
                    </m:r>
                    <m:r>
                      <a:rPr lang="zh-CN" altLang="zh-CN">
                        <a:solidFill>
                          <a:srgbClr val="C00000"/>
                        </a:solidFill>
                      </a:rPr>
                      <m:t>，</m:t>
                    </m:r>
                  </m:oMath>
                </a14:m>
                <a:endParaRPr lang="en-US" altLang="zh-CN" dirty="0" smtClean="0">
                  <a:solidFill>
                    <a:srgbClr val="C00000"/>
                  </a:solidFill>
                </a:endParaRPr>
              </a:p>
              <a:p>
                <a:pPr lvl="1"/>
                <a14:m>
                  <m:oMath xmlns:m="http://schemas.openxmlformats.org/officeDocument/2006/math">
                    <m:r>
                      <a:rPr lang="en-US" altLang="zh-CN" i="1">
                        <a:solidFill>
                          <a:srgbClr val="C00000"/>
                        </a:solidFill>
                      </a:rPr>
                      <m:t>𝑉</m:t>
                    </m:r>
                    <m:r>
                      <a:rPr lang="en-US" altLang="zh-CN" i="1">
                        <a:solidFill>
                          <a:srgbClr val="C00000"/>
                        </a:solidFill>
                      </a:rPr>
                      <m:t>=0.615∗(</m:t>
                    </m:r>
                    <m:r>
                      <a:rPr lang="en-US" altLang="zh-CN" i="1">
                        <a:solidFill>
                          <a:srgbClr val="C00000"/>
                        </a:solidFill>
                      </a:rPr>
                      <m:t>𝑅</m:t>
                    </m:r>
                    <m:r>
                      <a:rPr lang="en-US" altLang="zh-CN" i="1">
                        <a:solidFill>
                          <a:srgbClr val="C00000"/>
                        </a:solidFill>
                      </a:rPr>
                      <m:t>−</m:t>
                    </m:r>
                    <m:r>
                      <a:rPr lang="en-US" altLang="zh-CN" i="1">
                        <a:solidFill>
                          <a:srgbClr val="C00000"/>
                        </a:solidFill>
                      </a:rPr>
                      <m:t>𝑌</m:t>
                    </m:r>
                    <m:r>
                      <a:rPr lang="en-US" altLang="zh-CN" i="1">
                        <a:solidFill>
                          <a:srgbClr val="C00000"/>
                        </a:solidFill>
                      </a:rPr>
                      <m:t>)/</m:t>
                    </m:r>
                    <m:d>
                      <m:dPr>
                        <m:ctrlPr>
                          <a:rPr lang="zh-CN" altLang="zh-CN" i="1">
                            <a:solidFill>
                              <a:srgbClr val="C00000"/>
                            </a:solidFill>
                          </a:rPr>
                        </m:ctrlPr>
                      </m:dPr>
                      <m:e>
                        <m:r>
                          <a:rPr lang="en-US" altLang="zh-CN" i="1">
                            <a:solidFill>
                              <a:srgbClr val="C00000"/>
                            </a:solidFill>
                          </a:rPr>
                          <m:t>1−0.299</m:t>
                        </m:r>
                      </m:e>
                    </m:d>
                    <m:r>
                      <a:rPr lang="zh-CN" altLang="zh-CN">
                        <a:solidFill>
                          <a:srgbClr val="C00000"/>
                        </a:solidFill>
                      </a:rPr>
                      <m:t>。</m:t>
                    </m:r>
                  </m:oMath>
                </a14:m>
                <a:endParaRPr lang="en-US" altLang="zh-CN" dirty="0">
                  <a:solidFill>
                    <a:srgbClr val="C00000"/>
                  </a:solidFill>
                </a:endParaRPr>
              </a:p>
              <a:p>
                <a:endParaRPr lang="en-US" altLang="zh-CN" dirty="0" smtClean="0"/>
              </a:p>
              <a:p>
                <a:r>
                  <a:rPr lang="zh-CN" altLang="zh-CN" dirty="0" smtClean="0"/>
                  <a:t>在</a:t>
                </a:r>
                <a:r>
                  <a:rPr lang="zh-CN" altLang="zh-CN" dirty="0"/>
                  <a:t>逆转关系上，从</a:t>
                </a:r>
                <a:r>
                  <a:rPr lang="en-US" altLang="zh-CN" dirty="0"/>
                  <a:t>YUV</a:t>
                </a:r>
                <a:r>
                  <a:rPr lang="zh-CN" altLang="zh-CN" dirty="0"/>
                  <a:t>到</a:t>
                </a:r>
                <a:r>
                  <a:rPr lang="en-US" altLang="zh-CN" dirty="0"/>
                  <a:t>RGB</a:t>
                </a:r>
                <a:r>
                  <a:rPr lang="zh-CN" altLang="zh-CN" dirty="0"/>
                  <a:t>，</a:t>
                </a:r>
                <a:r>
                  <a:rPr lang="zh-CN" altLang="zh-CN" dirty="0" smtClean="0"/>
                  <a:t>有</a:t>
                </a:r>
                <a:endParaRPr lang="en-US" altLang="zh-CN" dirty="0" smtClean="0"/>
              </a:p>
              <a:p>
                <a:pPr lvl="1"/>
                <a14:m>
                  <m:oMath xmlns:m="http://schemas.openxmlformats.org/officeDocument/2006/math">
                    <m:r>
                      <a:rPr lang="en-US" altLang="zh-CN" i="1" smtClean="0">
                        <a:solidFill>
                          <a:srgbClr val="00B050"/>
                        </a:solidFill>
                      </a:rPr>
                      <m:t>𝑅</m:t>
                    </m:r>
                    <m:r>
                      <a:rPr lang="en-US" altLang="zh-CN" i="1" smtClean="0">
                        <a:solidFill>
                          <a:srgbClr val="00B050"/>
                        </a:solidFill>
                      </a:rPr>
                      <m:t>=</m:t>
                    </m:r>
                    <m:r>
                      <a:rPr lang="en-US" altLang="zh-CN" i="1" smtClean="0">
                        <a:solidFill>
                          <a:srgbClr val="00B050"/>
                        </a:solidFill>
                      </a:rPr>
                      <m:t>𝑌</m:t>
                    </m:r>
                    <m:r>
                      <a:rPr lang="en-US" altLang="zh-CN" i="1" smtClean="0">
                        <a:solidFill>
                          <a:srgbClr val="00B050"/>
                        </a:solidFill>
                      </a:rPr>
                      <m:t>+1.13983∗</m:t>
                    </m:r>
                    <m:r>
                      <a:rPr lang="en-US" altLang="zh-CN" i="1" smtClean="0">
                        <a:solidFill>
                          <a:srgbClr val="00B050"/>
                        </a:solidFill>
                      </a:rPr>
                      <m:t>𝑉</m:t>
                    </m:r>
                    <m:r>
                      <a:rPr lang="zh-CN" altLang="zh-CN">
                        <a:solidFill>
                          <a:srgbClr val="00B050"/>
                        </a:solidFill>
                      </a:rPr>
                      <m:t>，</m:t>
                    </m:r>
                  </m:oMath>
                </a14:m>
                <a:endParaRPr lang="en-US" altLang="zh-CN" dirty="0" smtClean="0">
                  <a:solidFill>
                    <a:srgbClr val="00B050"/>
                  </a:solidFill>
                </a:endParaRPr>
              </a:p>
              <a:p>
                <a:pPr lvl="1"/>
                <a14:m>
                  <m:oMath xmlns:m="http://schemas.openxmlformats.org/officeDocument/2006/math">
                    <m:r>
                      <a:rPr lang="en-US" altLang="zh-CN" i="1">
                        <a:solidFill>
                          <a:srgbClr val="00B050"/>
                        </a:solidFill>
                      </a:rPr>
                      <m:t>𝐺</m:t>
                    </m:r>
                    <m:r>
                      <a:rPr lang="en-US" altLang="zh-CN" i="1">
                        <a:solidFill>
                          <a:srgbClr val="00B050"/>
                        </a:solidFill>
                      </a:rPr>
                      <m:t>=</m:t>
                    </m:r>
                    <m:r>
                      <a:rPr lang="en-US" altLang="zh-CN" i="1">
                        <a:solidFill>
                          <a:srgbClr val="00B050"/>
                        </a:solidFill>
                      </a:rPr>
                      <m:t>𝑌</m:t>
                    </m:r>
                    <m:r>
                      <a:rPr lang="en-US" altLang="zh-CN" i="1">
                        <a:solidFill>
                          <a:srgbClr val="00B050"/>
                        </a:solidFill>
                      </a:rPr>
                      <m:t>−0.39465∗</m:t>
                    </m:r>
                    <m:r>
                      <a:rPr lang="en-US" altLang="zh-CN" i="1">
                        <a:solidFill>
                          <a:srgbClr val="00B050"/>
                        </a:solidFill>
                      </a:rPr>
                      <m:t>𝑈</m:t>
                    </m:r>
                    <m:r>
                      <a:rPr lang="en-US" altLang="zh-CN" i="1">
                        <a:solidFill>
                          <a:srgbClr val="00B050"/>
                        </a:solidFill>
                      </a:rPr>
                      <m:t>−0.58060∗</m:t>
                    </m:r>
                    <m:r>
                      <a:rPr lang="en-US" altLang="zh-CN" i="1">
                        <a:solidFill>
                          <a:srgbClr val="00B050"/>
                        </a:solidFill>
                      </a:rPr>
                      <m:t>𝑉</m:t>
                    </m:r>
                    <m:r>
                      <a:rPr lang="zh-CN" altLang="zh-CN">
                        <a:solidFill>
                          <a:srgbClr val="00B050"/>
                        </a:solidFill>
                      </a:rPr>
                      <m:t>，</m:t>
                    </m:r>
                  </m:oMath>
                </a14:m>
                <a:endParaRPr lang="en-US" altLang="zh-CN" dirty="0" smtClean="0">
                  <a:solidFill>
                    <a:srgbClr val="00B050"/>
                  </a:solidFill>
                </a:endParaRPr>
              </a:p>
              <a:p>
                <a:pPr lvl="1"/>
                <a14:m>
                  <m:oMath xmlns:m="http://schemas.openxmlformats.org/officeDocument/2006/math">
                    <m:r>
                      <a:rPr lang="en-US" altLang="zh-CN" i="1">
                        <a:solidFill>
                          <a:srgbClr val="00B050"/>
                        </a:solidFill>
                      </a:rPr>
                      <m:t>𝐵</m:t>
                    </m:r>
                    <m:r>
                      <a:rPr lang="en-US" altLang="zh-CN" i="1">
                        <a:solidFill>
                          <a:srgbClr val="00B050"/>
                        </a:solidFill>
                      </a:rPr>
                      <m:t>=</m:t>
                    </m:r>
                    <m:r>
                      <a:rPr lang="en-US" altLang="zh-CN" i="1">
                        <a:solidFill>
                          <a:srgbClr val="00B050"/>
                        </a:solidFill>
                      </a:rPr>
                      <m:t>𝑌</m:t>
                    </m:r>
                    <m:r>
                      <a:rPr lang="en-US" altLang="zh-CN" i="1">
                        <a:solidFill>
                          <a:srgbClr val="00B050"/>
                        </a:solidFill>
                      </a:rPr>
                      <m:t>+2.03211∗</m:t>
                    </m:r>
                    <m:r>
                      <a:rPr lang="en-US" altLang="zh-CN" i="1">
                        <a:solidFill>
                          <a:srgbClr val="00B050"/>
                        </a:solidFill>
                      </a:rPr>
                      <m:t>𝑈</m:t>
                    </m:r>
                    <m:r>
                      <a:rPr lang="zh-CN" altLang="zh-CN">
                        <a:solidFill>
                          <a:srgbClr val="00B050"/>
                        </a:solidFill>
                      </a:rPr>
                      <m:t>。</m:t>
                    </m:r>
                  </m:oMath>
                </a14:m>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15</a:t>
            </a:fld>
            <a:endParaRPr lang="zh-CN" altLang="en-US"/>
          </a:p>
        </p:txBody>
      </p:sp>
    </p:spTree>
    <p:extLst>
      <p:ext uri="{BB962C8B-B14F-4D97-AF65-F5344CB8AC3E}">
        <p14:creationId xmlns:p14="http://schemas.microsoft.com/office/powerpoint/2010/main" val="46044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80">
                                          <p:stCondLst>
                                            <p:cond delay="0"/>
                                          </p:stCondLst>
                                        </p:cTn>
                                        <p:tgtEl>
                                          <p:spTgt spid="3">
                                            <p:txEl>
                                              <p:pRg st="2" end="2"/>
                                            </p:txEl>
                                          </p:spTgt>
                                        </p:tgtEl>
                                      </p:cBhvr>
                                    </p:animEffect>
                                    <p:anim calcmode="lin" valueType="num">
                                      <p:cBhvr>
                                        <p:cTn id="2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2" end="2"/>
                                            </p:txEl>
                                          </p:spTgt>
                                        </p:tgtEl>
                                      </p:cBhvr>
                                      <p:to x="100000" y="60000"/>
                                    </p:animScale>
                                    <p:animScale>
                                      <p:cBhvr>
                                        <p:cTn id="30" dur="166" decel="50000">
                                          <p:stCondLst>
                                            <p:cond delay="676"/>
                                          </p:stCondLst>
                                        </p:cTn>
                                        <p:tgtEl>
                                          <p:spTgt spid="3">
                                            <p:txEl>
                                              <p:pRg st="2" end="2"/>
                                            </p:txEl>
                                          </p:spTgt>
                                        </p:tgtEl>
                                      </p:cBhvr>
                                      <p:to x="100000" y="100000"/>
                                    </p:animScale>
                                    <p:animScale>
                                      <p:cBhvr>
                                        <p:cTn id="31" dur="26">
                                          <p:stCondLst>
                                            <p:cond delay="1312"/>
                                          </p:stCondLst>
                                        </p:cTn>
                                        <p:tgtEl>
                                          <p:spTgt spid="3">
                                            <p:txEl>
                                              <p:pRg st="2" end="2"/>
                                            </p:txEl>
                                          </p:spTgt>
                                        </p:tgtEl>
                                      </p:cBhvr>
                                      <p:to x="100000" y="80000"/>
                                    </p:animScale>
                                    <p:animScale>
                                      <p:cBhvr>
                                        <p:cTn id="32" dur="166" decel="50000">
                                          <p:stCondLst>
                                            <p:cond delay="1338"/>
                                          </p:stCondLst>
                                        </p:cTn>
                                        <p:tgtEl>
                                          <p:spTgt spid="3">
                                            <p:txEl>
                                              <p:pRg st="2" end="2"/>
                                            </p:txEl>
                                          </p:spTgt>
                                        </p:tgtEl>
                                      </p:cBhvr>
                                      <p:to x="100000" y="100000"/>
                                    </p:animScale>
                                    <p:animScale>
                                      <p:cBhvr>
                                        <p:cTn id="33" dur="26">
                                          <p:stCondLst>
                                            <p:cond delay="1642"/>
                                          </p:stCondLst>
                                        </p:cTn>
                                        <p:tgtEl>
                                          <p:spTgt spid="3">
                                            <p:txEl>
                                              <p:pRg st="2" end="2"/>
                                            </p:txEl>
                                          </p:spTgt>
                                        </p:tgtEl>
                                      </p:cBhvr>
                                      <p:to x="100000" y="90000"/>
                                    </p:animScale>
                                    <p:animScale>
                                      <p:cBhvr>
                                        <p:cTn id="34" dur="166" decel="50000">
                                          <p:stCondLst>
                                            <p:cond delay="1668"/>
                                          </p:stCondLst>
                                        </p:cTn>
                                        <p:tgtEl>
                                          <p:spTgt spid="3">
                                            <p:txEl>
                                              <p:pRg st="2" end="2"/>
                                            </p:txEl>
                                          </p:spTgt>
                                        </p:tgtEl>
                                      </p:cBhvr>
                                      <p:to x="100000" y="100000"/>
                                    </p:animScale>
                                    <p:animScale>
                                      <p:cBhvr>
                                        <p:cTn id="35" dur="26">
                                          <p:stCondLst>
                                            <p:cond delay="1808"/>
                                          </p:stCondLst>
                                        </p:cTn>
                                        <p:tgtEl>
                                          <p:spTgt spid="3">
                                            <p:txEl>
                                              <p:pRg st="2" end="2"/>
                                            </p:txEl>
                                          </p:spTgt>
                                        </p:tgtEl>
                                      </p:cBhvr>
                                      <p:to x="100000" y="95000"/>
                                    </p:animScale>
                                    <p:animScale>
                                      <p:cBhvr>
                                        <p:cTn id="36" dur="166" decel="50000">
                                          <p:stCondLst>
                                            <p:cond delay="1834"/>
                                          </p:stCondLst>
                                        </p:cTn>
                                        <p:tgtEl>
                                          <p:spTgt spid="3">
                                            <p:txEl>
                                              <p:pRg st="2" end="2"/>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wipe(down)">
                                      <p:cBhvr>
                                        <p:cTn id="39" dur="580">
                                          <p:stCondLst>
                                            <p:cond delay="0"/>
                                          </p:stCondLst>
                                        </p:cTn>
                                        <p:tgtEl>
                                          <p:spTgt spid="3">
                                            <p:txEl>
                                              <p:pRg st="3" end="3"/>
                                            </p:txEl>
                                          </p:spTgt>
                                        </p:tgtEl>
                                      </p:cBhvr>
                                    </p:animEffect>
                                    <p:anim calcmode="lin" valueType="num">
                                      <p:cBhvr>
                                        <p:cTn id="4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3" end="3"/>
                                            </p:txEl>
                                          </p:spTgt>
                                        </p:tgtEl>
                                      </p:cBhvr>
                                      <p:to x="100000" y="60000"/>
                                    </p:animScale>
                                    <p:animScale>
                                      <p:cBhvr>
                                        <p:cTn id="46" dur="166" decel="50000">
                                          <p:stCondLst>
                                            <p:cond delay="676"/>
                                          </p:stCondLst>
                                        </p:cTn>
                                        <p:tgtEl>
                                          <p:spTgt spid="3">
                                            <p:txEl>
                                              <p:pRg st="3" end="3"/>
                                            </p:txEl>
                                          </p:spTgt>
                                        </p:tgtEl>
                                      </p:cBhvr>
                                      <p:to x="100000" y="100000"/>
                                    </p:animScale>
                                    <p:animScale>
                                      <p:cBhvr>
                                        <p:cTn id="47" dur="26">
                                          <p:stCondLst>
                                            <p:cond delay="1312"/>
                                          </p:stCondLst>
                                        </p:cTn>
                                        <p:tgtEl>
                                          <p:spTgt spid="3">
                                            <p:txEl>
                                              <p:pRg st="3" end="3"/>
                                            </p:txEl>
                                          </p:spTgt>
                                        </p:tgtEl>
                                      </p:cBhvr>
                                      <p:to x="100000" y="80000"/>
                                    </p:animScale>
                                    <p:animScale>
                                      <p:cBhvr>
                                        <p:cTn id="48" dur="166" decel="50000">
                                          <p:stCondLst>
                                            <p:cond delay="1338"/>
                                          </p:stCondLst>
                                        </p:cTn>
                                        <p:tgtEl>
                                          <p:spTgt spid="3">
                                            <p:txEl>
                                              <p:pRg st="3" end="3"/>
                                            </p:txEl>
                                          </p:spTgt>
                                        </p:tgtEl>
                                      </p:cBhvr>
                                      <p:to x="100000" y="100000"/>
                                    </p:animScale>
                                    <p:animScale>
                                      <p:cBhvr>
                                        <p:cTn id="49" dur="26">
                                          <p:stCondLst>
                                            <p:cond delay="1642"/>
                                          </p:stCondLst>
                                        </p:cTn>
                                        <p:tgtEl>
                                          <p:spTgt spid="3">
                                            <p:txEl>
                                              <p:pRg st="3" end="3"/>
                                            </p:txEl>
                                          </p:spTgt>
                                        </p:tgtEl>
                                      </p:cBhvr>
                                      <p:to x="100000" y="90000"/>
                                    </p:animScale>
                                    <p:animScale>
                                      <p:cBhvr>
                                        <p:cTn id="50" dur="166" decel="50000">
                                          <p:stCondLst>
                                            <p:cond delay="1668"/>
                                          </p:stCondLst>
                                        </p:cTn>
                                        <p:tgtEl>
                                          <p:spTgt spid="3">
                                            <p:txEl>
                                              <p:pRg st="3" end="3"/>
                                            </p:txEl>
                                          </p:spTgt>
                                        </p:tgtEl>
                                      </p:cBhvr>
                                      <p:to x="100000" y="100000"/>
                                    </p:animScale>
                                    <p:animScale>
                                      <p:cBhvr>
                                        <p:cTn id="51" dur="26">
                                          <p:stCondLst>
                                            <p:cond delay="1808"/>
                                          </p:stCondLst>
                                        </p:cTn>
                                        <p:tgtEl>
                                          <p:spTgt spid="3">
                                            <p:txEl>
                                              <p:pRg st="3" end="3"/>
                                            </p:txEl>
                                          </p:spTgt>
                                        </p:tgtEl>
                                      </p:cBhvr>
                                      <p:to x="100000" y="95000"/>
                                    </p:animScale>
                                    <p:animScale>
                                      <p:cBhvr>
                                        <p:cTn id="52" dur="166" decel="50000">
                                          <p:stCondLst>
                                            <p:cond delay="1834"/>
                                          </p:stCondLst>
                                        </p:cTn>
                                        <p:tgtEl>
                                          <p:spTgt spid="3">
                                            <p:txEl>
                                              <p:pRg st="3" end="3"/>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Effect transition="in" filter="wipe(down)">
                                      <p:cBhvr>
                                        <p:cTn id="55" dur="580">
                                          <p:stCondLst>
                                            <p:cond delay="0"/>
                                          </p:stCondLst>
                                        </p:cTn>
                                        <p:tgtEl>
                                          <p:spTgt spid="3">
                                            <p:txEl>
                                              <p:pRg st="4" end="4"/>
                                            </p:txEl>
                                          </p:spTgt>
                                        </p:tgtEl>
                                      </p:cBhvr>
                                    </p:animEffect>
                                    <p:anim calcmode="lin" valueType="num">
                                      <p:cBhvr>
                                        <p:cTn id="56"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4" end="4"/>
                                            </p:txEl>
                                          </p:spTgt>
                                        </p:tgtEl>
                                      </p:cBhvr>
                                      <p:to x="100000" y="60000"/>
                                    </p:animScale>
                                    <p:animScale>
                                      <p:cBhvr>
                                        <p:cTn id="62" dur="166" decel="50000">
                                          <p:stCondLst>
                                            <p:cond delay="676"/>
                                          </p:stCondLst>
                                        </p:cTn>
                                        <p:tgtEl>
                                          <p:spTgt spid="3">
                                            <p:txEl>
                                              <p:pRg st="4" end="4"/>
                                            </p:txEl>
                                          </p:spTgt>
                                        </p:tgtEl>
                                      </p:cBhvr>
                                      <p:to x="100000" y="100000"/>
                                    </p:animScale>
                                    <p:animScale>
                                      <p:cBhvr>
                                        <p:cTn id="63" dur="26">
                                          <p:stCondLst>
                                            <p:cond delay="1312"/>
                                          </p:stCondLst>
                                        </p:cTn>
                                        <p:tgtEl>
                                          <p:spTgt spid="3">
                                            <p:txEl>
                                              <p:pRg st="4" end="4"/>
                                            </p:txEl>
                                          </p:spTgt>
                                        </p:tgtEl>
                                      </p:cBhvr>
                                      <p:to x="100000" y="80000"/>
                                    </p:animScale>
                                    <p:animScale>
                                      <p:cBhvr>
                                        <p:cTn id="64" dur="166" decel="50000">
                                          <p:stCondLst>
                                            <p:cond delay="1338"/>
                                          </p:stCondLst>
                                        </p:cTn>
                                        <p:tgtEl>
                                          <p:spTgt spid="3">
                                            <p:txEl>
                                              <p:pRg st="4" end="4"/>
                                            </p:txEl>
                                          </p:spTgt>
                                        </p:tgtEl>
                                      </p:cBhvr>
                                      <p:to x="100000" y="100000"/>
                                    </p:animScale>
                                    <p:animScale>
                                      <p:cBhvr>
                                        <p:cTn id="65" dur="26">
                                          <p:stCondLst>
                                            <p:cond delay="1642"/>
                                          </p:stCondLst>
                                        </p:cTn>
                                        <p:tgtEl>
                                          <p:spTgt spid="3">
                                            <p:txEl>
                                              <p:pRg st="4" end="4"/>
                                            </p:txEl>
                                          </p:spTgt>
                                        </p:tgtEl>
                                      </p:cBhvr>
                                      <p:to x="100000" y="90000"/>
                                    </p:animScale>
                                    <p:animScale>
                                      <p:cBhvr>
                                        <p:cTn id="66" dur="166" decel="50000">
                                          <p:stCondLst>
                                            <p:cond delay="1668"/>
                                          </p:stCondLst>
                                        </p:cTn>
                                        <p:tgtEl>
                                          <p:spTgt spid="3">
                                            <p:txEl>
                                              <p:pRg st="4" end="4"/>
                                            </p:txEl>
                                          </p:spTgt>
                                        </p:tgtEl>
                                      </p:cBhvr>
                                      <p:to x="100000" y="100000"/>
                                    </p:animScale>
                                    <p:animScale>
                                      <p:cBhvr>
                                        <p:cTn id="67" dur="26">
                                          <p:stCondLst>
                                            <p:cond delay="1808"/>
                                          </p:stCondLst>
                                        </p:cTn>
                                        <p:tgtEl>
                                          <p:spTgt spid="3">
                                            <p:txEl>
                                              <p:pRg st="4" end="4"/>
                                            </p:txEl>
                                          </p:spTgt>
                                        </p:tgtEl>
                                      </p:cBhvr>
                                      <p:to x="100000" y="95000"/>
                                    </p:animScale>
                                    <p:animScale>
                                      <p:cBhvr>
                                        <p:cTn id="68" dur="166" decel="50000">
                                          <p:stCondLst>
                                            <p:cond delay="1834"/>
                                          </p:stCondLst>
                                        </p:cTn>
                                        <p:tgtEl>
                                          <p:spTgt spid="3">
                                            <p:txEl>
                                              <p:pRg st="4" end="4"/>
                                            </p:txEl>
                                          </p:spTgt>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3">
                                            <p:txEl>
                                              <p:pRg st="6" end="6"/>
                                            </p:txEl>
                                          </p:spTgt>
                                        </p:tgtEl>
                                        <p:attrNameLst>
                                          <p:attrName>style.visibility</p:attrName>
                                        </p:attrNameLst>
                                      </p:cBhvr>
                                      <p:to>
                                        <p:strVal val="visible"/>
                                      </p:to>
                                    </p:set>
                                    <p:animEffect transition="in" filter="wipe(down)">
                                      <p:cBhvr>
                                        <p:cTn id="73" dur="580">
                                          <p:stCondLst>
                                            <p:cond delay="0"/>
                                          </p:stCondLst>
                                        </p:cTn>
                                        <p:tgtEl>
                                          <p:spTgt spid="3">
                                            <p:txEl>
                                              <p:pRg st="6" end="6"/>
                                            </p:txEl>
                                          </p:spTgt>
                                        </p:tgtEl>
                                      </p:cBhvr>
                                    </p:animEffect>
                                    <p:anim calcmode="lin" valueType="num">
                                      <p:cBhvr>
                                        <p:cTn id="74"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3">
                                            <p:txEl>
                                              <p:pRg st="6" end="6"/>
                                            </p:txEl>
                                          </p:spTgt>
                                        </p:tgtEl>
                                      </p:cBhvr>
                                      <p:to x="100000" y="60000"/>
                                    </p:animScale>
                                    <p:animScale>
                                      <p:cBhvr>
                                        <p:cTn id="80" dur="166" decel="50000">
                                          <p:stCondLst>
                                            <p:cond delay="676"/>
                                          </p:stCondLst>
                                        </p:cTn>
                                        <p:tgtEl>
                                          <p:spTgt spid="3">
                                            <p:txEl>
                                              <p:pRg st="6" end="6"/>
                                            </p:txEl>
                                          </p:spTgt>
                                        </p:tgtEl>
                                      </p:cBhvr>
                                      <p:to x="100000" y="100000"/>
                                    </p:animScale>
                                    <p:animScale>
                                      <p:cBhvr>
                                        <p:cTn id="81" dur="26">
                                          <p:stCondLst>
                                            <p:cond delay="1312"/>
                                          </p:stCondLst>
                                        </p:cTn>
                                        <p:tgtEl>
                                          <p:spTgt spid="3">
                                            <p:txEl>
                                              <p:pRg st="6" end="6"/>
                                            </p:txEl>
                                          </p:spTgt>
                                        </p:tgtEl>
                                      </p:cBhvr>
                                      <p:to x="100000" y="80000"/>
                                    </p:animScale>
                                    <p:animScale>
                                      <p:cBhvr>
                                        <p:cTn id="82" dur="166" decel="50000">
                                          <p:stCondLst>
                                            <p:cond delay="1338"/>
                                          </p:stCondLst>
                                        </p:cTn>
                                        <p:tgtEl>
                                          <p:spTgt spid="3">
                                            <p:txEl>
                                              <p:pRg st="6" end="6"/>
                                            </p:txEl>
                                          </p:spTgt>
                                        </p:tgtEl>
                                      </p:cBhvr>
                                      <p:to x="100000" y="100000"/>
                                    </p:animScale>
                                    <p:animScale>
                                      <p:cBhvr>
                                        <p:cTn id="83" dur="26">
                                          <p:stCondLst>
                                            <p:cond delay="1642"/>
                                          </p:stCondLst>
                                        </p:cTn>
                                        <p:tgtEl>
                                          <p:spTgt spid="3">
                                            <p:txEl>
                                              <p:pRg st="6" end="6"/>
                                            </p:txEl>
                                          </p:spTgt>
                                        </p:tgtEl>
                                      </p:cBhvr>
                                      <p:to x="100000" y="90000"/>
                                    </p:animScale>
                                    <p:animScale>
                                      <p:cBhvr>
                                        <p:cTn id="84" dur="166" decel="50000">
                                          <p:stCondLst>
                                            <p:cond delay="1668"/>
                                          </p:stCondLst>
                                        </p:cTn>
                                        <p:tgtEl>
                                          <p:spTgt spid="3">
                                            <p:txEl>
                                              <p:pRg st="6" end="6"/>
                                            </p:txEl>
                                          </p:spTgt>
                                        </p:tgtEl>
                                      </p:cBhvr>
                                      <p:to x="100000" y="100000"/>
                                    </p:animScale>
                                    <p:animScale>
                                      <p:cBhvr>
                                        <p:cTn id="85" dur="26">
                                          <p:stCondLst>
                                            <p:cond delay="1808"/>
                                          </p:stCondLst>
                                        </p:cTn>
                                        <p:tgtEl>
                                          <p:spTgt spid="3">
                                            <p:txEl>
                                              <p:pRg st="6" end="6"/>
                                            </p:txEl>
                                          </p:spTgt>
                                        </p:tgtEl>
                                      </p:cBhvr>
                                      <p:to x="100000" y="95000"/>
                                    </p:animScale>
                                    <p:animScale>
                                      <p:cBhvr>
                                        <p:cTn id="86" dur="166" decel="50000">
                                          <p:stCondLst>
                                            <p:cond delay="1834"/>
                                          </p:stCondLst>
                                        </p:cTn>
                                        <p:tgtEl>
                                          <p:spTgt spid="3">
                                            <p:txEl>
                                              <p:pRg st="6" end="6"/>
                                            </p:txEl>
                                          </p:spTgt>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3">
                                            <p:txEl>
                                              <p:pRg st="7" end="7"/>
                                            </p:txEl>
                                          </p:spTgt>
                                        </p:tgtEl>
                                        <p:attrNameLst>
                                          <p:attrName>style.visibility</p:attrName>
                                        </p:attrNameLst>
                                      </p:cBhvr>
                                      <p:to>
                                        <p:strVal val="visible"/>
                                      </p:to>
                                    </p:set>
                                    <p:animEffect transition="in" filter="wipe(down)">
                                      <p:cBhvr>
                                        <p:cTn id="89" dur="580">
                                          <p:stCondLst>
                                            <p:cond delay="0"/>
                                          </p:stCondLst>
                                        </p:cTn>
                                        <p:tgtEl>
                                          <p:spTgt spid="3">
                                            <p:txEl>
                                              <p:pRg st="7" end="7"/>
                                            </p:txEl>
                                          </p:spTgt>
                                        </p:tgtEl>
                                      </p:cBhvr>
                                    </p:animEffect>
                                    <p:anim calcmode="lin" valueType="num">
                                      <p:cBhvr>
                                        <p:cTn id="90"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95" dur="26">
                                          <p:stCondLst>
                                            <p:cond delay="650"/>
                                          </p:stCondLst>
                                        </p:cTn>
                                        <p:tgtEl>
                                          <p:spTgt spid="3">
                                            <p:txEl>
                                              <p:pRg st="7" end="7"/>
                                            </p:txEl>
                                          </p:spTgt>
                                        </p:tgtEl>
                                      </p:cBhvr>
                                      <p:to x="100000" y="60000"/>
                                    </p:animScale>
                                    <p:animScale>
                                      <p:cBhvr>
                                        <p:cTn id="96" dur="166" decel="50000">
                                          <p:stCondLst>
                                            <p:cond delay="676"/>
                                          </p:stCondLst>
                                        </p:cTn>
                                        <p:tgtEl>
                                          <p:spTgt spid="3">
                                            <p:txEl>
                                              <p:pRg st="7" end="7"/>
                                            </p:txEl>
                                          </p:spTgt>
                                        </p:tgtEl>
                                      </p:cBhvr>
                                      <p:to x="100000" y="100000"/>
                                    </p:animScale>
                                    <p:animScale>
                                      <p:cBhvr>
                                        <p:cTn id="97" dur="26">
                                          <p:stCondLst>
                                            <p:cond delay="1312"/>
                                          </p:stCondLst>
                                        </p:cTn>
                                        <p:tgtEl>
                                          <p:spTgt spid="3">
                                            <p:txEl>
                                              <p:pRg st="7" end="7"/>
                                            </p:txEl>
                                          </p:spTgt>
                                        </p:tgtEl>
                                      </p:cBhvr>
                                      <p:to x="100000" y="80000"/>
                                    </p:animScale>
                                    <p:animScale>
                                      <p:cBhvr>
                                        <p:cTn id="98" dur="166" decel="50000">
                                          <p:stCondLst>
                                            <p:cond delay="1338"/>
                                          </p:stCondLst>
                                        </p:cTn>
                                        <p:tgtEl>
                                          <p:spTgt spid="3">
                                            <p:txEl>
                                              <p:pRg st="7" end="7"/>
                                            </p:txEl>
                                          </p:spTgt>
                                        </p:tgtEl>
                                      </p:cBhvr>
                                      <p:to x="100000" y="100000"/>
                                    </p:animScale>
                                    <p:animScale>
                                      <p:cBhvr>
                                        <p:cTn id="99" dur="26">
                                          <p:stCondLst>
                                            <p:cond delay="1642"/>
                                          </p:stCondLst>
                                        </p:cTn>
                                        <p:tgtEl>
                                          <p:spTgt spid="3">
                                            <p:txEl>
                                              <p:pRg st="7" end="7"/>
                                            </p:txEl>
                                          </p:spTgt>
                                        </p:tgtEl>
                                      </p:cBhvr>
                                      <p:to x="100000" y="90000"/>
                                    </p:animScale>
                                    <p:animScale>
                                      <p:cBhvr>
                                        <p:cTn id="100" dur="166" decel="50000">
                                          <p:stCondLst>
                                            <p:cond delay="1668"/>
                                          </p:stCondLst>
                                        </p:cTn>
                                        <p:tgtEl>
                                          <p:spTgt spid="3">
                                            <p:txEl>
                                              <p:pRg st="7" end="7"/>
                                            </p:txEl>
                                          </p:spTgt>
                                        </p:tgtEl>
                                      </p:cBhvr>
                                      <p:to x="100000" y="100000"/>
                                    </p:animScale>
                                    <p:animScale>
                                      <p:cBhvr>
                                        <p:cTn id="101" dur="26">
                                          <p:stCondLst>
                                            <p:cond delay="1808"/>
                                          </p:stCondLst>
                                        </p:cTn>
                                        <p:tgtEl>
                                          <p:spTgt spid="3">
                                            <p:txEl>
                                              <p:pRg st="7" end="7"/>
                                            </p:txEl>
                                          </p:spTgt>
                                        </p:tgtEl>
                                      </p:cBhvr>
                                      <p:to x="100000" y="95000"/>
                                    </p:animScale>
                                    <p:animScale>
                                      <p:cBhvr>
                                        <p:cTn id="102" dur="166" decel="50000">
                                          <p:stCondLst>
                                            <p:cond delay="1834"/>
                                          </p:stCondLst>
                                        </p:cTn>
                                        <p:tgtEl>
                                          <p:spTgt spid="3">
                                            <p:txEl>
                                              <p:pRg st="7" end="7"/>
                                            </p:txEl>
                                          </p:spTgt>
                                        </p:tgtEl>
                                      </p:cBhvr>
                                      <p:to x="100000" y="100000"/>
                                    </p:animScale>
                                  </p:childTnLst>
                                </p:cTn>
                              </p:par>
                              <p:par>
                                <p:cTn id="103" presetID="26" presetClass="entr" presetSubtype="0" fill="hold" nodeType="withEffect">
                                  <p:stCondLst>
                                    <p:cond delay="0"/>
                                  </p:stCondLst>
                                  <p:childTnLst>
                                    <p:set>
                                      <p:cBhvr>
                                        <p:cTn id="104" dur="1" fill="hold">
                                          <p:stCondLst>
                                            <p:cond delay="0"/>
                                          </p:stCondLst>
                                        </p:cTn>
                                        <p:tgtEl>
                                          <p:spTgt spid="3">
                                            <p:txEl>
                                              <p:pRg st="8" end="8"/>
                                            </p:txEl>
                                          </p:spTgt>
                                        </p:tgtEl>
                                        <p:attrNameLst>
                                          <p:attrName>style.visibility</p:attrName>
                                        </p:attrNameLst>
                                      </p:cBhvr>
                                      <p:to>
                                        <p:strVal val="visible"/>
                                      </p:to>
                                    </p:set>
                                    <p:animEffect transition="in" filter="wipe(down)">
                                      <p:cBhvr>
                                        <p:cTn id="105" dur="580">
                                          <p:stCondLst>
                                            <p:cond delay="0"/>
                                          </p:stCondLst>
                                        </p:cTn>
                                        <p:tgtEl>
                                          <p:spTgt spid="3">
                                            <p:txEl>
                                              <p:pRg st="8" end="8"/>
                                            </p:txEl>
                                          </p:spTgt>
                                        </p:tgtEl>
                                      </p:cBhvr>
                                    </p:animEffect>
                                    <p:anim calcmode="lin" valueType="num">
                                      <p:cBhvr>
                                        <p:cTn id="106"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11" dur="26">
                                          <p:stCondLst>
                                            <p:cond delay="650"/>
                                          </p:stCondLst>
                                        </p:cTn>
                                        <p:tgtEl>
                                          <p:spTgt spid="3">
                                            <p:txEl>
                                              <p:pRg st="8" end="8"/>
                                            </p:txEl>
                                          </p:spTgt>
                                        </p:tgtEl>
                                      </p:cBhvr>
                                      <p:to x="100000" y="60000"/>
                                    </p:animScale>
                                    <p:animScale>
                                      <p:cBhvr>
                                        <p:cTn id="112" dur="166" decel="50000">
                                          <p:stCondLst>
                                            <p:cond delay="676"/>
                                          </p:stCondLst>
                                        </p:cTn>
                                        <p:tgtEl>
                                          <p:spTgt spid="3">
                                            <p:txEl>
                                              <p:pRg st="8" end="8"/>
                                            </p:txEl>
                                          </p:spTgt>
                                        </p:tgtEl>
                                      </p:cBhvr>
                                      <p:to x="100000" y="100000"/>
                                    </p:animScale>
                                    <p:animScale>
                                      <p:cBhvr>
                                        <p:cTn id="113" dur="26">
                                          <p:stCondLst>
                                            <p:cond delay="1312"/>
                                          </p:stCondLst>
                                        </p:cTn>
                                        <p:tgtEl>
                                          <p:spTgt spid="3">
                                            <p:txEl>
                                              <p:pRg st="8" end="8"/>
                                            </p:txEl>
                                          </p:spTgt>
                                        </p:tgtEl>
                                      </p:cBhvr>
                                      <p:to x="100000" y="80000"/>
                                    </p:animScale>
                                    <p:animScale>
                                      <p:cBhvr>
                                        <p:cTn id="114" dur="166" decel="50000">
                                          <p:stCondLst>
                                            <p:cond delay="1338"/>
                                          </p:stCondLst>
                                        </p:cTn>
                                        <p:tgtEl>
                                          <p:spTgt spid="3">
                                            <p:txEl>
                                              <p:pRg st="8" end="8"/>
                                            </p:txEl>
                                          </p:spTgt>
                                        </p:tgtEl>
                                      </p:cBhvr>
                                      <p:to x="100000" y="100000"/>
                                    </p:animScale>
                                    <p:animScale>
                                      <p:cBhvr>
                                        <p:cTn id="115" dur="26">
                                          <p:stCondLst>
                                            <p:cond delay="1642"/>
                                          </p:stCondLst>
                                        </p:cTn>
                                        <p:tgtEl>
                                          <p:spTgt spid="3">
                                            <p:txEl>
                                              <p:pRg st="8" end="8"/>
                                            </p:txEl>
                                          </p:spTgt>
                                        </p:tgtEl>
                                      </p:cBhvr>
                                      <p:to x="100000" y="90000"/>
                                    </p:animScale>
                                    <p:animScale>
                                      <p:cBhvr>
                                        <p:cTn id="116" dur="166" decel="50000">
                                          <p:stCondLst>
                                            <p:cond delay="1668"/>
                                          </p:stCondLst>
                                        </p:cTn>
                                        <p:tgtEl>
                                          <p:spTgt spid="3">
                                            <p:txEl>
                                              <p:pRg st="8" end="8"/>
                                            </p:txEl>
                                          </p:spTgt>
                                        </p:tgtEl>
                                      </p:cBhvr>
                                      <p:to x="100000" y="100000"/>
                                    </p:animScale>
                                    <p:animScale>
                                      <p:cBhvr>
                                        <p:cTn id="117" dur="26">
                                          <p:stCondLst>
                                            <p:cond delay="1808"/>
                                          </p:stCondLst>
                                        </p:cTn>
                                        <p:tgtEl>
                                          <p:spTgt spid="3">
                                            <p:txEl>
                                              <p:pRg st="8" end="8"/>
                                            </p:txEl>
                                          </p:spTgt>
                                        </p:tgtEl>
                                      </p:cBhvr>
                                      <p:to x="100000" y="95000"/>
                                    </p:animScale>
                                    <p:animScale>
                                      <p:cBhvr>
                                        <p:cTn id="118" dur="166" decel="50000">
                                          <p:stCondLst>
                                            <p:cond delay="1834"/>
                                          </p:stCondLst>
                                        </p:cTn>
                                        <p:tgtEl>
                                          <p:spTgt spid="3">
                                            <p:txEl>
                                              <p:pRg st="8" end="8"/>
                                            </p:txEl>
                                          </p:spTgt>
                                        </p:tgtEl>
                                      </p:cBhvr>
                                      <p:to x="100000" y="100000"/>
                                    </p:animScale>
                                  </p:childTnLst>
                                </p:cTn>
                              </p:par>
                              <p:par>
                                <p:cTn id="119" presetID="26" presetClass="entr" presetSubtype="0" fill="hold" nodeType="withEffect">
                                  <p:stCondLst>
                                    <p:cond delay="0"/>
                                  </p:stCondLst>
                                  <p:childTnLst>
                                    <p:set>
                                      <p:cBhvr>
                                        <p:cTn id="120" dur="1" fill="hold">
                                          <p:stCondLst>
                                            <p:cond delay="0"/>
                                          </p:stCondLst>
                                        </p:cTn>
                                        <p:tgtEl>
                                          <p:spTgt spid="3">
                                            <p:txEl>
                                              <p:pRg st="9" end="9"/>
                                            </p:txEl>
                                          </p:spTgt>
                                        </p:tgtEl>
                                        <p:attrNameLst>
                                          <p:attrName>style.visibility</p:attrName>
                                        </p:attrNameLst>
                                      </p:cBhvr>
                                      <p:to>
                                        <p:strVal val="visible"/>
                                      </p:to>
                                    </p:set>
                                    <p:animEffect transition="in" filter="wipe(down)">
                                      <p:cBhvr>
                                        <p:cTn id="121" dur="580">
                                          <p:stCondLst>
                                            <p:cond delay="0"/>
                                          </p:stCondLst>
                                        </p:cTn>
                                        <p:tgtEl>
                                          <p:spTgt spid="3">
                                            <p:txEl>
                                              <p:pRg st="9" end="9"/>
                                            </p:txEl>
                                          </p:spTgt>
                                        </p:tgtEl>
                                      </p:cBhvr>
                                    </p:animEffect>
                                    <p:anim calcmode="lin" valueType="num">
                                      <p:cBhvr>
                                        <p:cTn id="122"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127" dur="26">
                                          <p:stCondLst>
                                            <p:cond delay="650"/>
                                          </p:stCondLst>
                                        </p:cTn>
                                        <p:tgtEl>
                                          <p:spTgt spid="3">
                                            <p:txEl>
                                              <p:pRg st="9" end="9"/>
                                            </p:txEl>
                                          </p:spTgt>
                                        </p:tgtEl>
                                      </p:cBhvr>
                                      <p:to x="100000" y="60000"/>
                                    </p:animScale>
                                    <p:animScale>
                                      <p:cBhvr>
                                        <p:cTn id="128" dur="166" decel="50000">
                                          <p:stCondLst>
                                            <p:cond delay="676"/>
                                          </p:stCondLst>
                                        </p:cTn>
                                        <p:tgtEl>
                                          <p:spTgt spid="3">
                                            <p:txEl>
                                              <p:pRg st="9" end="9"/>
                                            </p:txEl>
                                          </p:spTgt>
                                        </p:tgtEl>
                                      </p:cBhvr>
                                      <p:to x="100000" y="100000"/>
                                    </p:animScale>
                                    <p:animScale>
                                      <p:cBhvr>
                                        <p:cTn id="129" dur="26">
                                          <p:stCondLst>
                                            <p:cond delay="1312"/>
                                          </p:stCondLst>
                                        </p:cTn>
                                        <p:tgtEl>
                                          <p:spTgt spid="3">
                                            <p:txEl>
                                              <p:pRg st="9" end="9"/>
                                            </p:txEl>
                                          </p:spTgt>
                                        </p:tgtEl>
                                      </p:cBhvr>
                                      <p:to x="100000" y="80000"/>
                                    </p:animScale>
                                    <p:animScale>
                                      <p:cBhvr>
                                        <p:cTn id="130" dur="166" decel="50000">
                                          <p:stCondLst>
                                            <p:cond delay="1338"/>
                                          </p:stCondLst>
                                        </p:cTn>
                                        <p:tgtEl>
                                          <p:spTgt spid="3">
                                            <p:txEl>
                                              <p:pRg st="9" end="9"/>
                                            </p:txEl>
                                          </p:spTgt>
                                        </p:tgtEl>
                                      </p:cBhvr>
                                      <p:to x="100000" y="100000"/>
                                    </p:animScale>
                                    <p:animScale>
                                      <p:cBhvr>
                                        <p:cTn id="131" dur="26">
                                          <p:stCondLst>
                                            <p:cond delay="1642"/>
                                          </p:stCondLst>
                                        </p:cTn>
                                        <p:tgtEl>
                                          <p:spTgt spid="3">
                                            <p:txEl>
                                              <p:pRg st="9" end="9"/>
                                            </p:txEl>
                                          </p:spTgt>
                                        </p:tgtEl>
                                      </p:cBhvr>
                                      <p:to x="100000" y="90000"/>
                                    </p:animScale>
                                    <p:animScale>
                                      <p:cBhvr>
                                        <p:cTn id="132" dur="166" decel="50000">
                                          <p:stCondLst>
                                            <p:cond delay="1668"/>
                                          </p:stCondLst>
                                        </p:cTn>
                                        <p:tgtEl>
                                          <p:spTgt spid="3">
                                            <p:txEl>
                                              <p:pRg st="9" end="9"/>
                                            </p:txEl>
                                          </p:spTgt>
                                        </p:tgtEl>
                                      </p:cBhvr>
                                      <p:to x="100000" y="100000"/>
                                    </p:animScale>
                                    <p:animScale>
                                      <p:cBhvr>
                                        <p:cTn id="133" dur="26">
                                          <p:stCondLst>
                                            <p:cond delay="1808"/>
                                          </p:stCondLst>
                                        </p:cTn>
                                        <p:tgtEl>
                                          <p:spTgt spid="3">
                                            <p:txEl>
                                              <p:pRg st="9" end="9"/>
                                            </p:txEl>
                                          </p:spTgt>
                                        </p:tgtEl>
                                      </p:cBhvr>
                                      <p:to x="100000" y="95000"/>
                                    </p:animScale>
                                    <p:animScale>
                                      <p:cBhvr>
                                        <p:cTn id="134" dur="166" decel="50000">
                                          <p:stCondLst>
                                            <p:cond delay="1834"/>
                                          </p:stCondLst>
                                        </p:cTn>
                                        <p:tgtEl>
                                          <p:spTgt spid="3">
                                            <p:txEl>
                                              <p:pRg st="9" end="9"/>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YUV</a:t>
            </a:r>
            <a:r>
              <a:rPr lang="zh-CN" altLang="zh-CN" dirty="0"/>
              <a:t>色彩空间</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16</a:t>
            </a:fld>
            <a:endParaRPr lang="zh-CN" altLang="en-US"/>
          </a:p>
        </p:txBody>
      </p:sp>
      <p:pic>
        <p:nvPicPr>
          <p:cNvPr id="6" name="图片 5" descr="彩色Lena图像.bmp"/>
          <p:cNvPicPr/>
          <p:nvPr/>
        </p:nvPicPr>
        <p:blipFill>
          <a:blip r:embed="rId2" cstate="print"/>
          <a:stretch>
            <a:fillRect/>
          </a:stretch>
        </p:blipFill>
        <p:spPr>
          <a:xfrm>
            <a:off x="755576" y="1844824"/>
            <a:ext cx="2156930" cy="2081943"/>
          </a:xfrm>
          <a:prstGeom prst="rect">
            <a:avLst/>
          </a:prstGeom>
        </p:spPr>
      </p:pic>
      <p:pic>
        <p:nvPicPr>
          <p:cNvPr id="7" name="图片 6" descr="彩色Lena图像_Y of XYZ.bmp"/>
          <p:cNvPicPr/>
          <p:nvPr/>
        </p:nvPicPr>
        <p:blipFill>
          <a:blip r:embed="rId3" cstate="print"/>
          <a:stretch>
            <a:fillRect/>
          </a:stretch>
        </p:blipFill>
        <p:spPr>
          <a:xfrm>
            <a:off x="3406004" y="1844824"/>
            <a:ext cx="2161505" cy="2081943"/>
          </a:xfrm>
          <a:prstGeom prst="rect">
            <a:avLst/>
          </a:prstGeom>
        </p:spPr>
      </p:pic>
      <p:pic>
        <p:nvPicPr>
          <p:cNvPr id="8" name="图片 7" descr="彩色Lena图像_Cb of YUV.bmp"/>
          <p:cNvPicPr/>
          <p:nvPr/>
        </p:nvPicPr>
        <p:blipFill>
          <a:blip r:embed="rId4" cstate="print"/>
          <a:stretch>
            <a:fillRect/>
          </a:stretch>
        </p:blipFill>
        <p:spPr>
          <a:xfrm>
            <a:off x="2771650" y="4221087"/>
            <a:ext cx="2161505" cy="2081943"/>
          </a:xfrm>
          <a:prstGeom prst="rect">
            <a:avLst/>
          </a:prstGeom>
        </p:spPr>
      </p:pic>
      <p:pic>
        <p:nvPicPr>
          <p:cNvPr id="9" name="图片 8" descr="彩色Lena图像_Cr of YUV.bmp"/>
          <p:cNvPicPr/>
          <p:nvPr/>
        </p:nvPicPr>
        <p:blipFill>
          <a:blip r:embed="rId5" cstate="print"/>
          <a:stretch>
            <a:fillRect/>
          </a:stretch>
        </p:blipFill>
        <p:spPr>
          <a:xfrm>
            <a:off x="5364088" y="4221088"/>
            <a:ext cx="2161505" cy="2081943"/>
          </a:xfrm>
          <a:prstGeom prst="rect">
            <a:avLst/>
          </a:prstGeom>
        </p:spPr>
      </p:pic>
      <p:sp>
        <p:nvSpPr>
          <p:cNvPr id="10" name="矩形 9"/>
          <p:cNvSpPr/>
          <p:nvPr/>
        </p:nvSpPr>
        <p:spPr>
          <a:xfrm>
            <a:off x="1049211" y="3526201"/>
            <a:ext cx="1569660" cy="369332"/>
          </a:xfrm>
          <a:prstGeom prst="rect">
            <a:avLst/>
          </a:prstGeom>
          <a:solidFill>
            <a:schemeClr val="bg2">
              <a:lumMod val="90000"/>
            </a:schemeClr>
          </a:solidFill>
        </p:spPr>
        <p:txBody>
          <a:bodyPr wrap="none">
            <a:spAutoFit/>
          </a:bodyPr>
          <a:lstStyle/>
          <a:p>
            <a:r>
              <a:rPr lang="zh-CN" altLang="zh-CN" dirty="0"/>
              <a:t>原始彩色图像</a:t>
            </a:r>
            <a:endParaRPr lang="zh-CN" altLang="en-US" dirty="0"/>
          </a:p>
        </p:txBody>
      </p:sp>
      <p:sp>
        <p:nvSpPr>
          <p:cNvPr id="11" name="矩形 10"/>
          <p:cNvSpPr/>
          <p:nvPr/>
        </p:nvSpPr>
        <p:spPr>
          <a:xfrm>
            <a:off x="3379585" y="3526201"/>
            <a:ext cx="2162772" cy="369332"/>
          </a:xfrm>
          <a:prstGeom prst="rect">
            <a:avLst/>
          </a:prstGeom>
          <a:solidFill>
            <a:schemeClr val="bg2">
              <a:lumMod val="90000"/>
            </a:schemeClr>
          </a:solidFill>
        </p:spPr>
        <p:txBody>
          <a:bodyPr wrap="none">
            <a:spAutoFit/>
          </a:bodyPr>
          <a:lstStyle/>
          <a:p>
            <a:r>
              <a:rPr lang="en-US" altLang="zh-CN" dirty="0"/>
              <a:t>Y</a:t>
            </a:r>
            <a:r>
              <a:rPr lang="zh-CN" altLang="zh-CN" dirty="0"/>
              <a:t>（亮度）分量图像</a:t>
            </a:r>
            <a:endParaRPr lang="zh-CN" altLang="en-US" dirty="0"/>
          </a:p>
        </p:txBody>
      </p:sp>
      <p:sp>
        <p:nvSpPr>
          <p:cNvPr id="12" name="矩形 11"/>
          <p:cNvSpPr/>
          <p:nvPr/>
        </p:nvSpPr>
        <p:spPr>
          <a:xfrm>
            <a:off x="2750752" y="5877272"/>
            <a:ext cx="2180405" cy="369332"/>
          </a:xfrm>
          <a:prstGeom prst="rect">
            <a:avLst/>
          </a:prstGeom>
          <a:solidFill>
            <a:schemeClr val="bg2">
              <a:lumMod val="90000"/>
            </a:schemeClr>
          </a:solidFill>
        </p:spPr>
        <p:txBody>
          <a:bodyPr wrap="none">
            <a:spAutoFit/>
          </a:bodyPr>
          <a:lstStyle/>
          <a:p>
            <a:r>
              <a:rPr lang="en-US" altLang="zh-CN" dirty="0"/>
              <a:t>U</a:t>
            </a:r>
            <a:r>
              <a:rPr lang="zh-CN" altLang="zh-CN" dirty="0"/>
              <a:t>（色度）分量图像</a:t>
            </a:r>
            <a:endParaRPr lang="zh-CN" altLang="en-US" dirty="0"/>
          </a:p>
        </p:txBody>
      </p:sp>
      <p:sp>
        <p:nvSpPr>
          <p:cNvPr id="13" name="矩形 12"/>
          <p:cNvSpPr/>
          <p:nvPr/>
        </p:nvSpPr>
        <p:spPr>
          <a:xfrm>
            <a:off x="5349602" y="5877272"/>
            <a:ext cx="2167581" cy="369332"/>
          </a:xfrm>
          <a:prstGeom prst="rect">
            <a:avLst/>
          </a:prstGeom>
          <a:solidFill>
            <a:schemeClr val="bg2">
              <a:lumMod val="90000"/>
            </a:schemeClr>
          </a:solidFill>
        </p:spPr>
        <p:txBody>
          <a:bodyPr wrap="none">
            <a:spAutoFit/>
          </a:bodyPr>
          <a:lstStyle/>
          <a:p>
            <a:r>
              <a:rPr lang="en-US" altLang="zh-CN" dirty="0"/>
              <a:t>V</a:t>
            </a:r>
            <a:r>
              <a:rPr lang="zh-CN" altLang="zh-CN" dirty="0"/>
              <a:t>（浓度）分量图像</a:t>
            </a:r>
            <a:endParaRPr lang="zh-CN" altLang="en-US" dirty="0"/>
          </a:p>
        </p:txBody>
      </p:sp>
    </p:spTree>
    <p:extLst>
      <p:ext uri="{BB962C8B-B14F-4D97-AF65-F5344CB8AC3E}">
        <p14:creationId xmlns:p14="http://schemas.microsoft.com/office/powerpoint/2010/main" val="175951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80">
                                          <p:stCondLst>
                                            <p:cond delay="0"/>
                                          </p:stCondLst>
                                        </p:cTn>
                                        <p:tgtEl>
                                          <p:spTgt spid="7"/>
                                        </p:tgtEl>
                                      </p:cBhvr>
                                    </p:animEffect>
                                    <p:anim calcmode="lin" valueType="num">
                                      <p:cBhvr>
                                        <p:cTn id="2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9" dur="26">
                                          <p:stCondLst>
                                            <p:cond delay="650"/>
                                          </p:stCondLst>
                                        </p:cTn>
                                        <p:tgtEl>
                                          <p:spTgt spid="7"/>
                                        </p:tgtEl>
                                      </p:cBhvr>
                                      <p:to x="100000" y="60000"/>
                                    </p:animScale>
                                    <p:animScale>
                                      <p:cBhvr>
                                        <p:cTn id="30" dur="166" decel="50000">
                                          <p:stCondLst>
                                            <p:cond delay="676"/>
                                          </p:stCondLst>
                                        </p:cTn>
                                        <p:tgtEl>
                                          <p:spTgt spid="7"/>
                                        </p:tgtEl>
                                      </p:cBhvr>
                                      <p:to x="100000" y="100000"/>
                                    </p:animScale>
                                    <p:animScale>
                                      <p:cBhvr>
                                        <p:cTn id="31" dur="26">
                                          <p:stCondLst>
                                            <p:cond delay="1312"/>
                                          </p:stCondLst>
                                        </p:cTn>
                                        <p:tgtEl>
                                          <p:spTgt spid="7"/>
                                        </p:tgtEl>
                                      </p:cBhvr>
                                      <p:to x="100000" y="80000"/>
                                    </p:animScale>
                                    <p:animScale>
                                      <p:cBhvr>
                                        <p:cTn id="32" dur="166" decel="50000">
                                          <p:stCondLst>
                                            <p:cond delay="1338"/>
                                          </p:stCondLst>
                                        </p:cTn>
                                        <p:tgtEl>
                                          <p:spTgt spid="7"/>
                                        </p:tgtEl>
                                      </p:cBhvr>
                                      <p:to x="100000" y="100000"/>
                                    </p:animScale>
                                    <p:animScale>
                                      <p:cBhvr>
                                        <p:cTn id="33" dur="26">
                                          <p:stCondLst>
                                            <p:cond delay="1642"/>
                                          </p:stCondLst>
                                        </p:cTn>
                                        <p:tgtEl>
                                          <p:spTgt spid="7"/>
                                        </p:tgtEl>
                                      </p:cBhvr>
                                      <p:to x="100000" y="90000"/>
                                    </p:animScale>
                                    <p:animScale>
                                      <p:cBhvr>
                                        <p:cTn id="34" dur="166" decel="50000">
                                          <p:stCondLst>
                                            <p:cond delay="1668"/>
                                          </p:stCondLst>
                                        </p:cTn>
                                        <p:tgtEl>
                                          <p:spTgt spid="7"/>
                                        </p:tgtEl>
                                      </p:cBhvr>
                                      <p:to x="100000" y="100000"/>
                                    </p:animScale>
                                    <p:animScale>
                                      <p:cBhvr>
                                        <p:cTn id="35" dur="26">
                                          <p:stCondLst>
                                            <p:cond delay="1808"/>
                                          </p:stCondLst>
                                        </p:cTn>
                                        <p:tgtEl>
                                          <p:spTgt spid="7"/>
                                        </p:tgtEl>
                                      </p:cBhvr>
                                      <p:to x="100000" y="95000"/>
                                    </p:animScale>
                                    <p:animScale>
                                      <p:cBhvr>
                                        <p:cTn id="36" dur="166" decel="50000">
                                          <p:stCondLst>
                                            <p:cond delay="1834"/>
                                          </p:stCondLst>
                                        </p:cTn>
                                        <p:tgtEl>
                                          <p:spTgt spid="7"/>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80">
                                          <p:stCondLst>
                                            <p:cond delay="0"/>
                                          </p:stCondLst>
                                        </p:cTn>
                                        <p:tgtEl>
                                          <p:spTgt spid="8"/>
                                        </p:tgtEl>
                                      </p:cBhvr>
                                    </p:animEffect>
                                    <p:anim calcmode="lin" valueType="num">
                                      <p:cBhvr>
                                        <p:cTn id="4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5" dur="26">
                                          <p:stCondLst>
                                            <p:cond delay="650"/>
                                          </p:stCondLst>
                                        </p:cTn>
                                        <p:tgtEl>
                                          <p:spTgt spid="8"/>
                                        </p:tgtEl>
                                      </p:cBhvr>
                                      <p:to x="100000" y="60000"/>
                                    </p:animScale>
                                    <p:animScale>
                                      <p:cBhvr>
                                        <p:cTn id="46" dur="166" decel="50000">
                                          <p:stCondLst>
                                            <p:cond delay="676"/>
                                          </p:stCondLst>
                                        </p:cTn>
                                        <p:tgtEl>
                                          <p:spTgt spid="8"/>
                                        </p:tgtEl>
                                      </p:cBhvr>
                                      <p:to x="100000" y="100000"/>
                                    </p:animScale>
                                    <p:animScale>
                                      <p:cBhvr>
                                        <p:cTn id="47" dur="26">
                                          <p:stCondLst>
                                            <p:cond delay="1312"/>
                                          </p:stCondLst>
                                        </p:cTn>
                                        <p:tgtEl>
                                          <p:spTgt spid="8"/>
                                        </p:tgtEl>
                                      </p:cBhvr>
                                      <p:to x="100000" y="80000"/>
                                    </p:animScale>
                                    <p:animScale>
                                      <p:cBhvr>
                                        <p:cTn id="48" dur="166" decel="50000">
                                          <p:stCondLst>
                                            <p:cond delay="1338"/>
                                          </p:stCondLst>
                                        </p:cTn>
                                        <p:tgtEl>
                                          <p:spTgt spid="8"/>
                                        </p:tgtEl>
                                      </p:cBhvr>
                                      <p:to x="100000" y="100000"/>
                                    </p:animScale>
                                    <p:animScale>
                                      <p:cBhvr>
                                        <p:cTn id="49" dur="26">
                                          <p:stCondLst>
                                            <p:cond delay="1642"/>
                                          </p:stCondLst>
                                        </p:cTn>
                                        <p:tgtEl>
                                          <p:spTgt spid="8"/>
                                        </p:tgtEl>
                                      </p:cBhvr>
                                      <p:to x="100000" y="90000"/>
                                    </p:animScale>
                                    <p:animScale>
                                      <p:cBhvr>
                                        <p:cTn id="50" dur="166" decel="50000">
                                          <p:stCondLst>
                                            <p:cond delay="1668"/>
                                          </p:stCondLst>
                                        </p:cTn>
                                        <p:tgtEl>
                                          <p:spTgt spid="8"/>
                                        </p:tgtEl>
                                      </p:cBhvr>
                                      <p:to x="100000" y="100000"/>
                                    </p:animScale>
                                    <p:animScale>
                                      <p:cBhvr>
                                        <p:cTn id="51" dur="26">
                                          <p:stCondLst>
                                            <p:cond delay="1808"/>
                                          </p:stCondLst>
                                        </p:cTn>
                                        <p:tgtEl>
                                          <p:spTgt spid="8"/>
                                        </p:tgtEl>
                                      </p:cBhvr>
                                      <p:to x="100000" y="95000"/>
                                    </p:animScale>
                                    <p:animScale>
                                      <p:cBhvr>
                                        <p:cTn id="52" dur="166" decel="50000">
                                          <p:stCondLst>
                                            <p:cond delay="1834"/>
                                          </p:stCondLst>
                                        </p:cTn>
                                        <p:tgtEl>
                                          <p:spTgt spid="8"/>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down)">
                                      <p:cBhvr>
                                        <p:cTn id="55" dur="580">
                                          <p:stCondLst>
                                            <p:cond delay="0"/>
                                          </p:stCondLst>
                                        </p:cTn>
                                        <p:tgtEl>
                                          <p:spTgt spid="9"/>
                                        </p:tgtEl>
                                      </p:cBhvr>
                                    </p:animEffect>
                                    <p:anim calcmode="lin" valueType="num">
                                      <p:cBhvr>
                                        <p:cTn id="5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61" dur="26">
                                          <p:stCondLst>
                                            <p:cond delay="650"/>
                                          </p:stCondLst>
                                        </p:cTn>
                                        <p:tgtEl>
                                          <p:spTgt spid="9"/>
                                        </p:tgtEl>
                                      </p:cBhvr>
                                      <p:to x="100000" y="60000"/>
                                    </p:animScale>
                                    <p:animScale>
                                      <p:cBhvr>
                                        <p:cTn id="62" dur="166" decel="50000">
                                          <p:stCondLst>
                                            <p:cond delay="676"/>
                                          </p:stCondLst>
                                        </p:cTn>
                                        <p:tgtEl>
                                          <p:spTgt spid="9"/>
                                        </p:tgtEl>
                                      </p:cBhvr>
                                      <p:to x="100000" y="100000"/>
                                    </p:animScale>
                                    <p:animScale>
                                      <p:cBhvr>
                                        <p:cTn id="63" dur="26">
                                          <p:stCondLst>
                                            <p:cond delay="1312"/>
                                          </p:stCondLst>
                                        </p:cTn>
                                        <p:tgtEl>
                                          <p:spTgt spid="9"/>
                                        </p:tgtEl>
                                      </p:cBhvr>
                                      <p:to x="100000" y="80000"/>
                                    </p:animScale>
                                    <p:animScale>
                                      <p:cBhvr>
                                        <p:cTn id="64" dur="166" decel="50000">
                                          <p:stCondLst>
                                            <p:cond delay="1338"/>
                                          </p:stCondLst>
                                        </p:cTn>
                                        <p:tgtEl>
                                          <p:spTgt spid="9"/>
                                        </p:tgtEl>
                                      </p:cBhvr>
                                      <p:to x="100000" y="100000"/>
                                    </p:animScale>
                                    <p:animScale>
                                      <p:cBhvr>
                                        <p:cTn id="65" dur="26">
                                          <p:stCondLst>
                                            <p:cond delay="1642"/>
                                          </p:stCondLst>
                                        </p:cTn>
                                        <p:tgtEl>
                                          <p:spTgt spid="9"/>
                                        </p:tgtEl>
                                      </p:cBhvr>
                                      <p:to x="100000" y="90000"/>
                                    </p:animScale>
                                    <p:animScale>
                                      <p:cBhvr>
                                        <p:cTn id="66" dur="166" decel="50000">
                                          <p:stCondLst>
                                            <p:cond delay="1668"/>
                                          </p:stCondLst>
                                        </p:cTn>
                                        <p:tgtEl>
                                          <p:spTgt spid="9"/>
                                        </p:tgtEl>
                                      </p:cBhvr>
                                      <p:to x="100000" y="100000"/>
                                    </p:animScale>
                                    <p:animScale>
                                      <p:cBhvr>
                                        <p:cTn id="67" dur="26">
                                          <p:stCondLst>
                                            <p:cond delay="1808"/>
                                          </p:stCondLst>
                                        </p:cTn>
                                        <p:tgtEl>
                                          <p:spTgt spid="9"/>
                                        </p:tgtEl>
                                      </p:cBhvr>
                                      <p:to x="100000" y="95000"/>
                                    </p:animScale>
                                    <p:animScale>
                                      <p:cBhvr>
                                        <p:cTn id="68" dur="166" decel="50000">
                                          <p:stCondLst>
                                            <p:cond delay="1834"/>
                                          </p:stCondLst>
                                        </p:cTn>
                                        <p:tgtEl>
                                          <p:spTgt spid="9"/>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down)">
                                      <p:cBhvr>
                                        <p:cTn id="71" dur="580">
                                          <p:stCondLst>
                                            <p:cond delay="0"/>
                                          </p:stCondLst>
                                        </p:cTn>
                                        <p:tgtEl>
                                          <p:spTgt spid="10"/>
                                        </p:tgtEl>
                                      </p:cBhvr>
                                    </p:animEffect>
                                    <p:anim calcmode="lin" valueType="num">
                                      <p:cBhvr>
                                        <p:cTn id="7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77" dur="26">
                                          <p:stCondLst>
                                            <p:cond delay="650"/>
                                          </p:stCondLst>
                                        </p:cTn>
                                        <p:tgtEl>
                                          <p:spTgt spid="10"/>
                                        </p:tgtEl>
                                      </p:cBhvr>
                                      <p:to x="100000" y="60000"/>
                                    </p:animScale>
                                    <p:animScale>
                                      <p:cBhvr>
                                        <p:cTn id="78" dur="166" decel="50000">
                                          <p:stCondLst>
                                            <p:cond delay="676"/>
                                          </p:stCondLst>
                                        </p:cTn>
                                        <p:tgtEl>
                                          <p:spTgt spid="10"/>
                                        </p:tgtEl>
                                      </p:cBhvr>
                                      <p:to x="100000" y="100000"/>
                                    </p:animScale>
                                    <p:animScale>
                                      <p:cBhvr>
                                        <p:cTn id="79" dur="26">
                                          <p:stCondLst>
                                            <p:cond delay="1312"/>
                                          </p:stCondLst>
                                        </p:cTn>
                                        <p:tgtEl>
                                          <p:spTgt spid="10"/>
                                        </p:tgtEl>
                                      </p:cBhvr>
                                      <p:to x="100000" y="80000"/>
                                    </p:animScale>
                                    <p:animScale>
                                      <p:cBhvr>
                                        <p:cTn id="80" dur="166" decel="50000">
                                          <p:stCondLst>
                                            <p:cond delay="1338"/>
                                          </p:stCondLst>
                                        </p:cTn>
                                        <p:tgtEl>
                                          <p:spTgt spid="10"/>
                                        </p:tgtEl>
                                      </p:cBhvr>
                                      <p:to x="100000" y="100000"/>
                                    </p:animScale>
                                    <p:animScale>
                                      <p:cBhvr>
                                        <p:cTn id="81" dur="26">
                                          <p:stCondLst>
                                            <p:cond delay="1642"/>
                                          </p:stCondLst>
                                        </p:cTn>
                                        <p:tgtEl>
                                          <p:spTgt spid="10"/>
                                        </p:tgtEl>
                                      </p:cBhvr>
                                      <p:to x="100000" y="90000"/>
                                    </p:animScale>
                                    <p:animScale>
                                      <p:cBhvr>
                                        <p:cTn id="82" dur="166" decel="50000">
                                          <p:stCondLst>
                                            <p:cond delay="1668"/>
                                          </p:stCondLst>
                                        </p:cTn>
                                        <p:tgtEl>
                                          <p:spTgt spid="10"/>
                                        </p:tgtEl>
                                      </p:cBhvr>
                                      <p:to x="100000" y="100000"/>
                                    </p:animScale>
                                    <p:animScale>
                                      <p:cBhvr>
                                        <p:cTn id="83" dur="26">
                                          <p:stCondLst>
                                            <p:cond delay="1808"/>
                                          </p:stCondLst>
                                        </p:cTn>
                                        <p:tgtEl>
                                          <p:spTgt spid="10"/>
                                        </p:tgtEl>
                                      </p:cBhvr>
                                      <p:to x="100000" y="95000"/>
                                    </p:animScale>
                                    <p:animScale>
                                      <p:cBhvr>
                                        <p:cTn id="84" dur="166" decel="50000">
                                          <p:stCondLst>
                                            <p:cond delay="1834"/>
                                          </p:stCondLst>
                                        </p:cTn>
                                        <p:tgtEl>
                                          <p:spTgt spid="10"/>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wipe(down)">
                                      <p:cBhvr>
                                        <p:cTn id="87" dur="580">
                                          <p:stCondLst>
                                            <p:cond delay="0"/>
                                          </p:stCondLst>
                                        </p:cTn>
                                        <p:tgtEl>
                                          <p:spTgt spid="11"/>
                                        </p:tgtEl>
                                      </p:cBhvr>
                                    </p:animEffect>
                                    <p:anim calcmode="lin" valueType="num">
                                      <p:cBhvr>
                                        <p:cTn id="8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93" dur="26">
                                          <p:stCondLst>
                                            <p:cond delay="650"/>
                                          </p:stCondLst>
                                        </p:cTn>
                                        <p:tgtEl>
                                          <p:spTgt spid="11"/>
                                        </p:tgtEl>
                                      </p:cBhvr>
                                      <p:to x="100000" y="60000"/>
                                    </p:animScale>
                                    <p:animScale>
                                      <p:cBhvr>
                                        <p:cTn id="94" dur="166" decel="50000">
                                          <p:stCondLst>
                                            <p:cond delay="676"/>
                                          </p:stCondLst>
                                        </p:cTn>
                                        <p:tgtEl>
                                          <p:spTgt spid="11"/>
                                        </p:tgtEl>
                                      </p:cBhvr>
                                      <p:to x="100000" y="100000"/>
                                    </p:animScale>
                                    <p:animScale>
                                      <p:cBhvr>
                                        <p:cTn id="95" dur="26">
                                          <p:stCondLst>
                                            <p:cond delay="1312"/>
                                          </p:stCondLst>
                                        </p:cTn>
                                        <p:tgtEl>
                                          <p:spTgt spid="11"/>
                                        </p:tgtEl>
                                      </p:cBhvr>
                                      <p:to x="100000" y="80000"/>
                                    </p:animScale>
                                    <p:animScale>
                                      <p:cBhvr>
                                        <p:cTn id="96" dur="166" decel="50000">
                                          <p:stCondLst>
                                            <p:cond delay="1338"/>
                                          </p:stCondLst>
                                        </p:cTn>
                                        <p:tgtEl>
                                          <p:spTgt spid="11"/>
                                        </p:tgtEl>
                                      </p:cBhvr>
                                      <p:to x="100000" y="100000"/>
                                    </p:animScale>
                                    <p:animScale>
                                      <p:cBhvr>
                                        <p:cTn id="97" dur="26">
                                          <p:stCondLst>
                                            <p:cond delay="1642"/>
                                          </p:stCondLst>
                                        </p:cTn>
                                        <p:tgtEl>
                                          <p:spTgt spid="11"/>
                                        </p:tgtEl>
                                      </p:cBhvr>
                                      <p:to x="100000" y="90000"/>
                                    </p:animScale>
                                    <p:animScale>
                                      <p:cBhvr>
                                        <p:cTn id="98" dur="166" decel="50000">
                                          <p:stCondLst>
                                            <p:cond delay="1668"/>
                                          </p:stCondLst>
                                        </p:cTn>
                                        <p:tgtEl>
                                          <p:spTgt spid="11"/>
                                        </p:tgtEl>
                                      </p:cBhvr>
                                      <p:to x="100000" y="100000"/>
                                    </p:animScale>
                                    <p:animScale>
                                      <p:cBhvr>
                                        <p:cTn id="99" dur="26">
                                          <p:stCondLst>
                                            <p:cond delay="1808"/>
                                          </p:stCondLst>
                                        </p:cTn>
                                        <p:tgtEl>
                                          <p:spTgt spid="11"/>
                                        </p:tgtEl>
                                      </p:cBhvr>
                                      <p:to x="100000" y="95000"/>
                                    </p:animScale>
                                    <p:animScale>
                                      <p:cBhvr>
                                        <p:cTn id="100" dur="166" decel="50000">
                                          <p:stCondLst>
                                            <p:cond delay="1834"/>
                                          </p:stCondLst>
                                        </p:cTn>
                                        <p:tgtEl>
                                          <p:spTgt spid="11"/>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12"/>
                                        </p:tgtEl>
                                        <p:attrNameLst>
                                          <p:attrName>style.visibility</p:attrName>
                                        </p:attrNameLst>
                                      </p:cBhvr>
                                      <p:to>
                                        <p:strVal val="visible"/>
                                      </p:to>
                                    </p:set>
                                    <p:animEffect transition="in" filter="wipe(down)">
                                      <p:cBhvr>
                                        <p:cTn id="103" dur="580">
                                          <p:stCondLst>
                                            <p:cond delay="0"/>
                                          </p:stCondLst>
                                        </p:cTn>
                                        <p:tgtEl>
                                          <p:spTgt spid="12"/>
                                        </p:tgtEl>
                                      </p:cBhvr>
                                    </p:animEffect>
                                    <p:anim calcmode="lin" valueType="num">
                                      <p:cBhvr>
                                        <p:cTn id="10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09" dur="26">
                                          <p:stCondLst>
                                            <p:cond delay="650"/>
                                          </p:stCondLst>
                                        </p:cTn>
                                        <p:tgtEl>
                                          <p:spTgt spid="12"/>
                                        </p:tgtEl>
                                      </p:cBhvr>
                                      <p:to x="100000" y="60000"/>
                                    </p:animScale>
                                    <p:animScale>
                                      <p:cBhvr>
                                        <p:cTn id="110" dur="166" decel="50000">
                                          <p:stCondLst>
                                            <p:cond delay="676"/>
                                          </p:stCondLst>
                                        </p:cTn>
                                        <p:tgtEl>
                                          <p:spTgt spid="12"/>
                                        </p:tgtEl>
                                      </p:cBhvr>
                                      <p:to x="100000" y="100000"/>
                                    </p:animScale>
                                    <p:animScale>
                                      <p:cBhvr>
                                        <p:cTn id="111" dur="26">
                                          <p:stCondLst>
                                            <p:cond delay="1312"/>
                                          </p:stCondLst>
                                        </p:cTn>
                                        <p:tgtEl>
                                          <p:spTgt spid="12"/>
                                        </p:tgtEl>
                                      </p:cBhvr>
                                      <p:to x="100000" y="80000"/>
                                    </p:animScale>
                                    <p:animScale>
                                      <p:cBhvr>
                                        <p:cTn id="112" dur="166" decel="50000">
                                          <p:stCondLst>
                                            <p:cond delay="1338"/>
                                          </p:stCondLst>
                                        </p:cTn>
                                        <p:tgtEl>
                                          <p:spTgt spid="12"/>
                                        </p:tgtEl>
                                      </p:cBhvr>
                                      <p:to x="100000" y="100000"/>
                                    </p:animScale>
                                    <p:animScale>
                                      <p:cBhvr>
                                        <p:cTn id="113" dur="26">
                                          <p:stCondLst>
                                            <p:cond delay="1642"/>
                                          </p:stCondLst>
                                        </p:cTn>
                                        <p:tgtEl>
                                          <p:spTgt spid="12"/>
                                        </p:tgtEl>
                                      </p:cBhvr>
                                      <p:to x="100000" y="90000"/>
                                    </p:animScale>
                                    <p:animScale>
                                      <p:cBhvr>
                                        <p:cTn id="114" dur="166" decel="50000">
                                          <p:stCondLst>
                                            <p:cond delay="1668"/>
                                          </p:stCondLst>
                                        </p:cTn>
                                        <p:tgtEl>
                                          <p:spTgt spid="12"/>
                                        </p:tgtEl>
                                      </p:cBhvr>
                                      <p:to x="100000" y="100000"/>
                                    </p:animScale>
                                    <p:animScale>
                                      <p:cBhvr>
                                        <p:cTn id="115" dur="26">
                                          <p:stCondLst>
                                            <p:cond delay="1808"/>
                                          </p:stCondLst>
                                        </p:cTn>
                                        <p:tgtEl>
                                          <p:spTgt spid="12"/>
                                        </p:tgtEl>
                                      </p:cBhvr>
                                      <p:to x="100000" y="95000"/>
                                    </p:animScale>
                                    <p:animScale>
                                      <p:cBhvr>
                                        <p:cTn id="116" dur="166" decel="50000">
                                          <p:stCondLst>
                                            <p:cond delay="1834"/>
                                          </p:stCondLst>
                                        </p:cTn>
                                        <p:tgtEl>
                                          <p:spTgt spid="12"/>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wipe(down)">
                                      <p:cBhvr>
                                        <p:cTn id="119" dur="580">
                                          <p:stCondLst>
                                            <p:cond delay="0"/>
                                          </p:stCondLst>
                                        </p:cTn>
                                        <p:tgtEl>
                                          <p:spTgt spid="13"/>
                                        </p:tgtEl>
                                      </p:cBhvr>
                                    </p:animEffect>
                                    <p:anim calcmode="lin" valueType="num">
                                      <p:cBhvr>
                                        <p:cTn id="12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25" dur="26">
                                          <p:stCondLst>
                                            <p:cond delay="650"/>
                                          </p:stCondLst>
                                        </p:cTn>
                                        <p:tgtEl>
                                          <p:spTgt spid="13"/>
                                        </p:tgtEl>
                                      </p:cBhvr>
                                      <p:to x="100000" y="60000"/>
                                    </p:animScale>
                                    <p:animScale>
                                      <p:cBhvr>
                                        <p:cTn id="126" dur="166" decel="50000">
                                          <p:stCondLst>
                                            <p:cond delay="676"/>
                                          </p:stCondLst>
                                        </p:cTn>
                                        <p:tgtEl>
                                          <p:spTgt spid="13"/>
                                        </p:tgtEl>
                                      </p:cBhvr>
                                      <p:to x="100000" y="100000"/>
                                    </p:animScale>
                                    <p:animScale>
                                      <p:cBhvr>
                                        <p:cTn id="127" dur="26">
                                          <p:stCondLst>
                                            <p:cond delay="1312"/>
                                          </p:stCondLst>
                                        </p:cTn>
                                        <p:tgtEl>
                                          <p:spTgt spid="13"/>
                                        </p:tgtEl>
                                      </p:cBhvr>
                                      <p:to x="100000" y="80000"/>
                                    </p:animScale>
                                    <p:animScale>
                                      <p:cBhvr>
                                        <p:cTn id="128" dur="166" decel="50000">
                                          <p:stCondLst>
                                            <p:cond delay="1338"/>
                                          </p:stCondLst>
                                        </p:cTn>
                                        <p:tgtEl>
                                          <p:spTgt spid="13"/>
                                        </p:tgtEl>
                                      </p:cBhvr>
                                      <p:to x="100000" y="100000"/>
                                    </p:animScale>
                                    <p:animScale>
                                      <p:cBhvr>
                                        <p:cTn id="129" dur="26">
                                          <p:stCondLst>
                                            <p:cond delay="1642"/>
                                          </p:stCondLst>
                                        </p:cTn>
                                        <p:tgtEl>
                                          <p:spTgt spid="13"/>
                                        </p:tgtEl>
                                      </p:cBhvr>
                                      <p:to x="100000" y="90000"/>
                                    </p:animScale>
                                    <p:animScale>
                                      <p:cBhvr>
                                        <p:cTn id="130" dur="166" decel="50000">
                                          <p:stCondLst>
                                            <p:cond delay="1668"/>
                                          </p:stCondLst>
                                        </p:cTn>
                                        <p:tgtEl>
                                          <p:spTgt spid="13"/>
                                        </p:tgtEl>
                                      </p:cBhvr>
                                      <p:to x="100000" y="100000"/>
                                    </p:animScale>
                                    <p:animScale>
                                      <p:cBhvr>
                                        <p:cTn id="131" dur="26">
                                          <p:stCondLst>
                                            <p:cond delay="1808"/>
                                          </p:stCondLst>
                                        </p:cTn>
                                        <p:tgtEl>
                                          <p:spTgt spid="13"/>
                                        </p:tgtEl>
                                      </p:cBhvr>
                                      <p:to x="100000" y="95000"/>
                                    </p:animScale>
                                    <p:animScale>
                                      <p:cBhvr>
                                        <p:cTn id="132"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XYZ</a:t>
            </a:r>
            <a:r>
              <a:rPr lang="zh-CN" altLang="zh-CN" dirty="0"/>
              <a:t>色彩空间</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zh-CN" dirty="0"/>
                  <a:t>在颜色感知的研究中，</a:t>
                </a:r>
                <a:r>
                  <a:rPr lang="en-US" altLang="zh-CN" dirty="0">
                    <a:solidFill>
                      <a:srgbClr val="FF0000"/>
                    </a:solidFill>
                  </a:rPr>
                  <a:t>XYZ</a:t>
                </a:r>
                <a:r>
                  <a:rPr lang="zh-CN" altLang="zh-CN" dirty="0">
                    <a:solidFill>
                      <a:srgbClr val="FF0000"/>
                    </a:solidFill>
                  </a:rPr>
                  <a:t>色彩空间</a:t>
                </a:r>
                <a:r>
                  <a:rPr lang="zh-CN" altLang="zh-CN" dirty="0"/>
                  <a:t>是一种最先采用数学方式来定义的色彩空间，由国际照明委员会（</a:t>
                </a:r>
                <a:r>
                  <a:rPr lang="en-US" altLang="zh-CN" dirty="0"/>
                  <a:t>CIE</a:t>
                </a:r>
                <a:r>
                  <a:rPr lang="zh-CN" altLang="zh-CN" dirty="0"/>
                  <a:t>）于</a:t>
                </a:r>
                <a:r>
                  <a:rPr lang="en-US" altLang="zh-CN" dirty="0"/>
                  <a:t>1931</a:t>
                </a:r>
                <a:r>
                  <a:rPr lang="zh-CN" altLang="zh-CN" dirty="0"/>
                  <a:t>年</a:t>
                </a:r>
                <a:r>
                  <a:rPr lang="zh-CN" altLang="zh-CN" dirty="0" smtClean="0"/>
                  <a:t>创立。</a:t>
                </a:r>
                <a:endParaRPr lang="en-US" altLang="zh-CN" dirty="0" smtClean="0"/>
              </a:p>
              <a:p>
                <a:r>
                  <a:rPr lang="zh-CN" altLang="zh-CN" dirty="0"/>
                  <a:t>色彩空间，是指任意一种替每个颜色关联到三色刺激值的方法，</a:t>
                </a:r>
                <a:r>
                  <a:rPr lang="en-US" altLang="zh-CN" dirty="0"/>
                  <a:t>XYZ</a:t>
                </a:r>
                <a:r>
                  <a:rPr lang="zh-CN" altLang="zh-CN" dirty="0"/>
                  <a:t>色彩空间就是其中一种</a:t>
                </a:r>
                <a:r>
                  <a:rPr lang="zh-CN" altLang="zh-CN" dirty="0" smtClean="0"/>
                  <a:t>。</a:t>
                </a:r>
                <a:endParaRPr lang="en-US" altLang="zh-CN" dirty="0" smtClean="0"/>
              </a:p>
              <a:p>
                <a:pPr lvl="1"/>
                <a14:m>
                  <m:oMath xmlns:m="http://schemas.openxmlformats.org/officeDocument/2006/math">
                    <m:d>
                      <m:dPr>
                        <m:begChr m:val="["/>
                        <m:endChr m:val="]"/>
                        <m:ctrlPr>
                          <a:rPr lang="zh-CN" altLang="zh-CN" i="1" smtClean="0">
                            <a:solidFill>
                              <a:srgbClr val="C00000"/>
                            </a:solidFill>
                          </a:rPr>
                        </m:ctrlPr>
                      </m:dPr>
                      <m:e>
                        <m:m>
                          <m:mPr>
                            <m:mcs>
                              <m:mc>
                                <m:mcPr>
                                  <m:count m:val="1"/>
                                  <m:mcJc m:val="center"/>
                                </m:mcPr>
                              </m:mc>
                            </m:mcs>
                            <m:ctrlPr>
                              <a:rPr lang="zh-CN" altLang="zh-CN" i="1">
                                <a:solidFill>
                                  <a:srgbClr val="C00000"/>
                                </a:solidFill>
                              </a:rPr>
                            </m:ctrlPr>
                          </m:mPr>
                          <m:mr>
                            <m:e>
                              <m:r>
                                <a:rPr lang="en-US" altLang="zh-CN" i="1">
                                  <a:solidFill>
                                    <a:srgbClr val="C00000"/>
                                  </a:solidFill>
                                </a:rPr>
                                <m:t>𝑋</m:t>
                              </m:r>
                            </m:e>
                          </m:mr>
                          <m:mr>
                            <m:e>
                              <m:r>
                                <a:rPr lang="en-US" altLang="zh-CN" i="1">
                                  <a:solidFill>
                                    <a:srgbClr val="C00000"/>
                                  </a:solidFill>
                                </a:rPr>
                                <m:t>𝑌</m:t>
                              </m:r>
                            </m:e>
                          </m:mr>
                          <m:mr>
                            <m:e>
                              <m:r>
                                <a:rPr lang="en-US" altLang="zh-CN" i="1">
                                  <a:solidFill>
                                    <a:srgbClr val="C00000"/>
                                  </a:solidFill>
                                </a:rPr>
                                <m:t>𝑍</m:t>
                              </m:r>
                            </m:e>
                          </m:mr>
                        </m:m>
                      </m:e>
                    </m:d>
                    <m:r>
                      <a:rPr lang="en-US" altLang="zh-CN" i="1">
                        <a:solidFill>
                          <a:srgbClr val="C00000"/>
                        </a:solidFill>
                      </a:rPr>
                      <m:t>=</m:t>
                    </m:r>
                    <m:d>
                      <m:dPr>
                        <m:begChr m:val="["/>
                        <m:endChr m:val="]"/>
                        <m:ctrlPr>
                          <a:rPr lang="zh-CN" altLang="zh-CN" i="1">
                            <a:solidFill>
                              <a:srgbClr val="C00000"/>
                            </a:solidFill>
                          </a:rPr>
                        </m:ctrlPr>
                      </m:dPr>
                      <m:e>
                        <m:m>
                          <m:mPr>
                            <m:mcs>
                              <m:mc>
                                <m:mcPr>
                                  <m:count m:val="3"/>
                                  <m:mcJc m:val="center"/>
                                </m:mcPr>
                              </m:mc>
                            </m:mcs>
                            <m:ctrlPr>
                              <a:rPr lang="zh-CN" altLang="zh-CN" i="1">
                                <a:solidFill>
                                  <a:srgbClr val="C00000"/>
                                </a:solidFill>
                              </a:rPr>
                            </m:ctrlPr>
                          </m:mPr>
                          <m:mr>
                            <m:e>
                              <m:r>
                                <a:rPr lang="en-US" altLang="zh-CN" i="1">
                                  <a:solidFill>
                                    <a:srgbClr val="C00000"/>
                                  </a:solidFill>
                                </a:rPr>
                                <m:t>0.607</m:t>
                              </m:r>
                            </m:e>
                            <m:e>
                              <m:r>
                                <a:rPr lang="en-US" altLang="zh-CN" i="1">
                                  <a:solidFill>
                                    <a:srgbClr val="C00000"/>
                                  </a:solidFill>
                                </a:rPr>
                                <m:t>0.174</m:t>
                              </m:r>
                            </m:e>
                            <m:e>
                              <m:r>
                                <a:rPr lang="en-US" altLang="zh-CN" i="1">
                                  <a:solidFill>
                                    <a:srgbClr val="C00000"/>
                                  </a:solidFill>
                                </a:rPr>
                                <m:t>0.201</m:t>
                              </m:r>
                            </m:e>
                          </m:mr>
                          <m:mr>
                            <m:e>
                              <m:r>
                                <a:rPr lang="en-US" altLang="zh-CN" i="1">
                                  <a:solidFill>
                                    <a:srgbClr val="C00000"/>
                                  </a:solidFill>
                                </a:rPr>
                                <m:t>0.299</m:t>
                              </m:r>
                            </m:e>
                            <m:e>
                              <m:r>
                                <a:rPr lang="en-US" altLang="zh-CN" i="1">
                                  <a:solidFill>
                                    <a:srgbClr val="C00000"/>
                                  </a:solidFill>
                                </a:rPr>
                                <m:t>0.587</m:t>
                              </m:r>
                            </m:e>
                            <m:e>
                              <m:r>
                                <a:rPr lang="en-US" altLang="zh-CN" i="1">
                                  <a:solidFill>
                                    <a:srgbClr val="C00000"/>
                                  </a:solidFill>
                                </a:rPr>
                                <m:t>0.114</m:t>
                              </m:r>
                            </m:e>
                          </m:mr>
                          <m:mr>
                            <m:e>
                              <m:r>
                                <a:rPr lang="en-US" altLang="zh-CN" i="1">
                                  <a:solidFill>
                                    <a:srgbClr val="C00000"/>
                                  </a:solidFill>
                                </a:rPr>
                                <m:t>0</m:t>
                              </m:r>
                            </m:e>
                            <m:e>
                              <m:r>
                                <a:rPr lang="en-US" altLang="zh-CN" i="1">
                                  <a:solidFill>
                                    <a:srgbClr val="C00000"/>
                                  </a:solidFill>
                                </a:rPr>
                                <m:t>0.066</m:t>
                              </m:r>
                            </m:e>
                            <m:e>
                              <m:r>
                                <a:rPr lang="en-US" altLang="zh-CN" i="1">
                                  <a:solidFill>
                                    <a:srgbClr val="C00000"/>
                                  </a:solidFill>
                                </a:rPr>
                                <m:t>1.117</m:t>
                              </m:r>
                            </m:e>
                          </m:mr>
                        </m:m>
                      </m:e>
                    </m:d>
                    <m:d>
                      <m:dPr>
                        <m:begChr m:val="["/>
                        <m:endChr m:val="]"/>
                        <m:ctrlPr>
                          <a:rPr lang="zh-CN" altLang="zh-CN" i="1">
                            <a:solidFill>
                              <a:srgbClr val="C00000"/>
                            </a:solidFill>
                          </a:rPr>
                        </m:ctrlPr>
                      </m:dPr>
                      <m:e>
                        <m:m>
                          <m:mPr>
                            <m:mcs>
                              <m:mc>
                                <m:mcPr>
                                  <m:count m:val="1"/>
                                  <m:mcJc m:val="center"/>
                                </m:mcPr>
                              </m:mc>
                            </m:mcs>
                            <m:ctrlPr>
                              <a:rPr lang="zh-CN" altLang="zh-CN" i="1">
                                <a:solidFill>
                                  <a:srgbClr val="C00000"/>
                                </a:solidFill>
                              </a:rPr>
                            </m:ctrlPr>
                          </m:mPr>
                          <m:mr>
                            <m:e>
                              <m:r>
                                <a:rPr lang="en-US" altLang="zh-CN" i="1">
                                  <a:solidFill>
                                    <a:srgbClr val="C00000"/>
                                  </a:solidFill>
                                </a:rPr>
                                <m:t>𝑅</m:t>
                              </m:r>
                            </m:e>
                          </m:mr>
                          <m:mr>
                            <m:e>
                              <m:r>
                                <a:rPr lang="en-US" altLang="zh-CN" i="1">
                                  <a:solidFill>
                                    <a:srgbClr val="C00000"/>
                                  </a:solidFill>
                                </a:rPr>
                                <m:t>𝐺</m:t>
                              </m:r>
                            </m:e>
                          </m:mr>
                          <m:mr>
                            <m:e>
                              <m:r>
                                <a:rPr lang="en-US" altLang="zh-CN" i="1">
                                  <a:solidFill>
                                    <a:srgbClr val="C00000"/>
                                  </a:solidFill>
                                </a:rPr>
                                <m:t>𝐵</m:t>
                              </m:r>
                            </m:e>
                          </m:mr>
                        </m:m>
                      </m:e>
                    </m:d>
                  </m:oMath>
                </a14:m>
                <a:endParaRPr lang="en-US" altLang="zh-CN" dirty="0" smtClean="0">
                  <a:solidFill>
                    <a:srgbClr val="C00000"/>
                  </a:solidFill>
                </a:endParaRPr>
              </a:p>
              <a:p>
                <a:pPr lvl="1"/>
                <a:endParaRPr lang="en-US" altLang="zh-CN" dirty="0" smtClean="0"/>
              </a:p>
              <a:p>
                <a:pPr lvl="1"/>
                <a14:m>
                  <m:oMath xmlns:m="http://schemas.openxmlformats.org/officeDocument/2006/math">
                    <m:d>
                      <m:dPr>
                        <m:begChr m:val="["/>
                        <m:endChr m:val="]"/>
                        <m:ctrlPr>
                          <a:rPr lang="zh-CN" altLang="zh-CN" i="1" smtClean="0">
                            <a:solidFill>
                              <a:srgbClr val="00B050"/>
                            </a:solidFill>
                          </a:rPr>
                        </m:ctrlPr>
                      </m:dPr>
                      <m:e>
                        <m:m>
                          <m:mPr>
                            <m:mcs>
                              <m:mc>
                                <m:mcPr>
                                  <m:count m:val="1"/>
                                  <m:mcJc m:val="center"/>
                                </m:mcPr>
                              </m:mc>
                            </m:mcs>
                            <m:ctrlPr>
                              <a:rPr lang="zh-CN" altLang="zh-CN" i="1">
                                <a:solidFill>
                                  <a:srgbClr val="00B050"/>
                                </a:solidFill>
                              </a:rPr>
                            </m:ctrlPr>
                          </m:mPr>
                          <m:mr>
                            <m:e>
                              <m:r>
                                <a:rPr lang="en-US" altLang="zh-CN" i="1">
                                  <a:solidFill>
                                    <a:srgbClr val="00B050"/>
                                  </a:solidFill>
                                </a:rPr>
                                <m:t>𝑅</m:t>
                              </m:r>
                            </m:e>
                          </m:mr>
                          <m:mr>
                            <m:e>
                              <m:r>
                                <a:rPr lang="en-US" altLang="zh-CN" i="1">
                                  <a:solidFill>
                                    <a:srgbClr val="00B050"/>
                                  </a:solidFill>
                                </a:rPr>
                                <m:t>𝐺</m:t>
                              </m:r>
                            </m:e>
                          </m:mr>
                          <m:mr>
                            <m:e>
                              <m:r>
                                <a:rPr lang="en-US" altLang="zh-CN" i="1">
                                  <a:solidFill>
                                    <a:srgbClr val="00B050"/>
                                  </a:solidFill>
                                </a:rPr>
                                <m:t>𝐵</m:t>
                              </m:r>
                            </m:e>
                          </m:mr>
                        </m:m>
                      </m:e>
                    </m:d>
                    <m:r>
                      <a:rPr lang="en-US" altLang="zh-CN" i="1">
                        <a:solidFill>
                          <a:srgbClr val="00B050"/>
                        </a:solidFill>
                      </a:rPr>
                      <m:t>=</m:t>
                    </m:r>
                    <m:d>
                      <m:dPr>
                        <m:begChr m:val="["/>
                        <m:endChr m:val="]"/>
                        <m:ctrlPr>
                          <a:rPr lang="zh-CN" altLang="zh-CN" i="1">
                            <a:solidFill>
                              <a:srgbClr val="00B050"/>
                            </a:solidFill>
                          </a:rPr>
                        </m:ctrlPr>
                      </m:dPr>
                      <m:e>
                        <m:m>
                          <m:mPr>
                            <m:mcs>
                              <m:mc>
                                <m:mcPr>
                                  <m:count m:val="3"/>
                                  <m:mcJc m:val="center"/>
                                </m:mcPr>
                              </m:mc>
                            </m:mcs>
                            <m:ctrlPr>
                              <a:rPr lang="zh-CN" altLang="zh-CN" i="1">
                                <a:solidFill>
                                  <a:srgbClr val="00B050"/>
                                </a:solidFill>
                              </a:rPr>
                            </m:ctrlPr>
                          </m:mPr>
                          <m:mr>
                            <m:e>
                              <m:r>
                                <a:rPr lang="en-US" altLang="zh-CN" i="1">
                                  <a:solidFill>
                                    <a:srgbClr val="00B050"/>
                                  </a:solidFill>
                                </a:rPr>
                                <m:t>1.910</m:t>
                              </m:r>
                            </m:e>
                            <m:e>
                              <m:r>
                                <a:rPr lang="en-US" altLang="zh-CN" i="1">
                                  <a:solidFill>
                                    <a:srgbClr val="00B050"/>
                                  </a:solidFill>
                                </a:rPr>
                                <m:t>−0.532</m:t>
                              </m:r>
                            </m:e>
                            <m:e>
                              <m:r>
                                <a:rPr lang="en-US" altLang="zh-CN" i="1">
                                  <a:solidFill>
                                    <a:srgbClr val="00B050"/>
                                  </a:solidFill>
                                </a:rPr>
                                <m:t>−0.288</m:t>
                              </m:r>
                            </m:e>
                          </m:mr>
                          <m:mr>
                            <m:e>
                              <m:r>
                                <a:rPr lang="en-US" altLang="zh-CN" i="1">
                                  <a:solidFill>
                                    <a:srgbClr val="00B050"/>
                                  </a:solidFill>
                                </a:rPr>
                                <m:t>−0.985</m:t>
                              </m:r>
                            </m:e>
                            <m:e>
                              <m:r>
                                <a:rPr lang="en-US" altLang="zh-CN" i="1">
                                  <a:solidFill>
                                    <a:srgbClr val="00B050"/>
                                  </a:solidFill>
                                </a:rPr>
                                <m:t>1.999</m:t>
                              </m:r>
                            </m:e>
                            <m:e>
                              <m:r>
                                <a:rPr lang="en-US" altLang="zh-CN" i="1">
                                  <a:solidFill>
                                    <a:srgbClr val="00B050"/>
                                  </a:solidFill>
                                </a:rPr>
                                <m:t>−0.028</m:t>
                              </m:r>
                            </m:e>
                          </m:mr>
                          <m:mr>
                            <m:e>
                              <m:r>
                                <a:rPr lang="en-US" altLang="zh-CN" i="1">
                                  <a:solidFill>
                                    <a:srgbClr val="00B050"/>
                                  </a:solidFill>
                                </a:rPr>
                                <m:t>0.058</m:t>
                              </m:r>
                            </m:e>
                            <m:e>
                              <m:r>
                                <a:rPr lang="en-US" altLang="zh-CN" i="1">
                                  <a:solidFill>
                                    <a:srgbClr val="00B050"/>
                                  </a:solidFill>
                                </a:rPr>
                                <m:t>−0.118</m:t>
                              </m:r>
                            </m:e>
                            <m:e>
                              <m:r>
                                <a:rPr lang="en-US" altLang="zh-CN" i="1">
                                  <a:solidFill>
                                    <a:srgbClr val="00B050"/>
                                  </a:solidFill>
                                </a:rPr>
                                <m:t>0.898</m:t>
                              </m:r>
                            </m:e>
                          </m:mr>
                        </m:m>
                      </m:e>
                    </m:d>
                    <m:d>
                      <m:dPr>
                        <m:begChr m:val="["/>
                        <m:endChr m:val="]"/>
                        <m:ctrlPr>
                          <a:rPr lang="zh-CN" altLang="zh-CN" i="1">
                            <a:solidFill>
                              <a:srgbClr val="00B050"/>
                            </a:solidFill>
                          </a:rPr>
                        </m:ctrlPr>
                      </m:dPr>
                      <m:e>
                        <m:m>
                          <m:mPr>
                            <m:mcs>
                              <m:mc>
                                <m:mcPr>
                                  <m:count m:val="1"/>
                                  <m:mcJc m:val="center"/>
                                </m:mcPr>
                              </m:mc>
                            </m:mcs>
                            <m:ctrlPr>
                              <a:rPr lang="zh-CN" altLang="zh-CN" i="1">
                                <a:solidFill>
                                  <a:srgbClr val="00B050"/>
                                </a:solidFill>
                              </a:rPr>
                            </m:ctrlPr>
                          </m:mPr>
                          <m:mr>
                            <m:e>
                              <m:r>
                                <a:rPr lang="en-US" altLang="zh-CN" i="1">
                                  <a:solidFill>
                                    <a:srgbClr val="00B050"/>
                                  </a:solidFill>
                                </a:rPr>
                                <m:t>𝑋</m:t>
                              </m:r>
                            </m:e>
                          </m:mr>
                          <m:mr>
                            <m:e>
                              <m:r>
                                <a:rPr lang="en-US" altLang="zh-CN" i="1">
                                  <a:solidFill>
                                    <a:srgbClr val="00B050"/>
                                  </a:solidFill>
                                </a:rPr>
                                <m:t>𝑌</m:t>
                              </m:r>
                            </m:e>
                          </m:mr>
                          <m:mr>
                            <m:e>
                              <m:r>
                                <a:rPr lang="en-US" altLang="zh-CN" i="1">
                                  <a:solidFill>
                                    <a:srgbClr val="00B050"/>
                                  </a:solidFill>
                                </a:rPr>
                                <m:t>𝑍</m:t>
                              </m:r>
                            </m:e>
                          </m:mr>
                        </m:m>
                      </m:e>
                    </m:d>
                    <m:r>
                      <a:rPr lang="zh-CN" altLang="zh-CN">
                        <a:solidFill>
                          <a:srgbClr val="00B050"/>
                        </a:solidFill>
                      </a:rPr>
                      <m:t>。</m:t>
                    </m:r>
                  </m:oMath>
                </a14:m>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1384" r="-210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17</a:t>
            </a:fld>
            <a:endParaRPr lang="zh-CN" altLang="en-US"/>
          </a:p>
        </p:txBody>
      </p:sp>
    </p:spTree>
    <p:extLst>
      <p:ext uri="{BB962C8B-B14F-4D97-AF65-F5344CB8AC3E}">
        <p14:creationId xmlns:p14="http://schemas.microsoft.com/office/powerpoint/2010/main" val="52686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80">
                                          <p:stCondLst>
                                            <p:cond delay="0"/>
                                          </p:stCondLst>
                                        </p:cTn>
                                        <p:tgtEl>
                                          <p:spTgt spid="3">
                                            <p:txEl>
                                              <p:pRg st="2" end="2"/>
                                            </p:txEl>
                                          </p:spTgt>
                                        </p:tgtEl>
                                      </p:cBhvr>
                                    </p:animEffect>
                                    <p:anim calcmode="lin" valueType="num">
                                      <p:cBhvr>
                                        <p:cTn id="2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2" end="2"/>
                                            </p:txEl>
                                          </p:spTgt>
                                        </p:tgtEl>
                                      </p:cBhvr>
                                      <p:to x="100000" y="60000"/>
                                    </p:animScale>
                                    <p:animScale>
                                      <p:cBhvr>
                                        <p:cTn id="32" dur="166" decel="50000">
                                          <p:stCondLst>
                                            <p:cond delay="676"/>
                                          </p:stCondLst>
                                        </p:cTn>
                                        <p:tgtEl>
                                          <p:spTgt spid="3">
                                            <p:txEl>
                                              <p:pRg st="2" end="2"/>
                                            </p:txEl>
                                          </p:spTgt>
                                        </p:tgtEl>
                                      </p:cBhvr>
                                      <p:to x="100000" y="100000"/>
                                    </p:animScale>
                                    <p:animScale>
                                      <p:cBhvr>
                                        <p:cTn id="33" dur="26">
                                          <p:stCondLst>
                                            <p:cond delay="1312"/>
                                          </p:stCondLst>
                                        </p:cTn>
                                        <p:tgtEl>
                                          <p:spTgt spid="3">
                                            <p:txEl>
                                              <p:pRg st="2" end="2"/>
                                            </p:txEl>
                                          </p:spTgt>
                                        </p:tgtEl>
                                      </p:cBhvr>
                                      <p:to x="100000" y="80000"/>
                                    </p:animScale>
                                    <p:animScale>
                                      <p:cBhvr>
                                        <p:cTn id="34" dur="166" decel="50000">
                                          <p:stCondLst>
                                            <p:cond delay="1338"/>
                                          </p:stCondLst>
                                        </p:cTn>
                                        <p:tgtEl>
                                          <p:spTgt spid="3">
                                            <p:txEl>
                                              <p:pRg st="2" end="2"/>
                                            </p:txEl>
                                          </p:spTgt>
                                        </p:tgtEl>
                                      </p:cBhvr>
                                      <p:to x="100000" y="100000"/>
                                    </p:animScale>
                                    <p:animScale>
                                      <p:cBhvr>
                                        <p:cTn id="35" dur="26">
                                          <p:stCondLst>
                                            <p:cond delay="1642"/>
                                          </p:stCondLst>
                                        </p:cTn>
                                        <p:tgtEl>
                                          <p:spTgt spid="3">
                                            <p:txEl>
                                              <p:pRg st="2" end="2"/>
                                            </p:txEl>
                                          </p:spTgt>
                                        </p:tgtEl>
                                      </p:cBhvr>
                                      <p:to x="100000" y="90000"/>
                                    </p:animScale>
                                    <p:animScale>
                                      <p:cBhvr>
                                        <p:cTn id="36" dur="166" decel="50000">
                                          <p:stCondLst>
                                            <p:cond delay="1668"/>
                                          </p:stCondLst>
                                        </p:cTn>
                                        <p:tgtEl>
                                          <p:spTgt spid="3">
                                            <p:txEl>
                                              <p:pRg st="2" end="2"/>
                                            </p:txEl>
                                          </p:spTgt>
                                        </p:tgtEl>
                                      </p:cBhvr>
                                      <p:to x="100000" y="100000"/>
                                    </p:animScale>
                                    <p:animScale>
                                      <p:cBhvr>
                                        <p:cTn id="37" dur="26">
                                          <p:stCondLst>
                                            <p:cond delay="1808"/>
                                          </p:stCondLst>
                                        </p:cTn>
                                        <p:tgtEl>
                                          <p:spTgt spid="3">
                                            <p:txEl>
                                              <p:pRg st="2" end="2"/>
                                            </p:txEl>
                                          </p:spTgt>
                                        </p:tgtEl>
                                      </p:cBhvr>
                                      <p:to x="100000" y="95000"/>
                                    </p:animScale>
                                    <p:animScale>
                                      <p:cBhvr>
                                        <p:cTn id="38" dur="166" decel="50000">
                                          <p:stCondLst>
                                            <p:cond delay="1834"/>
                                          </p:stCondLst>
                                        </p:cTn>
                                        <p:tgtEl>
                                          <p:spTgt spid="3">
                                            <p:txEl>
                                              <p:pRg st="2" end="2"/>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Effect transition="in" filter="wipe(down)">
                                      <p:cBhvr>
                                        <p:cTn id="43" dur="580">
                                          <p:stCondLst>
                                            <p:cond delay="0"/>
                                          </p:stCondLst>
                                        </p:cTn>
                                        <p:tgtEl>
                                          <p:spTgt spid="3">
                                            <p:txEl>
                                              <p:pRg st="4" end="4"/>
                                            </p:txEl>
                                          </p:spTgt>
                                        </p:tgtEl>
                                      </p:cBhvr>
                                    </p:animEffect>
                                    <p:anim calcmode="lin" valueType="num">
                                      <p:cBhvr>
                                        <p:cTn id="44"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4" end="4"/>
                                            </p:txEl>
                                          </p:spTgt>
                                        </p:tgtEl>
                                      </p:cBhvr>
                                      <p:to x="100000" y="60000"/>
                                    </p:animScale>
                                    <p:animScale>
                                      <p:cBhvr>
                                        <p:cTn id="50" dur="166" decel="50000">
                                          <p:stCondLst>
                                            <p:cond delay="676"/>
                                          </p:stCondLst>
                                        </p:cTn>
                                        <p:tgtEl>
                                          <p:spTgt spid="3">
                                            <p:txEl>
                                              <p:pRg st="4" end="4"/>
                                            </p:txEl>
                                          </p:spTgt>
                                        </p:tgtEl>
                                      </p:cBhvr>
                                      <p:to x="100000" y="100000"/>
                                    </p:animScale>
                                    <p:animScale>
                                      <p:cBhvr>
                                        <p:cTn id="51" dur="26">
                                          <p:stCondLst>
                                            <p:cond delay="1312"/>
                                          </p:stCondLst>
                                        </p:cTn>
                                        <p:tgtEl>
                                          <p:spTgt spid="3">
                                            <p:txEl>
                                              <p:pRg st="4" end="4"/>
                                            </p:txEl>
                                          </p:spTgt>
                                        </p:tgtEl>
                                      </p:cBhvr>
                                      <p:to x="100000" y="80000"/>
                                    </p:animScale>
                                    <p:animScale>
                                      <p:cBhvr>
                                        <p:cTn id="52" dur="166" decel="50000">
                                          <p:stCondLst>
                                            <p:cond delay="1338"/>
                                          </p:stCondLst>
                                        </p:cTn>
                                        <p:tgtEl>
                                          <p:spTgt spid="3">
                                            <p:txEl>
                                              <p:pRg st="4" end="4"/>
                                            </p:txEl>
                                          </p:spTgt>
                                        </p:tgtEl>
                                      </p:cBhvr>
                                      <p:to x="100000" y="100000"/>
                                    </p:animScale>
                                    <p:animScale>
                                      <p:cBhvr>
                                        <p:cTn id="53" dur="26">
                                          <p:stCondLst>
                                            <p:cond delay="1642"/>
                                          </p:stCondLst>
                                        </p:cTn>
                                        <p:tgtEl>
                                          <p:spTgt spid="3">
                                            <p:txEl>
                                              <p:pRg st="4" end="4"/>
                                            </p:txEl>
                                          </p:spTgt>
                                        </p:tgtEl>
                                      </p:cBhvr>
                                      <p:to x="100000" y="90000"/>
                                    </p:animScale>
                                    <p:animScale>
                                      <p:cBhvr>
                                        <p:cTn id="54" dur="166" decel="50000">
                                          <p:stCondLst>
                                            <p:cond delay="1668"/>
                                          </p:stCondLst>
                                        </p:cTn>
                                        <p:tgtEl>
                                          <p:spTgt spid="3">
                                            <p:txEl>
                                              <p:pRg st="4" end="4"/>
                                            </p:txEl>
                                          </p:spTgt>
                                        </p:tgtEl>
                                      </p:cBhvr>
                                      <p:to x="100000" y="100000"/>
                                    </p:animScale>
                                    <p:animScale>
                                      <p:cBhvr>
                                        <p:cTn id="55" dur="26">
                                          <p:stCondLst>
                                            <p:cond delay="1808"/>
                                          </p:stCondLst>
                                        </p:cTn>
                                        <p:tgtEl>
                                          <p:spTgt spid="3">
                                            <p:txEl>
                                              <p:pRg st="4" end="4"/>
                                            </p:txEl>
                                          </p:spTgt>
                                        </p:tgtEl>
                                      </p:cBhvr>
                                      <p:to x="100000" y="95000"/>
                                    </p:animScale>
                                    <p:animScale>
                                      <p:cBhvr>
                                        <p:cTn id="56"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XYZ</a:t>
            </a:r>
            <a:r>
              <a:rPr lang="zh-CN" altLang="zh-CN" dirty="0"/>
              <a:t>色彩空间</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18</a:t>
            </a:fld>
            <a:endParaRPr lang="zh-CN" altLang="en-US"/>
          </a:p>
        </p:txBody>
      </p:sp>
      <p:pic>
        <p:nvPicPr>
          <p:cNvPr id="6" name="图片 5" descr="彩色Lena图像.bmp"/>
          <p:cNvPicPr/>
          <p:nvPr/>
        </p:nvPicPr>
        <p:blipFill>
          <a:blip r:embed="rId2" cstate="print"/>
          <a:stretch>
            <a:fillRect/>
          </a:stretch>
        </p:blipFill>
        <p:spPr>
          <a:xfrm>
            <a:off x="755576" y="1916832"/>
            <a:ext cx="1872208" cy="1942158"/>
          </a:xfrm>
          <a:prstGeom prst="rect">
            <a:avLst/>
          </a:prstGeom>
        </p:spPr>
      </p:pic>
      <p:pic>
        <p:nvPicPr>
          <p:cNvPr id="7" name="图片 6" descr="彩色Lena图像_X of XYZ.bmp"/>
          <p:cNvPicPr/>
          <p:nvPr/>
        </p:nvPicPr>
        <p:blipFill>
          <a:blip r:embed="rId3" cstate="print"/>
          <a:stretch>
            <a:fillRect/>
          </a:stretch>
        </p:blipFill>
        <p:spPr>
          <a:xfrm>
            <a:off x="5508104" y="1916832"/>
            <a:ext cx="1872208" cy="1944216"/>
          </a:xfrm>
          <a:prstGeom prst="rect">
            <a:avLst/>
          </a:prstGeom>
        </p:spPr>
      </p:pic>
      <p:pic>
        <p:nvPicPr>
          <p:cNvPr id="8" name="图片 7" descr="彩色Lena图像_Y of XYZ.bmp"/>
          <p:cNvPicPr/>
          <p:nvPr/>
        </p:nvPicPr>
        <p:blipFill>
          <a:blip r:embed="rId4" cstate="print"/>
          <a:stretch>
            <a:fillRect/>
          </a:stretch>
        </p:blipFill>
        <p:spPr>
          <a:xfrm>
            <a:off x="755576" y="4221088"/>
            <a:ext cx="1872208" cy="1944216"/>
          </a:xfrm>
          <a:prstGeom prst="rect">
            <a:avLst/>
          </a:prstGeom>
        </p:spPr>
      </p:pic>
      <p:pic>
        <p:nvPicPr>
          <p:cNvPr id="9" name="图片 8" descr="彩色Lena图像_Z of XYZ.bmp"/>
          <p:cNvPicPr/>
          <p:nvPr/>
        </p:nvPicPr>
        <p:blipFill>
          <a:blip r:embed="rId5" cstate="print"/>
          <a:stretch>
            <a:fillRect/>
          </a:stretch>
        </p:blipFill>
        <p:spPr>
          <a:xfrm>
            <a:off x="5508104" y="4221088"/>
            <a:ext cx="1872208" cy="1944216"/>
          </a:xfrm>
          <a:prstGeom prst="rect">
            <a:avLst/>
          </a:prstGeom>
        </p:spPr>
      </p:pic>
      <p:sp>
        <p:nvSpPr>
          <p:cNvPr id="10" name="矩形 9"/>
          <p:cNvSpPr/>
          <p:nvPr/>
        </p:nvSpPr>
        <p:spPr>
          <a:xfrm>
            <a:off x="2411760" y="2060848"/>
            <a:ext cx="1569660" cy="369332"/>
          </a:xfrm>
          <a:prstGeom prst="rect">
            <a:avLst/>
          </a:prstGeom>
          <a:solidFill>
            <a:schemeClr val="bg2">
              <a:lumMod val="90000"/>
            </a:schemeClr>
          </a:solidFill>
        </p:spPr>
        <p:txBody>
          <a:bodyPr wrap="none">
            <a:spAutoFit/>
          </a:bodyPr>
          <a:lstStyle/>
          <a:p>
            <a:r>
              <a:rPr lang="zh-CN" altLang="zh-CN" dirty="0"/>
              <a:t>原始彩色图像</a:t>
            </a:r>
            <a:endParaRPr lang="zh-CN" altLang="en-US" dirty="0"/>
          </a:p>
        </p:txBody>
      </p:sp>
      <p:sp>
        <p:nvSpPr>
          <p:cNvPr id="11" name="矩形 10"/>
          <p:cNvSpPr/>
          <p:nvPr/>
        </p:nvSpPr>
        <p:spPr>
          <a:xfrm>
            <a:off x="4436502" y="3328432"/>
            <a:ext cx="1236236" cy="369332"/>
          </a:xfrm>
          <a:prstGeom prst="rect">
            <a:avLst/>
          </a:prstGeom>
          <a:solidFill>
            <a:schemeClr val="bg2">
              <a:lumMod val="90000"/>
            </a:schemeClr>
          </a:solidFill>
        </p:spPr>
        <p:txBody>
          <a:bodyPr wrap="none">
            <a:spAutoFit/>
          </a:bodyPr>
          <a:lstStyle/>
          <a:p>
            <a:r>
              <a:rPr lang="en-US" altLang="zh-CN" dirty="0"/>
              <a:t>X</a:t>
            </a:r>
            <a:r>
              <a:rPr lang="zh-CN" altLang="zh-CN" dirty="0"/>
              <a:t>分量图像</a:t>
            </a:r>
            <a:endParaRPr lang="zh-CN" altLang="en-US" dirty="0"/>
          </a:p>
        </p:txBody>
      </p:sp>
      <p:sp>
        <p:nvSpPr>
          <p:cNvPr id="12" name="矩形 11"/>
          <p:cNvSpPr/>
          <p:nvPr/>
        </p:nvSpPr>
        <p:spPr>
          <a:xfrm>
            <a:off x="2412211" y="4365104"/>
            <a:ext cx="1239442" cy="369332"/>
          </a:xfrm>
          <a:prstGeom prst="rect">
            <a:avLst/>
          </a:prstGeom>
          <a:solidFill>
            <a:schemeClr val="bg2">
              <a:lumMod val="90000"/>
            </a:schemeClr>
          </a:solidFill>
        </p:spPr>
        <p:txBody>
          <a:bodyPr wrap="none">
            <a:spAutoFit/>
          </a:bodyPr>
          <a:lstStyle/>
          <a:p>
            <a:r>
              <a:rPr lang="en-US" altLang="zh-CN" dirty="0"/>
              <a:t>Y</a:t>
            </a:r>
            <a:r>
              <a:rPr lang="zh-CN" altLang="zh-CN" dirty="0"/>
              <a:t>分量图像</a:t>
            </a:r>
            <a:endParaRPr lang="zh-CN" altLang="en-US" dirty="0"/>
          </a:p>
        </p:txBody>
      </p:sp>
      <p:sp>
        <p:nvSpPr>
          <p:cNvPr id="13" name="矩形 12"/>
          <p:cNvSpPr/>
          <p:nvPr/>
        </p:nvSpPr>
        <p:spPr>
          <a:xfrm>
            <a:off x="4415046" y="5589240"/>
            <a:ext cx="1234633" cy="369332"/>
          </a:xfrm>
          <a:prstGeom prst="rect">
            <a:avLst/>
          </a:prstGeom>
          <a:solidFill>
            <a:schemeClr val="bg2">
              <a:lumMod val="90000"/>
            </a:schemeClr>
          </a:solidFill>
        </p:spPr>
        <p:txBody>
          <a:bodyPr wrap="none">
            <a:spAutoFit/>
          </a:bodyPr>
          <a:lstStyle/>
          <a:p>
            <a:r>
              <a:rPr lang="en-US" altLang="zh-CN" dirty="0"/>
              <a:t>Z</a:t>
            </a:r>
            <a:r>
              <a:rPr lang="zh-CN" altLang="zh-CN" dirty="0"/>
              <a:t>分量图像</a:t>
            </a:r>
            <a:endParaRPr lang="zh-CN" altLang="en-US" dirty="0"/>
          </a:p>
        </p:txBody>
      </p:sp>
    </p:spTree>
    <p:extLst>
      <p:ext uri="{BB962C8B-B14F-4D97-AF65-F5344CB8AC3E}">
        <p14:creationId xmlns:p14="http://schemas.microsoft.com/office/powerpoint/2010/main" val="412793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0-#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0-#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0-#ppt_w/2"/>
                                          </p:val>
                                        </p:tav>
                                        <p:tav tm="100000">
                                          <p:val>
                                            <p:strVal val="#ppt_x"/>
                                          </p:val>
                                        </p:tav>
                                      </p:tavLst>
                                    </p:anim>
                                    <p:anim calcmode="lin" valueType="num">
                                      <p:cBhvr additive="base">
                                        <p:cTn id="4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Lab</a:t>
            </a:r>
            <a:r>
              <a:rPr lang="zh-CN" altLang="zh-CN" dirty="0"/>
              <a:t>色彩空间</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a:t>Lab</a:t>
                </a:r>
                <a:r>
                  <a:rPr lang="zh-CN" altLang="zh-CN" dirty="0"/>
                  <a:t>色彩空间的实现是基于</a:t>
                </a:r>
                <a:r>
                  <a:rPr lang="en-US" altLang="zh-CN" dirty="0"/>
                  <a:t>XYZ</a:t>
                </a:r>
                <a:r>
                  <a:rPr lang="zh-CN" altLang="zh-CN" dirty="0"/>
                  <a:t>色彩空间之上的，其正向变换的数学描述</a:t>
                </a:r>
                <a:r>
                  <a:rPr lang="zh-CN" altLang="zh-CN" dirty="0" smtClean="0"/>
                  <a:t>如下</a:t>
                </a:r>
                <a:r>
                  <a:rPr lang="zh-CN" altLang="en-US" dirty="0" smtClean="0"/>
                  <a:t>：</a:t>
                </a:r>
                <a:endParaRPr lang="en-US" altLang="zh-CN" dirty="0" smtClean="0"/>
              </a:p>
              <a:p>
                <a:pPr lvl="1"/>
                <a14:m>
                  <m:oMath xmlns:m="http://schemas.openxmlformats.org/officeDocument/2006/math">
                    <m:r>
                      <a:rPr lang="en-US" altLang="zh-CN" i="1" smtClean="0">
                        <a:solidFill>
                          <a:srgbClr val="C00000"/>
                        </a:solidFill>
                      </a:rPr>
                      <m:t>𝐿</m:t>
                    </m:r>
                    <m:r>
                      <a:rPr lang="en-US" altLang="zh-CN" i="1" smtClean="0">
                        <a:solidFill>
                          <a:srgbClr val="C00000"/>
                        </a:solidFill>
                      </a:rPr>
                      <m:t>=116</m:t>
                    </m:r>
                    <m:r>
                      <a:rPr lang="en-US" altLang="zh-CN" i="1" smtClean="0">
                        <a:solidFill>
                          <a:srgbClr val="C00000"/>
                        </a:solidFill>
                      </a:rPr>
                      <m:t>𝑓</m:t>
                    </m:r>
                    <m:d>
                      <m:dPr>
                        <m:ctrlPr>
                          <a:rPr lang="zh-CN" altLang="zh-CN" i="1">
                            <a:solidFill>
                              <a:srgbClr val="C00000"/>
                            </a:solidFill>
                          </a:rPr>
                        </m:ctrlPr>
                      </m:dPr>
                      <m:e>
                        <m:f>
                          <m:fPr>
                            <m:ctrlPr>
                              <a:rPr lang="zh-CN" altLang="zh-CN" i="1">
                                <a:solidFill>
                                  <a:srgbClr val="C00000"/>
                                </a:solidFill>
                              </a:rPr>
                            </m:ctrlPr>
                          </m:fPr>
                          <m:num>
                            <m:r>
                              <a:rPr lang="en-US" altLang="zh-CN" i="1">
                                <a:solidFill>
                                  <a:srgbClr val="C00000"/>
                                </a:solidFill>
                              </a:rPr>
                              <m:t>𝑌</m:t>
                            </m:r>
                          </m:num>
                          <m:den>
                            <m:sSub>
                              <m:sSubPr>
                                <m:ctrlPr>
                                  <a:rPr lang="zh-CN" altLang="zh-CN" i="1">
                                    <a:solidFill>
                                      <a:srgbClr val="C00000"/>
                                    </a:solidFill>
                                  </a:rPr>
                                </m:ctrlPr>
                              </m:sSubPr>
                              <m:e>
                                <m:r>
                                  <a:rPr lang="en-US" altLang="zh-CN" i="1">
                                    <a:solidFill>
                                      <a:srgbClr val="C00000"/>
                                    </a:solidFill>
                                  </a:rPr>
                                  <m:t>𝑌</m:t>
                                </m:r>
                              </m:e>
                              <m:sub>
                                <m:r>
                                  <a:rPr lang="en-US" altLang="zh-CN" i="1">
                                    <a:solidFill>
                                      <a:srgbClr val="C00000"/>
                                    </a:solidFill>
                                  </a:rPr>
                                  <m:t>𝑛</m:t>
                                </m:r>
                              </m:sub>
                            </m:sSub>
                          </m:den>
                        </m:f>
                      </m:e>
                    </m:d>
                    <m:r>
                      <a:rPr lang="en-US" altLang="zh-CN" i="1">
                        <a:solidFill>
                          <a:srgbClr val="C00000"/>
                        </a:solidFill>
                      </a:rPr>
                      <m:t>−16</m:t>
                    </m:r>
                    <m:r>
                      <a:rPr lang="zh-CN" altLang="zh-CN">
                        <a:solidFill>
                          <a:srgbClr val="C00000"/>
                        </a:solidFill>
                      </a:rPr>
                      <m:t>，</m:t>
                    </m:r>
                  </m:oMath>
                </a14:m>
                <a:endParaRPr lang="en-US" altLang="zh-CN" dirty="0" smtClean="0">
                  <a:solidFill>
                    <a:srgbClr val="C00000"/>
                  </a:solidFill>
                </a:endParaRPr>
              </a:p>
              <a:p>
                <a:pPr lvl="1"/>
                <a14:m>
                  <m:oMath xmlns:m="http://schemas.openxmlformats.org/officeDocument/2006/math">
                    <m:r>
                      <a:rPr lang="en-US" altLang="zh-CN" i="1">
                        <a:solidFill>
                          <a:srgbClr val="C00000"/>
                        </a:solidFill>
                      </a:rPr>
                      <m:t>𝑎</m:t>
                    </m:r>
                    <m:r>
                      <a:rPr lang="en-US" altLang="zh-CN" i="1">
                        <a:solidFill>
                          <a:srgbClr val="C00000"/>
                        </a:solidFill>
                      </a:rPr>
                      <m:t>=500</m:t>
                    </m:r>
                    <m:d>
                      <m:dPr>
                        <m:begChr m:val="["/>
                        <m:endChr m:val="]"/>
                        <m:ctrlPr>
                          <a:rPr lang="zh-CN" altLang="zh-CN" i="1">
                            <a:solidFill>
                              <a:srgbClr val="C00000"/>
                            </a:solidFill>
                          </a:rPr>
                        </m:ctrlPr>
                      </m:dPr>
                      <m:e>
                        <m:r>
                          <a:rPr lang="en-US" altLang="zh-CN" i="1">
                            <a:solidFill>
                              <a:srgbClr val="C00000"/>
                            </a:solidFill>
                          </a:rPr>
                          <m:t>𝑓</m:t>
                        </m:r>
                        <m:d>
                          <m:dPr>
                            <m:ctrlPr>
                              <a:rPr lang="zh-CN" altLang="zh-CN" i="1">
                                <a:solidFill>
                                  <a:srgbClr val="C00000"/>
                                </a:solidFill>
                              </a:rPr>
                            </m:ctrlPr>
                          </m:dPr>
                          <m:e>
                            <m:f>
                              <m:fPr>
                                <m:ctrlPr>
                                  <a:rPr lang="zh-CN" altLang="zh-CN" i="1">
                                    <a:solidFill>
                                      <a:srgbClr val="C00000"/>
                                    </a:solidFill>
                                  </a:rPr>
                                </m:ctrlPr>
                              </m:fPr>
                              <m:num>
                                <m:r>
                                  <a:rPr lang="en-US" altLang="zh-CN" i="1">
                                    <a:solidFill>
                                      <a:srgbClr val="C00000"/>
                                    </a:solidFill>
                                  </a:rPr>
                                  <m:t>𝑋</m:t>
                                </m:r>
                              </m:num>
                              <m:den>
                                <m:sSub>
                                  <m:sSubPr>
                                    <m:ctrlPr>
                                      <a:rPr lang="zh-CN" altLang="zh-CN" i="1">
                                        <a:solidFill>
                                          <a:srgbClr val="C00000"/>
                                        </a:solidFill>
                                      </a:rPr>
                                    </m:ctrlPr>
                                  </m:sSubPr>
                                  <m:e>
                                    <m:r>
                                      <a:rPr lang="en-US" altLang="zh-CN" i="1">
                                        <a:solidFill>
                                          <a:srgbClr val="C00000"/>
                                        </a:solidFill>
                                      </a:rPr>
                                      <m:t>𝑋</m:t>
                                    </m:r>
                                  </m:e>
                                  <m:sub>
                                    <m:r>
                                      <a:rPr lang="en-US" altLang="zh-CN" i="1">
                                        <a:solidFill>
                                          <a:srgbClr val="C00000"/>
                                        </a:solidFill>
                                      </a:rPr>
                                      <m:t>𝑛</m:t>
                                    </m:r>
                                  </m:sub>
                                </m:sSub>
                              </m:den>
                            </m:f>
                          </m:e>
                        </m:d>
                        <m:r>
                          <a:rPr lang="en-US" altLang="zh-CN" i="1">
                            <a:solidFill>
                              <a:srgbClr val="C00000"/>
                            </a:solidFill>
                          </a:rPr>
                          <m:t>−</m:t>
                        </m:r>
                        <m:r>
                          <a:rPr lang="en-US" altLang="zh-CN" i="1">
                            <a:solidFill>
                              <a:srgbClr val="C00000"/>
                            </a:solidFill>
                          </a:rPr>
                          <m:t>𝑓</m:t>
                        </m:r>
                        <m:r>
                          <a:rPr lang="en-US" altLang="zh-CN" i="1">
                            <a:solidFill>
                              <a:srgbClr val="C00000"/>
                            </a:solidFill>
                          </a:rPr>
                          <m:t>(</m:t>
                        </m:r>
                        <m:f>
                          <m:fPr>
                            <m:ctrlPr>
                              <a:rPr lang="zh-CN" altLang="zh-CN" i="1">
                                <a:solidFill>
                                  <a:srgbClr val="C00000"/>
                                </a:solidFill>
                              </a:rPr>
                            </m:ctrlPr>
                          </m:fPr>
                          <m:num>
                            <m:r>
                              <a:rPr lang="en-US" altLang="zh-CN" i="1">
                                <a:solidFill>
                                  <a:srgbClr val="C00000"/>
                                </a:solidFill>
                              </a:rPr>
                              <m:t>𝑌</m:t>
                            </m:r>
                          </m:num>
                          <m:den>
                            <m:sSub>
                              <m:sSubPr>
                                <m:ctrlPr>
                                  <a:rPr lang="zh-CN" altLang="zh-CN" i="1">
                                    <a:solidFill>
                                      <a:srgbClr val="C00000"/>
                                    </a:solidFill>
                                  </a:rPr>
                                </m:ctrlPr>
                              </m:sSubPr>
                              <m:e>
                                <m:r>
                                  <a:rPr lang="en-US" altLang="zh-CN" i="1">
                                    <a:solidFill>
                                      <a:srgbClr val="C00000"/>
                                    </a:solidFill>
                                  </a:rPr>
                                  <m:t>𝑌</m:t>
                                </m:r>
                              </m:e>
                              <m:sub>
                                <m:r>
                                  <a:rPr lang="en-US" altLang="zh-CN" i="1">
                                    <a:solidFill>
                                      <a:srgbClr val="C00000"/>
                                    </a:solidFill>
                                  </a:rPr>
                                  <m:t>𝑛</m:t>
                                </m:r>
                              </m:sub>
                            </m:sSub>
                          </m:den>
                        </m:f>
                        <m:r>
                          <a:rPr lang="en-US" altLang="zh-CN" i="1">
                            <a:solidFill>
                              <a:srgbClr val="C00000"/>
                            </a:solidFill>
                          </a:rPr>
                          <m:t>)</m:t>
                        </m:r>
                      </m:e>
                    </m:d>
                    <m:r>
                      <a:rPr lang="zh-CN" altLang="zh-CN">
                        <a:solidFill>
                          <a:srgbClr val="C00000"/>
                        </a:solidFill>
                      </a:rPr>
                      <m:t>，</m:t>
                    </m:r>
                  </m:oMath>
                </a14:m>
                <a:endParaRPr lang="en-US" altLang="zh-CN" dirty="0" smtClean="0">
                  <a:solidFill>
                    <a:srgbClr val="C00000"/>
                  </a:solidFill>
                </a:endParaRPr>
              </a:p>
              <a:p>
                <a:pPr lvl="1"/>
                <a14:m>
                  <m:oMath xmlns:m="http://schemas.openxmlformats.org/officeDocument/2006/math">
                    <m:r>
                      <a:rPr lang="en-US" altLang="zh-CN" i="1">
                        <a:solidFill>
                          <a:srgbClr val="C00000"/>
                        </a:solidFill>
                      </a:rPr>
                      <m:t>𝑏</m:t>
                    </m:r>
                    <m:r>
                      <a:rPr lang="en-US" altLang="zh-CN" i="1">
                        <a:solidFill>
                          <a:srgbClr val="C00000"/>
                        </a:solidFill>
                      </a:rPr>
                      <m:t>=200</m:t>
                    </m:r>
                    <m:d>
                      <m:dPr>
                        <m:begChr m:val="["/>
                        <m:endChr m:val="]"/>
                        <m:ctrlPr>
                          <a:rPr lang="zh-CN" altLang="zh-CN" i="1">
                            <a:solidFill>
                              <a:srgbClr val="C00000"/>
                            </a:solidFill>
                          </a:rPr>
                        </m:ctrlPr>
                      </m:dPr>
                      <m:e>
                        <m:r>
                          <a:rPr lang="en-US" altLang="zh-CN" i="1">
                            <a:solidFill>
                              <a:srgbClr val="C00000"/>
                            </a:solidFill>
                          </a:rPr>
                          <m:t>𝑓</m:t>
                        </m:r>
                        <m:d>
                          <m:dPr>
                            <m:ctrlPr>
                              <a:rPr lang="zh-CN" altLang="zh-CN" i="1">
                                <a:solidFill>
                                  <a:srgbClr val="C00000"/>
                                </a:solidFill>
                              </a:rPr>
                            </m:ctrlPr>
                          </m:dPr>
                          <m:e>
                            <m:f>
                              <m:fPr>
                                <m:ctrlPr>
                                  <a:rPr lang="zh-CN" altLang="zh-CN" i="1">
                                    <a:solidFill>
                                      <a:srgbClr val="C00000"/>
                                    </a:solidFill>
                                  </a:rPr>
                                </m:ctrlPr>
                              </m:fPr>
                              <m:num>
                                <m:r>
                                  <a:rPr lang="en-US" altLang="zh-CN" i="1">
                                    <a:solidFill>
                                      <a:srgbClr val="C00000"/>
                                    </a:solidFill>
                                  </a:rPr>
                                  <m:t>𝑌</m:t>
                                </m:r>
                              </m:num>
                              <m:den>
                                <m:sSub>
                                  <m:sSubPr>
                                    <m:ctrlPr>
                                      <a:rPr lang="zh-CN" altLang="zh-CN" i="1">
                                        <a:solidFill>
                                          <a:srgbClr val="C00000"/>
                                        </a:solidFill>
                                      </a:rPr>
                                    </m:ctrlPr>
                                  </m:sSubPr>
                                  <m:e>
                                    <m:r>
                                      <a:rPr lang="en-US" altLang="zh-CN" i="1">
                                        <a:solidFill>
                                          <a:srgbClr val="C00000"/>
                                        </a:solidFill>
                                      </a:rPr>
                                      <m:t>𝑌</m:t>
                                    </m:r>
                                  </m:e>
                                  <m:sub>
                                    <m:r>
                                      <a:rPr lang="en-US" altLang="zh-CN" i="1">
                                        <a:solidFill>
                                          <a:srgbClr val="C00000"/>
                                        </a:solidFill>
                                      </a:rPr>
                                      <m:t>𝑛</m:t>
                                    </m:r>
                                  </m:sub>
                                </m:sSub>
                              </m:den>
                            </m:f>
                          </m:e>
                        </m:d>
                        <m:r>
                          <a:rPr lang="en-US" altLang="zh-CN" i="1">
                            <a:solidFill>
                              <a:srgbClr val="C00000"/>
                            </a:solidFill>
                          </a:rPr>
                          <m:t>−</m:t>
                        </m:r>
                        <m:r>
                          <a:rPr lang="en-US" altLang="zh-CN" i="1">
                            <a:solidFill>
                              <a:srgbClr val="C00000"/>
                            </a:solidFill>
                          </a:rPr>
                          <m:t>𝑓</m:t>
                        </m:r>
                        <m:r>
                          <a:rPr lang="en-US" altLang="zh-CN" i="1">
                            <a:solidFill>
                              <a:srgbClr val="C00000"/>
                            </a:solidFill>
                          </a:rPr>
                          <m:t>(</m:t>
                        </m:r>
                        <m:f>
                          <m:fPr>
                            <m:ctrlPr>
                              <a:rPr lang="zh-CN" altLang="zh-CN" i="1">
                                <a:solidFill>
                                  <a:srgbClr val="C00000"/>
                                </a:solidFill>
                              </a:rPr>
                            </m:ctrlPr>
                          </m:fPr>
                          <m:num>
                            <m:r>
                              <a:rPr lang="en-US" altLang="zh-CN" i="1">
                                <a:solidFill>
                                  <a:srgbClr val="C00000"/>
                                </a:solidFill>
                              </a:rPr>
                              <m:t>𝑍</m:t>
                            </m:r>
                          </m:num>
                          <m:den>
                            <m:sSub>
                              <m:sSubPr>
                                <m:ctrlPr>
                                  <a:rPr lang="zh-CN" altLang="zh-CN" i="1">
                                    <a:solidFill>
                                      <a:srgbClr val="C00000"/>
                                    </a:solidFill>
                                  </a:rPr>
                                </m:ctrlPr>
                              </m:sSubPr>
                              <m:e>
                                <m:r>
                                  <a:rPr lang="en-US" altLang="zh-CN" i="1">
                                    <a:solidFill>
                                      <a:srgbClr val="C00000"/>
                                    </a:solidFill>
                                  </a:rPr>
                                  <m:t>𝑍</m:t>
                                </m:r>
                              </m:e>
                              <m:sub>
                                <m:r>
                                  <a:rPr lang="en-US" altLang="zh-CN" i="1">
                                    <a:solidFill>
                                      <a:srgbClr val="C00000"/>
                                    </a:solidFill>
                                  </a:rPr>
                                  <m:t>𝑛</m:t>
                                </m:r>
                              </m:sub>
                            </m:sSub>
                          </m:den>
                        </m:f>
                        <m:r>
                          <a:rPr lang="en-US" altLang="zh-CN" i="1">
                            <a:solidFill>
                              <a:srgbClr val="C00000"/>
                            </a:solidFill>
                          </a:rPr>
                          <m:t>)</m:t>
                        </m:r>
                      </m:e>
                    </m:d>
                    <m:r>
                      <a:rPr lang="zh-CN" altLang="zh-CN">
                        <a:solidFill>
                          <a:srgbClr val="C00000"/>
                        </a:solidFill>
                      </a:rPr>
                      <m:t>，</m:t>
                    </m:r>
                  </m:oMath>
                </a14:m>
                <a:endParaRPr lang="en-US" altLang="zh-CN" dirty="0" smtClean="0">
                  <a:solidFill>
                    <a:srgbClr val="C00000"/>
                  </a:solidFill>
                </a:endParaRPr>
              </a:p>
              <a:p>
                <a:pPr lvl="2"/>
                <a:r>
                  <a:rPr lang="zh-CN" altLang="zh-CN" dirty="0" smtClean="0"/>
                  <a:t>其中</a:t>
                </a:r>
                <a:endParaRPr lang="en-US" altLang="zh-CN" dirty="0" smtClean="0"/>
              </a:p>
              <a:p>
                <a:pPr lvl="3"/>
                <a14:m>
                  <m:oMath xmlns:m="http://schemas.openxmlformats.org/officeDocument/2006/math">
                    <m:r>
                      <a:rPr lang="en-US" altLang="zh-CN" i="1" smtClean="0">
                        <a:solidFill>
                          <a:srgbClr val="00B050"/>
                        </a:solidFill>
                      </a:rPr>
                      <m:t>𝑓</m:t>
                    </m:r>
                    <m:d>
                      <m:dPr>
                        <m:ctrlPr>
                          <a:rPr lang="zh-CN" altLang="zh-CN" i="1">
                            <a:solidFill>
                              <a:srgbClr val="00B050"/>
                            </a:solidFill>
                          </a:rPr>
                        </m:ctrlPr>
                      </m:dPr>
                      <m:e>
                        <m:r>
                          <a:rPr lang="en-US" altLang="zh-CN" i="1">
                            <a:solidFill>
                              <a:srgbClr val="00B050"/>
                            </a:solidFill>
                          </a:rPr>
                          <m:t>𝑡</m:t>
                        </m:r>
                      </m:e>
                    </m:d>
                    <m:r>
                      <a:rPr lang="en-US" altLang="zh-CN" i="1">
                        <a:solidFill>
                          <a:srgbClr val="00B050"/>
                        </a:solidFill>
                      </a:rPr>
                      <m:t>=</m:t>
                    </m:r>
                    <m:d>
                      <m:dPr>
                        <m:begChr m:val="{"/>
                        <m:endChr m:val=""/>
                        <m:ctrlPr>
                          <a:rPr lang="zh-CN" altLang="zh-CN" i="1">
                            <a:solidFill>
                              <a:srgbClr val="00B050"/>
                            </a:solidFill>
                          </a:rPr>
                        </m:ctrlPr>
                      </m:dPr>
                      <m:e>
                        <m:m>
                          <m:mPr>
                            <m:mcs>
                              <m:mc>
                                <m:mcPr>
                                  <m:count m:val="2"/>
                                  <m:mcJc m:val="center"/>
                                </m:mcPr>
                              </m:mc>
                            </m:mcs>
                            <m:ctrlPr>
                              <a:rPr lang="zh-CN" altLang="zh-CN" i="1">
                                <a:solidFill>
                                  <a:srgbClr val="00B050"/>
                                </a:solidFill>
                              </a:rPr>
                            </m:ctrlPr>
                          </m:mPr>
                          <m:mr>
                            <m:e>
                              <m:sSup>
                                <m:sSupPr>
                                  <m:ctrlPr>
                                    <a:rPr lang="zh-CN" altLang="zh-CN" i="1">
                                      <a:solidFill>
                                        <a:srgbClr val="00B050"/>
                                      </a:solidFill>
                                    </a:rPr>
                                  </m:ctrlPr>
                                </m:sSupPr>
                                <m:e>
                                  <m:r>
                                    <a:rPr lang="en-US" altLang="zh-CN" i="1">
                                      <a:solidFill>
                                        <a:srgbClr val="00B050"/>
                                      </a:solidFill>
                                    </a:rPr>
                                    <m:t>𝑡</m:t>
                                  </m:r>
                                </m:e>
                                <m:sup>
                                  <m:r>
                                    <a:rPr lang="en-US" altLang="zh-CN" i="1">
                                      <a:solidFill>
                                        <a:srgbClr val="00B050"/>
                                      </a:solidFill>
                                    </a:rPr>
                                    <m:t>1/3</m:t>
                                  </m:r>
                                </m:sup>
                              </m:sSup>
                            </m:e>
                            <m:e>
                              <m:r>
                                <a:rPr lang="en-US" altLang="zh-CN" i="1">
                                  <a:solidFill>
                                    <a:srgbClr val="00B050"/>
                                  </a:solidFill>
                                </a:rPr>
                                <m:t>𝑡</m:t>
                              </m:r>
                              <m:r>
                                <a:rPr lang="en-US" altLang="zh-CN" i="1">
                                  <a:solidFill>
                                    <a:srgbClr val="00B050"/>
                                  </a:solidFill>
                                </a:rPr>
                                <m:t>&gt;</m:t>
                              </m:r>
                              <m:sSup>
                                <m:sSupPr>
                                  <m:ctrlPr>
                                    <a:rPr lang="zh-CN" altLang="zh-CN" i="1">
                                      <a:solidFill>
                                        <a:srgbClr val="00B050"/>
                                      </a:solidFill>
                                    </a:rPr>
                                  </m:ctrlPr>
                                </m:sSupPr>
                                <m:e>
                                  <m:r>
                                    <a:rPr lang="en-US" altLang="zh-CN" i="1">
                                      <a:solidFill>
                                        <a:srgbClr val="00B050"/>
                                      </a:solidFill>
                                    </a:rPr>
                                    <m:t>(</m:t>
                                  </m:r>
                                  <m:f>
                                    <m:fPr>
                                      <m:ctrlPr>
                                        <a:rPr lang="zh-CN" altLang="zh-CN" i="1">
                                          <a:solidFill>
                                            <a:srgbClr val="00B050"/>
                                          </a:solidFill>
                                        </a:rPr>
                                      </m:ctrlPr>
                                    </m:fPr>
                                    <m:num>
                                      <m:r>
                                        <a:rPr lang="en-US" altLang="zh-CN" i="1">
                                          <a:solidFill>
                                            <a:srgbClr val="00B050"/>
                                          </a:solidFill>
                                        </a:rPr>
                                        <m:t>6</m:t>
                                      </m:r>
                                    </m:num>
                                    <m:den>
                                      <m:r>
                                        <a:rPr lang="en-US" altLang="zh-CN" i="1">
                                          <a:solidFill>
                                            <a:srgbClr val="00B050"/>
                                          </a:solidFill>
                                        </a:rPr>
                                        <m:t>29</m:t>
                                      </m:r>
                                    </m:den>
                                  </m:f>
                                  <m:r>
                                    <a:rPr lang="en-US" altLang="zh-CN" i="1">
                                      <a:solidFill>
                                        <a:srgbClr val="00B050"/>
                                      </a:solidFill>
                                    </a:rPr>
                                    <m:t>)</m:t>
                                  </m:r>
                                </m:e>
                                <m:sup>
                                  <m:r>
                                    <a:rPr lang="en-US" altLang="zh-CN" i="1">
                                      <a:solidFill>
                                        <a:srgbClr val="00B050"/>
                                      </a:solidFill>
                                    </a:rPr>
                                    <m:t>3</m:t>
                                  </m:r>
                                </m:sup>
                              </m:sSup>
                            </m:e>
                          </m:mr>
                          <m:mr>
                            <m:e>
                              <m:f>
                                <m:fPr>
                                  <m:ctrlPr>
                                    <a:rPr lang="zh-CN" altLang="zh-CN" i="1">
                                      <a:solidFill>
                                        <a:srgbClr val="00B050"/>
                                      </a:solidFill>
                                    </a:rPr>
                                  </m:ctrlPr>
                                </m:fPr>
                                <m:num>
                                  <m:r>
                                    <a:rPr lang="en-US" altLang="zh-CN" i="1">
                                      <a:solidFill>
                                        <a:srgbClr val="00B050"/>
                                      </a:solidFill>
                                    </a:rPr>
                                    <m:t>1</m:t>
                                  </m:r>
                                </m:num>
                                <m:den>
                                  <m:r>
                                    <a:rPr lang="en-US" altLang="zh-CN" i="1">
                                      <a:solidFill>
                                        <a:srgbClr val="00B050"/>
                                      </a:solidFill>
                                    </a:rPr>
                                    <m:t>3</m:t>
                                  </m:r>
                                </m:den>
                              </m:f>
                              <m:sSup>
                                <m:sSupPr>
                                  <m:ctrlPr>
                                    <a:rPr lang="zh-CN" altLang="zh-CN" i="1">
                                      <a:solidFill>
                                        <a:srgbClr val="00B050"/>
                                      </a:solidFill>
                                    </a:rPr>
                                  </m:ctrlPr>
                                </m:sSupPr>
                                <m:e>
                                  <m:r>
                                    <a:rPr lang="en-US" altLang="zh-CN" i="1">
                                      <a:solidFill>
                                        <a:srgbClr val="00B050"/>
                                      </a:solidFill>
                                    </a:rPr>
                                    <m:t>(</m:t>
                                  </m:r>
                                  <m:f>
                                    <m:fPr>
                                      <m:ctrlPr>
                                        <a:rPr lang="zh-CN" altLang="zh-CN" i="1">
                                          <a:solidFill>
                                            <a:srgbClr val="00B050"/>
                                          </a:solidFill>
                                        </a:rPr>
                                      </m:ctrlPr>
                                    </m:fPr>
                                    <m:num>
                                      <m:r>
                                        <a:rPr lang="en-US" altLang="zh-CN" i="1">
                                          <a:solidFill>
                                            <a:srgbClr val="00B050"/>
                                          </a:solidFill>
                                        </a:rPr>
                                        <m:t>29</m:t>
                                      </m:r>
                                    </m:num>
                                    <m:den>
                                      <m:r>
                                        <a:rPr lang="en-US" altLang="zh-CN" i="1">
                                          <a:solidFill>
                                            <a:srgbClr val="00B050"/>
                                          </a:solidFill>
                                        </a:rPr>
                                        <m:t>6</m:t>
                                      </m:r>
                                    </m:den>
                                  </m:f>
                                  <m:r>
                                    <a:rPr lang="en-US" altLang="zh-CN" i="1">
                                      <a:solidFill>
                                        <a:srgbClr val="00B050"/>
                                      </a:solidFill>
                                    </a:rPr>
                                    <m:t>)</m:t>
                                  </m:r>
                                </m:e>
                                <m:sup>
                                  <m:r>
                                    <a:rPr lang="en-US" altLang="zh-CN" i="1">
                                      <a:solidFill>
                                        <a:srgbClr val="00B050"/>
                                      </a:solidFill>
                                    </a:rPr>
                                    <m:t>2</m:t>
                                  </m:r>
                                </m:sup>
                              </m:sSup>
                              <m:r>
                                <a:rPr lang="en-US" altLang="zh-CN" i="1">
                                  <a:solidFill>
                                    <a:srgbClr val="00B050"/>
                                  </a:solidFill>
                                </a:rPr>
                                <m:t>𝑡</m:t>
                              </m:r>
                              <m:r>
                                <a:rPr lang="en-US" altLang="zh-CN" i="1">
                                  <a:solidFill>
                                    <a:srgbClr val="00B050"/>
                                  </a:solidFill>
                                </a:rPr>
                                <m:t>+</m:t>
                              </m:r>
                              <m:f>
                                <m:fPr>
                                  <m:ctrlPr>
                                    <a:rPr lang="zh-CN" altLang="zh-CN" i="1">
                                      <a:solidFill>
                                        <a:srgbClr val="00B050"/>
                                      </a:solidFill>
                                    </a:rPr>
                                  </m:ctrlPr>
                                </m:fPr>
                                <m:num>
                                  <m:r>
                                    <a:rPr lang="en-US" altLang="zh-CN" i="1">
                                      <a:solidFill>
                                        <a:srgbClr val="00B050"/>
                                      </a:solidFill>
                                    </a:rPr>
                                    <m:t>4</m:t>
                                  </m:r>
                                </m:num>
                                <m:den>
                                  <m:r>
                                    <a:rPr lang="en-US" altLang="zh-CN" i="1">
                                      <a:solidFill>
                                        <a:srgbClr val="00B050"/>
                                      </a:solidFill>
                                    </a:rPr>
                                    <m:t>29</m:t>
                                  </m:r>
                                </m:den>
                              </m:f>
                            </m:e>
                            <m:e>
                              <m:r>
                                <m:rPr>
                                  <m:sty m:val="p"/>
                                </m:rPr>
                                <a:rPr lang="en-US" altLang="zh-CN">
                                  <a:solidFill>
                                    <a:srgbClr val="00B050"/>
                                  </a:solidFill>
                                </a:rPr>
                                <m:t>else</m:t>
                              </m:r>
                            </m:e>
                          </m:mr>
                        </m:m>
                      </m:e>
                    </m:d>
                    <m:r>
                      <a:rPr lang="zh-CN" altLang="zh-CN">
                        <a:solidFill>
                          <a:srgbClr val="00B050"/>
                        </a:solidFill>
                      </a:rPr>
                      <m:t>。</m:t>
                    </m:r>
                  </m:oMath>
                </a14:m>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1384" r="-471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19</a:t>
            </a:fld>
            <a:endParaRPr lang="zh-CN" altLang="en-US"/>
          </a:p>
        </p:txBody>
      </p:sp>
    </p:spTree>
    <p:extLst>
      <p:ext uri="{BB962C8B-B14F-4D97-AF65-F5344CB8AC3E}">
        <p14:creationId xmlns:p14="http://schemas.microsoft.com/office/powerpoint/2010/main" val="59725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80">
                                          <p:stCondLst>
                                            <p:cond delay="0"/>
                                          </p:stCondLst>
                                        </p:cTn>
                                        <p:tgtEl>
                                          <p:spTgt spid="3">
                                            <p:txEl>
                                              <p:pRg st="2" end="2"/>
                                            </p:txEl>
                                          </p:spTgt>
                                        </p:tgtEl>
                                      </p:cBhvr>
                                    </p:animEffect>
                                    <p:anim calcmode="lin" valueType="num">
                                      <p:cBhvr>
                                        <p:cTn id="2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2" end="2"/>
                                            </p:txEl>
                                          </p:spTgt>
                                        </p:tgtEl>
                                      </p:cBhvr>
                                      <p:to x="100000" y="60000"/>
                                    </p:animScale>
                                    <p:animScale>
                                      <p:cBhvr>
                                        <p:cTn id="30" dur="166" decel="50000">
                                          <p:stCondLst>
                                            <p:cond delay="676"/>
                                          </p:stCondLst>
                                        </p:cTn>
                                        <p:tgtEl>
                                          <p:spTgt spid="3">
                                            <p:txEl>
                                              <p:pRg st="2" end="2"/>
                                            </p:txEl>
                                          </p:spTgt>
                                        </p:tgtEl>
                                      </p:cBhvr>
                                      <p:to x="100000" y="100000"/>
                                    </p:animScale>
                                    <p:animScale>
                                      <p:cBhvr>
                                        <p:cTn id="31" dur="26">
                                          <p:stCondLst>
                                            <p:cond delay="1312"/>
                                          </p:stCondLst>
                                        </p:cTn>
                                        <p:tgtEl>
                                          <p:spTgt spid="3">
                                            <p:txEl>
                                              <p:pRg st="2" end="2"/>
                                            </p:txEl>
                                          </p:spTgt>
                                        </p:tgtEl>
                                      </p:cBhvr>
                                      <p:to x="100000" y="80000"/>
                                    </p:animScale>
                                    <p:animScale>
                                      <p:cBhvr>
                                        <p:cTn id="32" dur="166" decel="50000">
                                          <p:stCondLst>
                                            <p:cond delay="1338"/>
                                          </p:stCondLst>
                                        </p:cTn>
                                        <p:tgtEl>
                                          <p:spTgt spid="3">
                                            <p:txEl>
                                              <p:pRg st="2" end="2"/>
                                            </p:txEl>
                                          </p:spTgt>
                                        </p:tgtEl>
                                      </p:cBhvr>
                                      <p:to x="100000" y="100000"/>
                                    </p:animScale>
                                    <p:animScale>
                                      <p:cBhvr>
                                        <p:cTn id="33" dur="26">
                                          <p:stCondLst>
                                            <p:cond delay="1642"/>
                                          </p:stCondLst>
                                        </p:cTn>
                                        <p:tgtEl>
                                          <p:spTgt spid="3">
                                            <p:txEl>
                                              <p:pRg st="2" end="2"/>
                                            </p:txEl>
                                          </p:spTgt>
                                        </p:tgtEl>
                                      </p:cBhvr>
                                      <p:to x="100000" y="90000"/>
                                    </p:animScale>
                                    <p:animScale>
                                      <p:cBhvr>
                                        <p:cTn id="34" dur="166" decel="50000">
                                          <p:stCondLst>
                                            <p:cond delay="1668"/>
                                          </p:stCondLst>
                                        </p:cTn>
                                        <p:tgtEl>
                                          <p:spTgt spid="3">
                                            <p:txEl>
                                              <p:pRg st="2" end="2"/>
                                            </p:txEl>
                                          </p:spTgt>
                                        </p:tgtEl>
                                      </p:cBhvr>
                                      <p:to x="100000" y="100000"/>
                                    </p:animScale>
                                    <p:animScale>
                                      <p:cBhvr>
                                        <p:cTn id="35" dur="26">
                                          <p:stCondLst>
                                            <p:cond delay="1808"/>
                                          </p:stCondLst>
                                        </p:cTn>
                                        <p:tgtEl>
                                          <p:spTgt spid="3">
                                            <p:txEl>
                                              <p:pRg st="2" end="2"/>
                                            </p:txEl>
                                          </p:spTgt>
                                        </p:tgtEl>
                                      </p:cBhvr>
                                      <p:to x="100000" y="95000"/>
                                    </p:animScale>
                                    <p:animScale>
                                      <p:cBhvr>
                                        <p:cTn id="36" dur="166" decel="50000">
                                          <p:stCondLst>
                                            <p:cond delay="1834"/>
                                          </p:stCondLst>
                                        </p:cTn>
                                        <p:tgtEl>
                                          <p:spTgt spid="3">
                                            <p:txEl>
                                              <p:pRg st="2" end="2"/>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wipe(down)">
                                      <p:cBhvr>
                                        <p:cTn id="39" dur="580">
                                          <p:stCondLst>
                                            <p:cond delay="0"/>
                                          </p:stCondLst>
                                        </p:cTn>
                                        <p:tgtEl>
                                          <p:spTgt spid="3">
                                            <p:txEl>
                                              <p:pRg st="3" end="3"/>
                                            </p:txEl>
                                          </p:spTgt>
                                        </p:tgtEl>
                                      </p:cBhvr>
                                    </p:animEffect>
                                    <p:anim calcmode="lin" valueType="num">
                                      <p:cBhvr>
                                        <p:cTn id="4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3" end="3"/>
                                            </p:txEl>
                                          </p:spTgt>
                                        </p:tgtEl>
                                      </p:cBhvr>
                                      <p:to x="100000" y="60000"/>
                                    </p:animScale>
                                    <p:animScale>
                                      <p:cBhvr>
                                        <p:cTn id="46" dur="166" decel="50000">
                                          <p:stCondLst>
                                            <p:cond delay="676"/>
                                          </p:stCondLst>
                                        </p:cTn>
                                        <p:tgtEl>
                                          <p:spTgt spid="3">
                                            <p:txEl>
                                              <p:pRg st="3" end="3"/>
                                            </p:txEl>
                                          </p:spTgt>
                                        </p:tgtEl>
                                      </p:cBhvr>
                                      <p:to x="100000" y="100000"/>
                                    </p:animScale>
                                    <p:animScale>
                                      <p:cBhvr>
                                        <p:cTn id="47" dur="26">
                                          <p:stCondLst>
                                            <p:cond delay="1312"/>
                                          </p:stCondLst>
                                        </p:cTn>
                                        <p:tgtEl>
                                          <p:spTgt spid="3">
                                            <p:txEl>
                                              <p:pRg st="3" end="3"/>
                                            </p:txEl>
                                          </p:spTgt>
                                        </p:tgtEl>
                                      </p:cBhvr>
                                      <p:to x="100000" y="80000"/>
                                    </p:animScale>
                                    <p:animScale>
                                      <p:cBhvr>
                                        <p:cTn id="48" dur="166" decel="50000">
                                          <p:stCondLst>
                                            <p:cond delay="1338"/>
                                          </p:stCondLst>
                                        </p:cTn>
                                        <p:tgtEl>
                                          <p:spTgt spid="3">
                                            <p:txEl>
                                              <p:pRg st="3" end="3"/>
                                            </p:txEl>
                                          </p:spTgt>
                                        </p:tgtEl>
                                      </p:cBhvr>
                                      <p:to x="100000" y="100000"/>
                                    </p:animScale>
                                    <p:animScale>
                                      <p:cBhvr>
                                        <p:cTn id="49" dur="26">
                                          <p:stCondLst>
                                            <p:cond delay="1642"/>
                                          </p:stCondLst>
                                        </p:cTn>
                                        <p:tgtEl>
                                          <p:spTgt spid="3">
                                            <p:txEl>
                                              <p:pRg st="3" end="3"/>
                                            </p:txEl>
                                          </p:spTgt>
                                        </p:tgtEl>
                                      </p:cBhvr>
                                      <p:to x="100000" y="90000"/>
                                    </p:animScale>
                                    <p:animScale>
                                      <p:cBhvr>
                                        <p:cTn id="50" dur="166" decel="50000">
                                          <p:stCondLst>
                                            <p:cond delay="1668"/>
                                          </p:stCondLst>
                                        </p:cTn>
                                        <p:tgtEl>
                                          <p:spTgt spid="3">
                                            <p:txEl>
                                              <p:pRg st="3" end="3"/>
                                            </p:txEl>
                                          </p:spTgt>
                                        </p:tgtEl>
                                      </p:cBhvr>
                                      <p:to x="100000" y="100000"/>
                                    </p:animScale>
                                    <p:animScale>
                                      <p:cBhvr>
                                        <p:cTn id="51" dur="26">
                                          <p:stCondLst>
                                            <p:cond delay="1808"/>
                                          </p:stCondLst>
                                        </p:cTn>
                                        <p:tgtEl>
                                          <p:spTgt spid="3">
                                            <p:txEl>
                                              <p:pRg st="3" end="3"/>
                                            </p:txEl>
                                          </p:spTgt>
                                        </p:tgtEl>
                                      </p:cBhvr>
                                      <p:to x="100000" y="95000"/>
                                    </p:animScale>
                                    <p:animScale>
                                      <p:cBhvr>
                                        <p:cTn id="52" dur="166" decel="50000">
                                          <p:stCondLst>
                                            <p:cond delay="1834"/>
                                          </p:stCondLst>
                                        </p:cTn>
                                        <p:tgtEl>
                                          <p:spTgt spid="3">
                                            <p:txEl>
                                              <p:pRg st="3" end="3"/>
                                            </p:txEl>
                                          </p:spTgt>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wipe(down)">
                                      <p:cBhvr>
                                        <p:cTn id="57" dur="580">
                                          <p:stCondLst>
                                            <p:cond delay="0"/>
                                          </p:stCondLst>
                                        </p:cTn>
                                        <p:tgtEl>
                                          <p:spTgt spid="3">
                                            <p:txEl>
                                              <p:pRg st="4" end="4"/>
                                            </p:txEl>
                                          </p:spTgt>
                                        </p:tgtEl>
                                      </p:cBhvr>
                                    </p:animEffect>
                                    <p:anim calcmode="lin" valueType="num">
                                      <p:cBhvr>
                                        <p:cTn id="5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4" end="4"/>
                                            </p:txEl>
                                          </p:spTgt>
                                        </p:tgtEl>
                                      </p:cBhvr>
                                      <p:to x="100000" y="60000"/>
                                    </p:animScale>
                                    <p:animScale>
                                      <p:cBhvr>
                                        <p:cTn id="64" dur="166" decel="50000">
                                          <p:stCondLst>
                                            <p:cond delay="676"/>
                                          </p:stCondLst>
                                        </p:cTn>
                                        <p:tgtEl>
                                          <p:spTgt spid="3">
                                            <p:txEl>
                                              <p:pRg st="4" end="4"/>
                                            </p:txEl>
                                          </p:spTgt>
                                        </p:tgtEl>
                                      </p:cBhvr>
                                      <p:to x="100000" y="100000"/>
                                    </p:animScale>
                                    <p:animScale>
                                      <p:cBhvr>
                                        <p:cTn id="65" dur="26">
                                          <p:stCondLst>
                                            <p:cond delay="1312"/>
                                          </p:stCondLst>
                                        </p:cTn>
                                        <p:tgtEl>
                                          <p:spTgt spid="3">
                                            <p:txEl>
                                              <p:pRg st="4" end="4"/>
                                            </p:txEl>
                                          </p:spTgt>
                                        </p:tgtEl>
                                      </p:cBhvr>
                                      <p:to x="100000" y="80000"/>
                                    </p:animScale>
                                    <p:animScale>
                                      <p:cBhvr>
                                        <p:cTn id="66" dur="166" decel="50000">
                                          <p:stCondLst>
                                            <p:cond delay="1338"/>
                                          </p:stCondLst>
                                        </p:cTn>
                                        <p:tgtEl>
                                          <p:spTgt spid="3">
                                            <p:txEl>
                                              <p:pRg st="4" end="4"/>
                                            </p:txEl>
                                          </p:spTgt>
                                        </p:tgtEl>
                                      </p:cBhvr>
                                      <p:to x="100000" y="100000"/>
                                    </p:animScale>
                                    <p:animScale>
                                      <p:cBhvr>
                                        <p:cTn id="67" dur="26">
                                          <p:stCondLst>
                                            <p:cond delay="1642"/>
                                          </p:stCondLst>
                                        </p:cTn>
                                        <p:tgtEl>
                                          <p:spTgt spid="3">
                                            <p:txEl>
                                              <p:pRg st="4" end="4"/>
                                            </p:txEl>
                                          </p:spTgt>
                                        </p:tgtEl>
                                      </p:cBhvr>
                                      <p:to x="100000" y="90000"/>
                                    </p:animScale>
                                    <p:animScale>
                                      <p:cBhvr>
                                        <p:cTn id="68" dur="166" decel="50000">
                                          <p:stCondLst>
                                            <p:cond delay="1668"/>
                                          </p:stCondLst>
                                        </p:cTn>
                                        <p:tgtEl>
                                          <p:spTgt spid="3">
                                            <p:txEl>
                                              <p:pRg st="4" end="4"/>
                                            </p:txEl>
                                          </p:spTgt>
                                        </p:tgtEl>
                                      </p:cBhvr>
                                      <p:to x="100000" y="100000"/>
                                    </p:animScale>
                                    <p:animScale>
                                      <p:cBhvr>
                                        <p:cTn id="69" dur="26">
                                          <p:stCondLst>
                                            <p:cond delay="1808"/>
                                          </p:stCondLst>
                                        </p:cTn>
                                        <p:tgtEl>
                                          <p:spTgt spid="3">
                                            <p:txEl>
                                              <p:pRg st="4" end="4"/>
                                            </p:txEl>
                                          </p:spTgt>
                                        </p:tgtEl>
                                      </p:cBhvr>
                                      <p:to x="100000" y="95000"/>
                                    </p:animScale>
                                    <p:animScale>
                                      <p:cBhvr>
                                        <p:cTn id="70" dur="166" decel="50000">
                                          <p:stCondLst>
                                            <p:cond delay="1834"/>
                                          </p:stCondLst>
                                        </p:cTn>
                                        <p:tgtEl>
                                          <p:spTgt spid="3">
                                            <p:txEl>
                                              <p:pRg st="4" end="4"/>
                                            </p:txEl>
                                          </p:spTgt>
                                        </p:tgtEl>
                                      </p:cBhvr>
                                      <p:to x="100000" y="100000"/>
                                    </p:animScale>
                                  </p:childTnLst>
                                </p:cTn>
                              </p:par>
                              <p:par>
                                <p:cTn id="71" presetID="26" presetClass="entr" presetSubtype="0" fill="hold" nodeType="withEffect">
                                  <p:stCondLst>
                                    <p:cond delay="0"/>
                                  </p:stCondLst>
                                  <p:childTnLst>
                                    <p:set>
                                      <p:cBhvr>
                                        <p:cTn id="72" dur="1" fill="hold">
                                          <p:stCondLst>
                                            <p:cond delay="0"/>
                                          </p:stCondLst>
                                        </p:cTn>
                                        <p:tgtEl>
                                          <p:spTgt spid="3">
                                            <p:txEl>
                                              <p:pRg st="5" end="5"/>
                                            </p:txEl>
                                          </p:spTgt>
                                        </p:tgtEl>
                                        <p:attrNameLst>
                                          <p:attrName>style.visibility</p:attrName>
                                        </p:attrNameLst>
                                      </p:cBhvr>
                                      <p:to>
                                        <p:strVal val="visible"/>
                                      </p:to>
                                    </p:set>
                                    <p:animEffect transition="in" filter="wipe(down)">
                                      <p:cBhvr>
                                        <p:cTn id="73" dur="580">
                                          <p:stCondLst>
                                            <p:cond delay="0"/>
                                          </p:stCondLst>
                                        </p:cTn>
                                        <p:tgtEl>
                                          <p:spTgt spid="3">
                                            <p:txEl>
                                              <p:pRg st="5" end="5"/>
                                            </p:txEl>
                                          </p:spTgt>
                                        </p:tgtEl>
                                      </p:cBhvr>
                                    </p:animEffect>
                                    <p:anim calcmode="lin" valueType="num">
                                      <p:cBhvr>
                                        <p:cTn id="74"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3">
                                            <p:txEl>
                                              <p:pRg st="5" end="5"/>
                                            </p:txEl>
                                          </p:spTgt>
                                        </p:tgtEl>
                                      </p:cBhvr>
                                      <p:to x="100000" y="60000"/>
                                    </p:animScale>
                                    <p:animScale>
                                      <p:cBhvr>
                                        <p:cTn id="80" dur="166" decel="50000">
                                          <p:stCondLst>
                                            <p:cond delay="676"/>
                                          </p:stCondLst>
                                        </p:cTn>
                                        <p:tgtEl>
                                          <p:spTgt spid="3">
                                            <p:txEl>
                                              <p:pRg st="5" end="5"/>
                                            </p:txEl>
                                          </p:spTgt>
                                        </p:tgtEl>
                                      </p:cBhvr>
                                      <p:to x="100000" y="100000"/>
                                    </p:animScale>
                                    <p:animScale>
                                      <p:cBhvr>
                                        <p:cTn id="81" dur="26">
                                          <p:stCondLst>
                                            <p:cond delay="1312"/>
                                          </p:stCondLst>
                                        </p:cTn>
                                        <p:tgtEl>
                                          <p:spTgt spid="3">
                                            <p:txEl>
                                              <p:pRg st="5" end="5"/>
                                            </p:txEl>
                                          </p:spTgt>
                                        </p:tgtEl>
                                      </p:cBhvr>
                                      <p:to x="100000" y="80000"/>
                                    </p:animScale>
                                    <p:animScale>
                                      <p:cBhvr>
                                        <p:cTn id="82" dur="166" decel="50000">
                                          <p:stCondLst>
                                            <p:cond delay="1338"/>
                                          </p:stCondLst>
                                        </p:cTn>
                                        <p:tgtEl>
                                          <p:spTgt spid="3">
                                            <p:txEl>
                                              <p:pRg st="5" end="5"/>
                                            </p:txEl>
                                          </p:spTgt>
                                        </p:tgtEl>
                                      </p:cBhvr>
                                      <p:to x="100000" y="100000"/>
                                    </p:animScale>
                                    <p:animScale>
                                      <p:cBhvr>
                                        <p:cTn id="83" dur="26">
                                          <p:stCondLst>
                                            <p:cond delay="1642"/>
                                          </p:stCondLst>
                                        </p:cTn>
                                        <p:tgtEl>
                                          <p:spTgt spid="3">
                                            <p:txEl>
                                              <p:pRg st="5" end="5"/>
                                            </p:txEl>
                                          </p:spTgt>
                                        </p:tgtEl>
                                      </p:cBhvr>
                                      <p:to x="100000" y="90000"/>
                                    </p:animScale>
                                    <p:animScale>
                                      <p:cBhvr>
                                        <p:cTn id="84" dur="166" decel="50000">
                                          <p:stCondLst>
                                            <p:cond delay="1668"/>
                                          </p:stCondLst>
                                        </p:cTn>
                                        <p:tgtEl>
                                          <p:spTgt spid="3">
                                            <p:txEl>
                                              <p:pRg st="5" end="5"/>
                                            </p:txEl>
                                          </p:spTgt>
                                        </p:tgtEl>
                                      </p:cBhvr>
                                      <p:to x="100000" y="100000"/>
                                    </p:animScale>
                                    <p:animScale>
                                      <p:cBhvr>
                                        <p:cTn id="85" dur="26">
                                          <p:stCondLst>
                                            <p:cond delay="1808"/>
                                          </p:stCondLst>
                                        </p:cTn>
                                        <p:tgtEl>
                                          <p:spTgt spid="3">
                                            <p:txEl>
                                              <p:pRg st="5" end="5"/>
                                            </p:txEl>
                                          </p:spTgt>
                                        </p:tgtEl>
                                      </p:cBhvr>
                                      <p:to x="100000" y="95000"/>
                                    </p:animScale>
                                    <p:animScale>
                                      <p:cBhvr>
                                        <p:cTn id="86" dur="166" decel="50000">
                                          <p:stCondLst>
                                            <p:cond delay="1834"/>
                                          </p:stCondLst>
                                        </p:cTn>
                                        <p:tgtEl>
                                          <p:spTgt spid="3">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图像特征提取</a:t>
            </a:r>
            <a:endParaRPr lang="zh-CN" altLang="en-US" dirty="0"/>
          </a:p>
        </p:txBody>
      </p:sp>
      <p:sp>
        <p:nvSpPr>
          <p:cNvPr id="3" name="内容占位符 2"/>
          <p:cNvSpPr>
            <a:spLocks noGrp="1"/>
          </p:cNvSpPr>
          <p:nvPr>
            <p:ph idx="1"/>
          </p:nvPr>
        </p:nvSpPr>
        <p:spPr/>
        <p:txBody>
          <a:bodyPr>
            <a:normAutofit fontScale="92500"/>
          </a:bodyPr>
          <a:lstStyle/>
          <a:p>
            <a:r>
              <a:rPr lang="zh-CN" altLang="zh-CN" dirty="0"/>
              <a:t>在计算机视觉与图像处理领域，</a:t>
            </a:r>
            <a:r>
              <a:rPr lang="zh-CN" altLang="zh-CN" dirty="0">
                <a:solidFill>
                  <a:srgbClr val="FF0000"/>
                </a:solidFill>
              </a:rPr>
              <a:t>特征</a:t>
            </a:r>
            <a:r>
              <a:rPr lang="zh-CN" altLang="zh-CN" dirty="0"/>
              <a:t>的概念被用于表示一定的信息，这些信息是为了解决与特定的应用相关的某种计算</a:t>
            </a:r>
            <a:r>
              <a:rPr lang="zh-CN" altLang="zh-CN" dirty="0" smtClean="0"/>
              <a:t>任务。</a:t>
            </a:r>
            <a:endParaRPr lang="en-US" altLang="zh-CN" dirty="0" smtClean="0"/>
          </a:p>
          <a:p>
            <a:pPr lvl="1"/>
            <a:r>
              <a:rPr lang="zh-CN" altLang="zh-CN" dirty="0">
                <a:solidFill>
                  <a:srgbClr val="0000FF"/>
                </a:solidFill>
              </a:rPr>
              <a:t>特征提取</a:t>
            </a:r>
            <a:r>
              <a:rPr lang="zh-CN" altLang="zh-CN" dirty="0"/>
              <a:t>，就是指图像特征的计算，用以作为对图像中局部信息内容进行决策的中间</a:t>
            </a:r>
            <a:r>
              <a:rPr lang="zh-CN" altLang="zh-CN" dirty="0" smtClean="0"/>
              <a:t>结果。</a:t>
            </a:r>
            <a:endParaRPr lang="en-US" altLang="zh-CN" dirty="0" smtClean="0"/>
          </a:p>
          <a:p>
            <a:r>
              <a:rPr lang="zh-CN" altLang="zh-CN" dirty="0"/>
              <a:t>与特征提取相关的还有两个概念，分别为</a:t>
            </a:r>
            <a:r>
              <a:rPr lang="zh-CN" altLang="zh-CN" dirty="0">
                <a:solidFill>
                  <a:srgbClr val="00B050"/>
                </a:solidFill>
              </a:rPr>
              <a:t>维数压缩</a:t>
            </a:r>
            <a:r>
              <a:rPr lang="zh-CN" altLang="zh-CN" dirty="0"/>
              <a:t>和</a:t>
            </a:r>
            <a:r>
              <a:rPr lang="zh-CN" altLang="zh-CN" dirty="0">
                <a:solidFill>
                  <a:srgbClr val="C00000"/>
                </a:solidFill>
              </a:rPr>
              <a:t>特征选择</a:t>
            </a:r>
            <a:r>
              <a:rPr lang="zh-CN" altLang="zh-CN" dirty="0" smtClean="0"/>
              <a:t>。</a:t>
            </a:r>
            <a:endParaRPr lang="en-US" altLang="zh-CN" dirty="0" smtClean="0"/>
          </a:p>
          <a:p>
            <a:pPr lvl="1"/>
            <a:r>
              <a:rPr lang="zh-CN" altLang="zh-CN" dirty="0"/>
              <a:t>所谓</a:t>
            </a:r>
            <a:r>
              <a:rPr lang="zh-CN" altLang="zh-CN" dirty="0">
                <a:solidFill>
                  <a:srgbClr val="00B050"/>
                </a:solidFill>
              </a:rPr>
              <a:t>维数压缩</a:t>
            </a:r>
            <a:r>
              <a:rPr lang="zh-CN" altLang="zh-CN" dirty="0"/>
              <a:t>，就是对于一个算法而言所输入的数据过于巨大而难以进行有效的处理，可以利用数据冗余性（数据量大，但是信息量不大）的特点将所输入数据转换为一种特征的精简表示形式（即特征向量</a:t>
            </a:r>
            <a:r>
              <a:rPr lang="zh-CN" altLang="zh-CN" dirty="0" smtClean="0"/>
              <a:t>）。</a:t>
            </a:r>
            <a:endParaRPr lang="en-US" altLang="zh-CN" dirty="0" smtClean="0"/>
          </a:p>
          <a:p>
            <a:pPr lvl="1"/>
            <a:r>
              <a:rPr lang="zh-CN" altLang="zh-CN" dirty="0">
                <a:solidFill>
                  <a:srgbClr val="C00000"/>
                </a:solidFill>
              </a:rPr>
              <a:t>特征选择</a:t>
            </a:r>
            <a:r>
              <a:rPr lang="zh-CN" altLang="zh-CN" dirty="0"/>
              <a:t>，通常用在机器学习中，用以选择一个相关特征的子集，并进行更为鲁棒的学习</a:t>
            </a:r>
            <a:r>
              <a:rPr lang="zh-CN" altLang="zh-CN" dirty="0" smtClean="0"/>
              <a:t>建模。</a:t>
            </a:r>
            <a:endParaRPr lang="en-US" altLang="zh-CN" dirty="0" smtClean="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a:t>
            </a:fld>
            <a:endParaRPr lang="zh-CN" altLang="en-US"/>
          </a:p>
        </p:txBody>
      </p:sp>
    </p:spTree>
    <p:extLst>
      <p:ext uri="{BB962C8B-B14F-4D97-AF65-F5344CB8AC3E}">
        <p14:creationId xmlns:p14="http://schemas.microsoft.com/office/powerpoint/2010/main" val="100254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80">
                                          <p:stCondLst>
                                            <p:cond delay="0"/>
                                          </p:stCondLst>
                                        </p:cTn>
                                        <p:tgtEl>
                                          <p:spTgt spid="3">
                                            <p:txEl>
                                              <p:pRg st="2" end="2"/>
                                            </p:txEl>
                                          </p:spTgt>
                                        </p:tgtEl>
                                      </p:cBhvr>
                                    </p:animEffect>
                                    <p:anim calcmode="lin" valueType="num">
                                      <p:cBhvr>
                                        <p:cTn id="2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2" end="2"/>
                                            </p:txEl>
                                          </p:spTgt>
                                        </p:tgtEl>
                                      </p:cBhvr>
                                      <p:to x="100000" y="60000"/>
                                    </p:animScale>
                                    <p:animScale>
                                      <p:cBhvr>
                                        <p:cTn id="32" dur="166" decel="50000">
                                          <p:stCondLst>
                                            <p:cond delay="676"/>
                                          </p:stCondLst>
                                        </p:cTn>
                                        <p:tgtEl>
                                          <p:spTgt spid="3">
                                            <p:txEl>
                                              <p:pRg st="2" end="2"/>
                                            </p:txEl>
                                          </p:spTgt>
                                        </p:tgtEl>
                                      </p:cBhvr>
                                      <p:to x="100000" y="100000"/>
                                    </p:animScale>
                                    <p:animScale>
                                      <p:cBhvr>
                                        <p:cTn id="33" dur="26">
                                          <p:stCondLst>
                                            <p:cond delay="1312"/>
                                          </p:stCondLst>
                                        </p:cTn>
                                        <p:tgtEl>
                                          <p:spTgt spid="3">
                                            <p:txEl>
                                              <p:pRg st="2" end="2"/>
                                            </p:txEl>
                                          </p:spTgt>
                                        </p:tgtEl>
                                      </p:cBhvr>
                                      <p:to x="100000" y="80000"/>
                                    </p:animScale>
                                    <p:animScale>
                                      <p:cBhvr>
                                        <p:cTn id="34" dur="166" decel="50000">
                                          <p:stCondLst>
                                            <p:cond delay="1338"/>
                                          </p:stCondLst>
                                        </p:cTn>
                                        <p:tgtEl>
                                          <p:spTgt spid="3">
                                            <p:txEl>
                                              <p:pRg st="2" end="2"/>
                                            </p:txEl>
                                          </p:spTgt>
                                        </p:tgtEl>
                                      </p:cBhvr>
                                      <p:to x="100000" y="100000"/>
                                    </p:animScale>
                                    <p:animScale>
                                      <p:cBhvr>
                                        <p:cTn id="35" dur="26">
                                          <p:stCondLst>
                                            <p:cond delay="1642"/>
                                          </p:stCondLst>
                                        </p:cTn>
                                        <p:tgtEl>
                                          <p:spTgt spid="3">
                                            <p:txEl>
                                              <p:pRg st="2" end="2"/>
                                            </p:txEl>
                                          </p:spTgt>
                                        </p:tgtEl>
                                      </p:cBhvr>
                                      <p:to x="100000" y="90000"/>
                                    </p:animScale>
                                    <p:animScale>
                                      <p:cBhvr>
                                        <p:cTn id="36" dur="166" decel="50000">
                                          <p:stCondLst>
                                            <p:cond delay="1668"/>
                                          </p:stCondLst>
                                        </p:cTn>
                                        <p:tgtEl>
                                          <p:spTgt spid="3">
                                            <p:txEl>
                                              <p:pRg st="2" end="2"/>
                                            </p:txEl>
                                          </p:spTgt>
                                        </p:tgtEl>
                                      </p:cBhvr>
                                      <p:to x="100000" y="100000"/>
                                    </p:animScale>
                                    <p:animScale>
                                      <p:cBhvr>
                                        <p:cTn id="37" dur="26">
                                          <p:stCondLst>
                                            <p:cond delay="1808"/>
                                          </p:stCondLst>
                                        </p:cTn>
                                        <p:tgtEl>
                                          <p:spTgt spid="3">
                                            <p:txEl>
                                              <p:pRg st="2" end="2"/>
                                            </p:txEl>
                                          </p:spTgt>
                                        </p:tgtEl>
                                      </p:cBhvr>
                                      <p:to x="100000" y="95000"/>
                                    </p:animScale>
                                    <p:animScale>
                                      <p:cBhvr>
                                        <p:cTn id="38" dur="166" decel="50000">
                                          <p:stCondLst>
                                            <p:cond delay="1834"/>
                                          </p:stCondLst>
                                        </p:cTn>
                                        <p:tgtEl>
                                          <p:spTgt spid="3">
                                            <p:txEl>
                                              <p:pRg st="2" end="2"/>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wipe(down)">
                                      <p:cBhvr>
                                        <p:cTn id="43" dur="580">
                                          <p:stCondLst>
                                            <p:cond delay="0"/>
                                          </p:stCondLst>
                                        </p:cTn>
                                        <p:tgtEl>
                                          <p:spTgt spid="3">
                                            <p:txEl>
                                              <p:pRg st="3" end="3"/>
                                            </p:txEl>
                                          </p:spTgt>
                                        </p:tgtEl>
                                      </p:cBhvr>
                                    </p:animEffect>
                                    <p:anim calcmode="lin" valueType="num">
                                      <p:cBhvr>
                                        <p:cTn id="4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3" end="3"/>
                                            </p:txEl>
                                          </p:spTgt>
                                        </p:tgtEl>
                                      </p:cBhvr>
                                      <p:to x="100000" y="60000"/>
                                    </p:animScale>
                                    <p:animScale>
                                      <p:cBhvr>
                                        <p:cTn id="50" dur="166" decel="50000">
                                          <p:stCondLst>
                                            <p:cond delay="676"/>
                                          </p:stCondLst>
                                        </p:cTn>
                                        <p:tgtEl>
                                          <p:spTgt spid="3">
                                            <p:txEl>
                                              <p:pRg st="3" end="3"/>
                                            </p:txEl>
                                          </p:spTgt>
                                        </p:tgtEl>
                                      </p:cBhvr>
                                      <p:to x="100000" y="100000"/>
                                    </p:animScale>
                                    <p:animScale>
                                      <p:cBhvr>
                                        <p:cTn id="51" dur="26">
                                          <p:stCondLst>
                                            <p:cond delay="1312"/>
                                          </p:stCondLst>
                                        </p:cTn>
                                        <p:tgtEl>
                                          <p:spTgt spid="3">
                                            <p:txEl>
                                              <p:pRg st="3" end="3"/>
                                            </p:txEl>
                                          </p:spTgt>
                                        </p:tgtEl>
                                      </p:cBhvr>
                                      <p:to x="100000" y="80000"/>
                                    </p:animScale>
                                    <p:animScale>
                                      <p:cBhvr>
                                        <p:cTn id="52" dur="166" decel="50000">
                                          <p:stCondLst>
                                            <p:cond delay="1338"/>
                                          </p:stCondLst>
                                        </p:cTn>
                                        <p:tgtEl>
                                          <p:spTgt spid="3">
                                            <p:txEl>
                                              <p:pRg st="3" end="3"/>
                                            </p:txEl>
                                          </p:spTgt>
                                        </p:tgtEl>
                                      </p:cBhvr>
                                      <p:to x="100000" y="100000"/>
                                    </p:animScale>
                                    <p:animScale>
                                      <p:cBhvr>
                                        <p:cTn id="53" dur="26">
                                          <p:stCondLst>
                                            <p:cond delay="1642"/>
                                          </p:stCondLst>
                                        </p:cTn>
                                        <p:tgtEl>
                                          <p:spTgt spid="3">
                                            <p:txEl>
                                              <p:pRg st="3" end="3"/>
                                            </p:txEl>
                                          </p:spTgt>
                                        </p:tgtEl>
                                      </p:cBhvr>
                                      <p:to x="100000" y="90000"/>
                                    </p:animScale>
                                    <p:animScale>
                                      <p:cBhvr>
                                        <p:cTn id="54" dur="166" decel="50000">
                                          <p:stCondLst>
                                            <p:cond delay="1668"/>
                                          </p:stCondLst>
                                        </p:cTn>
                                        <p:tgtEl>
                                          <p:spTgt spid="3">
                                            <p:txEl>
                                              <p:pRg st="3" end="3"/>
                                            </p:txEl>
                                          </p:spTgt>
                                        </p:tgtEl>
                                      </p:cBhvr>
                                      <p:to x="100000" y="100000"/>
                                    </p:animScale>
                                    <p:animScale>
                                      <p:cBhvr>
                                        <p:cTn id="55" dur="26">
                                          <p:stCondLst>
                                            <p:cond delay="1808"/>
                                          </p:stCondLst>
                                        </p:cTn>
                                        <p:tgtEl>
                                          <p:spTgt spid="3">
                                            <p:txEl>
                                              <p:pRg st="3" end="3"/>
                                            </p:txEl>
                                          </p:spTgt>
                                        </p:tgtEl>
                                      </p:cBhvr>
                                      <p:to x="100000" y="95000"/>
                                    </p:animScale>
                                    <p:animScale>
                                      <p:cBhvr>
                                        <p:cTn id="56" dur="166" decel="50000">
                                          <p:stCondLst>
                                            <p:cond delay="1834"/>
                                          </p:stCondLst>
                                        </p:cTn>
                                        <p:tgtEl>
                                          <p:spTgt spid="3">
                                            <p:txEl>
                                              <p:pRg st="3" end="3"/>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animEffect transition="in" filter="wipe(down)">
                                      <p:cBhvr>
                                        <p:cTn id="61" dur="580">
                                          <p:stCondLst>
                                            <p:cond delay="0"/>
                                          </p:stCondLst>
                                        </p:cTn>
                                        <p:tgtEl>
                                          <p:spTgt spid="3">
                                            <p:txEl>
                                              <p:pRg st="4" end="4"/>
                                            </p:txEl>
                                          </p:spTgt>
                                        </p:tgtEl>
                                      </p:cBhvr>
                                    </p:animEffect>
                                    <p:anim calcmode="lin" valueType="num">
                                      <p:cBhvr>
                                        <p:cTn id="6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4" end="4"/>
                                            </p:txEl>
                                          </p:spTgt>
                                        </p:tgtEl>
                                      </p:cBhvr>
                                      <p:to x="100000" y="60000"/>
                                    </p:animScale>
                                    <p:animScale>
                                      <p:cBhvr>
                                        <p:cTn id="68" dur="166" decel="50000">
                                          <p:stCondLst>
                                            <p:cond delay="676"/>
                                          </p:stCondLst>
                                        </p:cTn>
                                        <p:tgtEl>
                                          <p:spTgt spid="3">
                                            <p:txEl>
                                              <p:pRg st="4" end="4"/>
                                            </p:txEl>
                                          </p:spTgt>
                                        </p:tgtEl>
                                      </p:cBhvr>
                                      <p:to x="100000" y="100000"/>
                                    </p:animScale>
                                    <p:animScale>
                                      <p:cBhvr>
                                        <p:cTn id="69" dur="26">
                                          <p:stCondLst>
                                            <p:cond delay="1312"/>
                                          </p:stCondLst>
                                        </p:cTn>
                                        <p:tgtEl>
                                          <p:spTgt spid="3">
                                            <p:txEl>
                                              <p:pRg st="4" end="4"/>
                                            </p:txEl>
                                          </p:spTgt>
                                        </p:tgtEl>
                                      </p:cBhvr>
                                      <p:to x="100000" y="80000"/>
                                    </p:animScale>
                                    <p:animScale>
                                      <p:cBhvr>
                                        <p:cTn id="70" dur="166" decel="50000">
                                          <p:stCondLst>
                                            <p:cond delay="1338"/>
                                          </p:stCondLst>
                                        </p:cTn>
                                        <p:tgtEl>
                                          <p:spTgt spid="3">
                                            <p:txEl>
                                              <p:pRg st="4" end="4"/>
                                            </p:txEl>
                                          </p:spTgt>
                                        </p:tgtEl>
                                      </p:cBhvr>
                                      <p:to x="100000" y="100000"/>
                                    </p:animScale>
                                    <p:animScale>
                                      <p:cBhvr>
                                        <p:cTn id="71" dur="26">
                                          <p:stCondLst>
                                            <p:cond delay="1642"/>
                                          </p:stCondLst>
                                        </p:cTn>
                                        <p:tgtEl>
                                          <p:spTgt spid="3">
                                            <p:txEl>
                                              <p:pRg st="4" end="4"/>
                                            </p:txEl>
                                          </p:spTgt>
                                        </p:tgtEl>
                                      </p:cBhvr>
                                      <p:to x="100000" y="90000"/>
                                    </p:animScale>
                                    <p:animScale>
                                      <p:cBhvr>
                                        <p:cTn id="72" dur="166" decel="50000">
                                          <p:stCondLst>
                                            <p:cond delay="1668"/>
                                          </p:stCondLst>
                                        </p:cTn>
                                        <p:tgtEl>
                                          <p:spTgt spid="3">
                                            <p:txEl>
                                              <p:pRg st="4" end="4"/>
                                            </p:txEl>
                                          </p:spTgt>
                                        </p:tgtEl>
                                      </p:cBhvr>
                                      <p:to x="100000" y="100000"/>
                                    </p:animScale>
                                    <p:animScale>
                                      <p:cBhvr>
                                        <p:cTn id="73" dur="26">
                                          <p:stCondLst>
                                            <p:cond delay="1808"/>
                                          </p:stCondLst>
                                        </p:cTn>
                                        <p:tgtEl>
                                          <p:spTgt spid="3">
                                            <p:txEl>
                                              <p:pRg st="4" end="4"/>
                                            </p:txEl>
                                          </p:spTgt>
                                        </p:tgtEl>
                                      </p:cBhvr>
                                      <p:to x="100000" y="95000"/>
                                    </p:animScale>
                                    <p:animScale>
                                      <p:cBhvr>
                                        <p:cTn id="74"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Lab</a:t>
            </a:r>
            <a:r>
              <a:rPr lang="zh-CN" altLang="zh-CN" dirty="0"/>
              <a:t>色彩空间</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a:bodyPr>
              <a:lstStyle/>
              <a:p>
                <a:r>
                  <a:rPr lang="zh-CN" altLang="zh-CN" dirty="0"/>
                  <a:t>从</a:t>
                </a:r>
                <a:r>
                  <a:rPr lang="en-US" altLang="zh-CN" dirty="0"/>
                  <a:t>Lab</a:t>
                </a:r>
                <a:r>
                  <a:rPr lang="zh-CN" altLang="zh-CN" dirty="0"/>
                  <a:t>色彩空间至</a:t>
                </a:r>
                <a:r>
                  <a:rPr lang="en-US" altLang="zh-CN" dirty="0"/>
                  <a:t>XYZ</a:t>
                </a:r>
                <a:r>
                  <a:rPr lang="zh-CN" altLang="zh-CN" dirty="0"/>
                  <a:t>色彩空间的反向变换的数学描述</a:t>
                </a:r>
                <a:r>
                  <a:rPr lang="zh-CN" altLang="zh-CN" dirty="0" smtClean="0"/>
                  <a:t>如下</a:t>
                </a:r>
                <a:r>
                  <a:rPr lang="zh-CN" altLang="en-US" dirty="0" smtClean="0"/>
                  <a:t>：</a:t>
                </a:r>
                <a:endParaRPr lang="en-US" altLang="zh-CN" dirty="0" smtClean="0"/>
              </a:p>
              <a:p>
                <a:pPr lvl="1"/>
                <a:r>
                  <a:rPr lang="zh-CN" altLang="zh-CN" dirty="0" smtClean="0">
                    <a:solidFill>
                      <a:srgbClr val="0000FF"/>
                    </a:solidFill>
                  </a:rPr>
                  <a:t>定义</a:t>
                </a:r>
                <a14:m>
                  <m:oMath xmlns:m="http://schemas.openxmlformats.org/officeDocument/2006/math">
                    <m:sSub>
                      <m:sSubPr>
                        <m:ctrlPr>
                          <a:rPr lang="zh-CN" altLang="zh-CN" i="1">
                            <a:solidFill>
                              <a:srgbClr val="0000FF"/>
                            </a:solidFill>
                          </a:rPr>
                        </m:ctrlPr>
                      </m:sSubPr>
                      <m:e>
                        <m:r>
                          <a:rPr lang="en-US" altLang="zh-CN" i="1">
                            <a:solidFill>
                              <a:srgbClr val="0000FF"/>
                            </a:solidFill>
                          </a:rPr>
                          <m:t>𝑓</m:t>
                        </m:r>
                      </m:e>
                      <m:sub>
                        <m:r>
                          <a:rPr lang="en-US" altLang="zh-CN" i="1">
                            <a:solidFill>
                              <a:srgbClr val="0000FF"/>
                            </a:solidFill>
                          </a:rPr>
                          <m:t>𝑦</m:t>
                        </m:r>
                      </m:sub>
                    </m:sSub>
                    <m:r>
                      <a:rPr lang="en-US" altLang="zh-CN" i="1">
                        <a:solidFill>
                          <a:srgbClr val="0000FF"/>
                        </a:solidFill>
                      </a:rPr>
                      <m:t>≝</m:t>
                    </m:r>
                    <m:f>
                      <m:fPr>
                        <m:ctrlPr>
                          <a:rPr lang="zh-CN" altLang="zh-CN" i="1">
                            <a:solidFill>
                              <a:srgbClr val="0000FF"/>
                            </a:solidFill>
                          </a:rPr>
                        </m:ctrlPr>
                      </m:fPr>
                      <m:num>
                        <m:r>
                          <a:rPr lang="en-US" altLang="zh-CN" i="1">
                            <a:solidFill>
                              <a:srgbClr val="0000FF"/>
                            </a:solidFill>
                          </a:rPr>
                          <m:t>𝐿</m:t>
                        </m:r>
                        <m:r>
                          <a:rPr lang="en-US" altLang="zh-CN" i="1">
                            <a:solidFill>
                              <a:srgbClr val="0000FF"/>
                            </a:solidFill>
                          </a:rPr>
                          <m:t>+16</m:t>
                        </m:r>
                      </m:num>
                      <m:den>
                        <m:r>
                          <a:rPr lang="en-US" altLang="zh-CN" i="1">
                            <a:solidFill>
                              <a:srgbClr val="0000FF"/>
                            </a:solidFill>
                          </a:rPr>
                          <m:t>116</m:t>
                        </m:r>
                      </m:den>
                    </m:f>
                  </m:oMath>
                </a14:m>
                <a:endParaRPr lang="en-US" altLang="zh-CN" dirty="0" smtClean="0">
                  <a:solidFill>
                    <a:srgbClr val="0000FF"/>
                  </a:solidFill>
                </a:endParaRPr>
              </a:p>
              <a:p>
                <a:pPr lvl="1"/>
                <a:r>
                  <a:rPr lang="zh-CN" altLang="zh-CN" dirty="0">
                    <a:solidFill>
                      <a:srgbClr val="0000FF"/>
                    </a:solidFill>
                  </a:rPr>
                  <a:t>定义</a:t>
                </a:r>
                <a14:m>
                  <m:oMath xmlns:m="http://schemas.openxmlformats.org/officeDocument/2006/math">
                    <m:sSub>
                      <m:sSubPr>
                        <m:ctrlPr>
                          <a:rPr lang="zh-CN" altLang="zh-CN" i="1">
                            <a:solidFill>
                              <a:srgbClr val="0000FF"/>
                            </a:solidFill>
                          </a:rPr>
                        </m:ctrlPr>
                      </m:sSubPr>
                      <m:e>
                        <m:r>
                          <a:rPr lang="en-US" altLang="zh-CN" i="1">
                            <a:solidFill>
                              <a:srgbClr val="0000FF"/>
                            </a:solidFill>
                          </a:rPr>
                          <m:t>𝑓</m:t>
                        </m:r>
                      </m:e>
                      <m:sub>
                        <m:r>
                          <a:rPr lang="en-US" altLang="zh-CN" i="1">
                            <a:solidFill>
                              <a:srgbClr val="0000FF"/>
                            </a:solidFill>
                          </a:rPr>
                          <m:t>𝑥</m:t>
                        </m:r>
                      </m:sub>
                    </m:sSub>
                    <m:r>
                      <a:rPr lang="en-US" altLang="zh-CN" i="1">
                        <a:solidFill>
                          <a:srgbClr val="0000FF"/>
                        </a:solidFill>
                      </a:rPr>
                      <m:t>≝</m:t>
                    </m:r>
                    <m:sSub>
                      <m:sSubPr>
                        <m:ctrlPr>
                          <a:rPr lang="zh-CN" altLang="zh-CN" i="1">
                            <a:solidFill>
                              <a:srgbClr val="0000FF"/>
                            </a:solidFill>
                          </a:rPr>
                        </m:ctrlPr>
                      </m:sSubPr>
                      <m:e>
                        <m:r>
                          <a:rPr lang="en-US" altLang="zh-CN" i="1">
                            <a:solidFill>
                              <a:srgbClr val="0000FF"/>
                            </a:solidFill>
                          </a:rPr>
                          <m:t>𝑓</m:t>
                        </m:r>
                      </m:e>
                      <m:sub>
                        <m:r>
                          <a:rPr lang="en-US" altLang="zh-CN" i="1">
                            <a:solidFill>
                              <a:srgbClr val="0000FF"/>
                            </a:solidFill>
                          </a:rPr>
                          <m:t>𝑦</m:t>
                        </m:r>
                      </m:sub>
                    </m:sSub>
                    <m:r>
                      <a:rPr lang="en-US" altLang="zh-CN" i="1">
                        <a:solidFill>
                          <a:srgbClr val="0000FF"/>
                        </a:solidFill>
                      </a:rPr>
                      <m:t>+</m:t>
                    </m:r>
                    <m:f>
                      <m:fPr>
                        <m:ctrlPr>
                          <a:rPr lang="zh-CN" altLang="zh-CN" i="1">
                            <a:solidFill>
                              <a:srgbClr val="0000FF"/>
                            </a:solidFill>
                          </a:rPr>
                        </m:ctrlPr>
                      </m:fPr>
                      <m:num>
                        <m:r>
                          <a:rPr lang="en-US" altLang="zh-CN" i="1">
                            <a:solidFill>
                              <a:srgbClr val="0000FF"/>
                            </a:solidFill>
                          </a:rPr>
                          <m:t>𝑎</m:t>
                        </m:r>
                      </m:num>
                      <m:den>
                        <m:r>
                          <a:rPr lang="en-US" altLang="zh-CN" i="1">
                            <a:solidFill>
                              <a:srgbClr val="0000FF"/>
                            </a:solidFill>
                          </a:rPr>
                          <m:t>500</m:t>
                        </m:r>
                      </m:den>
                    </m:f>
                  </m:oMath>
                </a14:m>
                <a:endParaRPr lang="en-US" altLang="zh-CN" dirty="0" smtClean="0">
                  <a:solidFill>
                    <a:srgbClr val="0000FF"/>
                  </a:solidFill>
                </a:endParaRPr>
              </a:p>
              <a:p>
                <a:pPr lvl="1"/>
                <a:r>
                  <a:rPr lang="zh-CN" altLang="zh-CN" dirty="0">
                    <a:solidFill>
                      <a:srgbClr val="0000FF"/>
                    </a:solidFill>
                  </a:rPr>
                  <a:t>定义</a:t>
                </a:r>
                <a14:m>
                  <m:oMath xmlns:m="http://schemas.openxmlformats.org/officeDocument/2006/math">
                    <m:sSub>
                      <m:sSubPr>
                        <m:ctrlPr>
                          <a:rPr lang="zh-CN" altLang="zh-CN" i="1">
                            <a:solidFill>
                              <a:srgbClr val="0000FF"/>
                            </a:solidFill>
                          </a:rPr>
                        </m:ctrlPr>
                      </m:sSubPr>
                      <m:e>
                        <m:r>
                          <a:rPr lang="en-US" altLang="zh-CN" i="1">
                            <a:solidFill>
                              <a:srgbClr val="0000FF"/>
                            </a:solidFill>
                          </a:rPr>
                          <m:t>𝑓</m:t>
                        </m:r>
                      </m:e>
                      <m:sub>
                        <m:r>
                          <a:rPr lang="en-US" altLang="zh-CN" i="1">
                            <a:solidFill>
                              <a:srgbClr val="0000FF"/>
                            </a:solidFill>
                          </a:rPr>
                          <m:t>𝑧</m:t>
                        </m:r>
                      </m:sub>
                    </m:sSub>
                    <m:r>
                      <a:rPr lang="en-US" altLang="zh-CN" i="1">
                        <a:solidFill>
                          <a:srgbClr val="0000FF"/>
                        </a:solidFill>
                      </a:rPr>
                      <m:t>≝</m:t>
                    </m:r>
                    <m:sSub>
                      <m:sSubPr>
                        <m:ctrlPr>
                          <a:rPr lang="zh-CN" altLang="zh-CN" i="1">
                            <a:solidFill>
                              <a:srgbClr val="0000FF"/>
                            </a:solidFill>
                          </a:rPr>
                        </m:ctrlPr>
                      </m:sSubPr>
                      <m:e>
                        <m:r>
                          <a:rPr lang="en-US" altLang="zh-CN" i="1">
                            <a:solidFill>
                              <a:srgbClr val="0000FF"/>
                            </a:solidFill>
                          </a:rPr>
                          <m:t>𝑓</m:t>
                        </m:r>
                      </m:e>
                      <m:sub>
                        <m:r>
                          <a:rPr lang="en-US" altLang="zh-CN" i="1">
                            <a:solidFill>
                              <a:srgbClr val="0000FF"/>
                            </a:solidFill>
                          </a:rPr>
                          <m:t>𝑦</m:t>
                        </m:r>
                      </m:sub>
                    </m:sSub>
                    <m:r>
                      <a:rPr lang="en-US" altLang="zh-CN" i="1">
                        <a:solidFill>
                          <a:srgbClr val="0000FF"/>
                        </a:solidFill>
                      </a:rPr>
                      <m:t>−</m:t>
                    </m:r>
                    <m:f>
                      <m:fPr>
                        <m:ctrlPr>
                          <a:rPr lang="zh-CN" altLang="zh-CN" i="1">
                            <a:solidFill>
                              <a:srgbClr val="0000FF"/>
                            </a:solidFill>
                          </a:rPr>
                        </m:ctrlPr>
                      </m:fPr>
                      <m:num>
                        <m:r>
                          <a:rPr lang="en-US" altLang="zh-CN" i="1">
                            <a:solidFill>
                              <a:srgbClr val="0000FF"/>
                            </a:solidFill>
                          </a:rPr>
                          <m:t>𝑏</m:t>
                        </m:r>
                      </m:num>
                      <m:den>
                        <m:r>
                          <a:rPr lang="en-US" altLang="zh-CN" i="1">
                            <a:solidFill>
                              <a:srgbClr val="0000FF"/>
                            </a:solidFill>
                          </a:rPr>
                          <m:t>200</m:t>
                        </m:r>
                      </m:den>
                    </m:f>
                  </m:oMath>
                </a14:m>
                <a:endParaRPr lang="en-US" altLang="zh-CN" dirty="0" smtClean="0"/>
              </a:p>
              <a:p>
                <a:pPr lvl="1"/>
                <a:r>
                  <a:rPr lang="zh-CN" altLang="zh-CN" dirty="0" smtClean="0">
                    <a:solidFill>
                      <a:srgbClr val="FF0000"/>
                    </a:solidFill>
                  </a:rPr>
                  <a:t>如果</a:t>
                </a:r>
                <a14:m>
                  <m:oMath xmlns:m="http://schemas.openxmlformats.org/officeDocument/2006/math">
                    <m:sSub>
                      <m:sSubPr>
                        <m:ctrlPr>
                          <a:rPr lang="zh-CN" altLang="zh-CN" i="1">
                            <a:solidFill>
                              <a:srgbClr val="FF0000"/>
                            </a:solidFill>
                          </a:rPr>
                        </m:ctrlPr>
                      </m:sSubPr>
                      <m:e>
                        <m:r>
                          <a:rPr lang="en-US" altLang="zh-CN" i="1">
                            <a:solidFill>
                              <a:srgbClr val="FF0000"/>
                            </a:solidFill>
                          </a:rPr>
                          <m:t>𝑓</m:t>
                        </m:r>
                      </m:e>
                      <m:sub>
                        <m:r>
                          <a:rPr lang="en-US" altLang="zh-CN" i="1">
                            <a:solidFill>
                              <a:srgbClr val="FF0000"/>
                            </a:solidFill>
                          </a:rPr>
                          <m:t>𝑦</m:t>
                        </m:r>
                      </m:sub>
                    </m:sSub>
                    <m:r>
                      <a:rPr lang="en-US" altLang="zh-CN">
                        <a:solidFill>
                          <a:srgbClr val="FF0000"/>
                        </a:solidFill>
                      </a:rPr>
                      <m:t>&gt;</m:t>
                    </m:r>
                    <m:r>
                      <a:rPr lang="en-US" altLang="zh-CN" i="1">
                        <a:solidFill>
                          <a:srgbClr val="FF0000"/>
                        </a:solidFill>
                      </a:rPr>
                      <m:t>𝛿</m:t>
                    </m:r>
                  </m:oMath>
                </a14:m>
                <a:r>
                  <a:rPr lang="zh-CN" altLang="zh-CN" dirty="0">
                    <a:solidFill>
                      <a:srgbClr val="FF0000"/>
                    </a:solidFill>
                  </a:rPr>
                  <a:t>，则</a:t>
                </a:r>
                <a14:m>
                  <m:oMath xmlns:m="http://schemas.openxmlformats.org/officeDocument/2006/math">
                    <m:r>
                      <a:rPr lang="en-US" altLang="zh-CN" i="1">
                        <a:solidFill>
                          <a:srgbClr val="FF0000"/>
                        </a:solidFill>
                      </a:rPr>
                      <m:t>𝑌</m:t>
                    </m:r>
                    <m:r>
                      <a:rPr lang="en-US" altLang="zh-CN" i="1">
                        <a:solidFill>
                          <a:srgbClr val="FF0000"/>
                        </a:solidFill>
                      </a:rPr>
                      <m:t>=</m:t>
                    </m:r>
                    <m:sSub>
                      <m:sSubPr>
                        <m:ctrlPr>
                          <a:rPr lang="zh-CN" altLang="zh-CN" i="1">
                            <a:solidFill>
                              <a:srgbClr val="FF0000"/>
                            </a:solidFill>
                          </a:rPr>
                        </m:ctrlPr>
                      </m:sSubPr>
                      <m:e>
                        <m:r>
                          <a:rPr lang="en-US" altLang="zh-CN" i="1">
                            <a:solidFill>
                              <a:srgbClr val="FF0000"/>
                            </a:solidFill>
                          </a:rPr>
                          <m:t>𝑌</m:t>
                        </m:r>
                      </m:e>
                      <m:sub>
                        <m:r>
                          <a:rPr lang="en-US" altLang="zh-CN" i="1">
                            <a:solidFill>
                              <a:srgbClr val="FF0000"/>
                            </a:solidFill>
                          </a:rPr>
                          <m:t>𝑛</m:t>
                        </m:r>
                      </m:sub>
                    </m:sSub>
                    <m:sSup>
                      <m:sSupPr>
                        <m:ctrlPr>
                          <a:rPr lang="zh-CN" altLang="zh-CN" i="1">
                            <a:solidFill>
                              <a:srgbClr val="FF0000"/>
                            </a:solidFill>
                          </a:rPr>
                        </m:ctrlPr>
                      </m:sSupPr>
                      <m:e>
                        <m:sSub>
                          <m:sSubPr>
                            <m:ctrlPr>
                              <a:rPr lang="zh-CN" altLang="zh-CN" i="1">
                                <a:solidFill>
                                  <a:srgbClr val="FF0000"/>
                                </a:solidFill>
                              </a:rPr>
                            </m:ctrlPr>
                          </m:sSubPr>
                          <m:e>
                            <m:r>
                              <a:rPr lang="en-US" altLang="zh-CN" i="1">
                                <a:solidFill>
                                  <a:srgbClr val="FF0000"/>
                                </a:solidFill>
                              </a:rPr>
                              <m:t>𝑓</m:t>
                            </m:r>
                          </m:e>
                          <m:sub>
                            <m:r>
                              <a:rPr lang="en-US" altLang="zh-CN" i="1">
                                <a:solidFill>
                                  <a:srgbClr val="FF0000"/>
                                </a:solidFill>
                              </a:rPr>
                              <m:t>𝑦</m:t>
                            </m:r>
                          </m:sub>
                        </m:sSub>
                      </m:e>
                      <m:sup>
                        <m:r>
                          <a:rPr lang="en-US" altLang="zh-CN" i="1">
                            <a:solidFill>
                              <a:srgbClr val="FF0000"/>
                            </a:solidFill>
                          </a:rPr>
                          <m:t>3</m:t>
                        </m:r>
                      </m:sup>
                    </m:sSup>
                  </m:oMath>
                </a14:m>
                <a:r>
                  <a:rPr lang="zh-CN" altLang="zh-CN" dirty="0">
                    <a:solidFill>
                      <a:srgbClr val="FF0000"/>
                    </a:solidFill>
                  </a:rPr>
                  <a:t>，否则</a:t>
                </a:r>
                <a14:m>
                  <m:oMath xmlns:m="http://schemas.openxmlformats.org/officeDocument/2006/math">
                    <m:r>
                      <a:rPr lang="en-US" altLang="zh-CN" i="1">
                        <a:solidFill>
                          <a:srgbClr val="FF0000"/>
                        </a:solidFill>
                      </a:rPr>
                      <m:t>𝑌</m:t>
                    </m:r>
                    <m:r>
                      <a:rPr lang="en-US" altLang="zh-CN" i="1">
                        <a:solidFill>
                          <a:srgbClr val="FF0000"/>
                        </a:solidFill>
                      </a:rPr>
                      <m:t>=(</m:t>
                    </m:r>
                    <m:sSub>
                      <m:sSubPr>
                        <m:ctrlPr>
                          <a:rPr lang="zh-CN" altLang="zh-CN" i="1">
                            <a:solidFill>
                              <a:srgbClr val="FF0000"/>
                            </a:solidFill>
                          </a:rPr>
                        </m:ctrlPr>
                      </m:sSubPr>
                      <m:e>
                        <m:r>
                          <a:rPr lang="en-US" altLang="zh-CN" i="1">
                            <a:solidFill>
                              <a:srgbClr val="FF0000"/>
                            </a:solidFill>
                          </a:rPr>
                          <m:t>𝑓</m:t>
                        </m:r>
                      </m:e>
                      <m:sub>
                        <m:r>
                          <a:rPr lang="en-US" altLang="zh-CN" i="1">
                            <a:solidFill>
                              <a:srgbClr val="FF0000"/>
                            </a:solidFill>
                          </a:rPr>
                          <m:t>𝑦</m:t>
                        </m:r>
                      </m:sub>
                    </m:sSub>
                    <m:r>
                      <a:rPr lang="en-US" altLang="zh-CN" i="1">
                        <a:solidFill>
                          <a:srgbClr val="FF0000"/>
                        </a:solidFill>
                      </a:rPr>
                      <m:t>−</m:t>
                    </m:r>
                    <m:f>
                      <m:fPr>
                        <m:ctrlPr>
                          <a:rPr lang="zh-CN" altLang="zh-CN" i="1">
                            <a:solidFill>
                              <a:srgbClr val="FF0000"/>
                            </a:solidFill>
                          </a:rPr>
                        </m:ctrlPr>
                      </m:fPr>
                      <m:num>
                        <m:r>
                          <a:rPr lang="en-US" altLang="zh-CN" i="1">
                            <a:solidFill>
                              <a:srgbClr val="FF0000"/>
                            </a:solidFill>
                          </a:rPr>
                          <m:t>16</m:t>
                        </m:r>
                      </m:num>
                      <m:den>
                        <m:r>
                          <a:rPr lang="en-US" altLang="zh-CN" i="1">
                            <a:solidFill>
                              <a:srgbClr val="FF0000"/>
                            </a:solidFill>
                          </a:rPr>
                          <m:t>116</m:t>
                        </m:r>
                      </m:den>
                    </m:f>
                    <m:r>
                      <a:rPr lang="en-US" altLang="zh-CN" i="1">
                        <a:solidFill>
                          <a:srgbClr val="FF0000"/>
                        </a:solidFill>
                      </a:rPr>
                      <m:t>)3</m:t>
                    </m:r>
                    <m:sSup>
                      <m:sSupPr>
                        <m:ctrlPr>
                          <a:rPr lang="zh-CN" altLang="zh-CN" i="1">
                            <a:solidFill>
                              <a:srgbClr val="FF0000"/>
                            </a:solidFill>
                          </a:rPr>
                        </m:ctrlPr>
                      </m:sSupPr>
                      <m:e>
                        <m:r>
                          <a:rPr lang="en-US" altLang="zh-CN" i="1">
                            <a:solidFill>
                              <a:srgbClr val="FF0000"/>
                            </a:solidFill>
                          </a:rPr>
                          <m:t>𝛿</m:t>
                        </m:r>
                      </m:e>
                      <m:sup>
                        <m:r>
                          <a:rPr lang="en-US" altLang="zh-CN" i="1">
                            <a:solidFill>
                              <a:srgbClr val="FF0000"/>
                            </a:solidFill>
                          </a:rPr>
                          <m:t>2</m:t>
                        </m:r>
                      </m:sup>
                    </m:sSup>
                    <m:sSub>
                      <m:sSubPr>
                        <m:ctrlPr>
                          <a:rPr lang="zh-CN" altLang="zh-CN" i="1">
                            <a:solidFill>
                              <a:srgbClr val="FF0000"/>
                            </a:solidFill>
                          </a:rPr>
                        </m:ctrlPr>
                      </m:sSubPr>
                      <m:e>
                        <m:r>
                          <a:rPr lang="en-US" altLang="zh-CN" i="1">
                            <a:solidFill>
                              <a:srgbClr val="FF0000"/>
                            </a:solidFill>
                          </a:rPr>
                          <m:t>𝑌</m:t>
                        </m:r>
                      </m:e>
                      <m:sub>
                        <m:r>
                          <a:rPr lang="en-US" altLang="zh-CN" i="1">
                            <a:solidFill>
                              <a:srgbClr val="FF0000"/>
                            </a:solidFill>
                          </a:rPr>
                          <m:t>𝑛</m:t>
                        </m:r>
                      </m:sub>
                    </m:sSub>
                  </m:oMath>
                </a14:m>
                <a:endParaRPr lang="en-US" altLang="zh-CN" dirty="0" smtClean="0">
                  <a:solidFill>
                    <a:srgbClr val="FF0000"/>
                  </a:solidFill>
                </a:endParaRPr>
              </a:p>
              <a:p>
                <a:pPr lvl="1"/>
                <a:r>
                  <a:rPr lang="zh-CN" altLang="zh-CN" dirty="0">
                    <a:solidFill>
                      <a:srgbClr val="FF0000"/>
                    </a:solidFill>
                  </a:rPr>
                  <a:t>如果</a:t>
                </a:r>
                <a14:m>
                  <m:oMath xmlns:m="http://schemas.openxmlformats.org/officeDocument/2006/math">
                    <m:sSub>
                      <m:sSubPr>
                        <m:ctrlPr>
                          <a:rPr lang="zh-CN" altLang="zh-CN" i="1">
                            <a:solidFill>
                              <a:srgbClr val="FF0000"/>
                            </a:solidFill>
                          </a:rPr>
                        </m:ctrlPr>
                      </m:sSubPr>
                      <m:e>
                        <m:r>
                          <a:rPr lang="en-US" altLang="zh-CN" i="1">
                            <a:solidFill>
                              <a:srgbClr val="FF0000"/>
                            </a:solidFill>
                          </a:rPr>
                          <m:t>𝑓</m:t>
                        </m:r>
                      </m:e>
                      <m:sub>
                        <m:r>
                          <a:rPr lang="en-US" altLang="zh-CN" i="1">
                            <a:solidFill>
                              <a:srgbClr val="FF0000"/>
                            </a:solidFill>
                          </a:rPr>
                          <m:t>𝑥</m:t>
                        </m:r>
                      </m:sub>
                    </m:sSub>
                    <m:r>
                      <a:rPr lang="en-US" altLang="zh-CN">
                        <a:solidFill>
                          <a:srgbClr val="FF0000"/>
                        </a:solidFill>
                      </a:rPr>
                      <m:t>&gt;</m:t>
                    </m:r>
                    <m:r>
                      <a:rPr lang="en-US" altLang="zh-CN" i="1">
                        <a:solidFill>
                          <a:srgbClr val="FF0000"/>
                        </a:solidFill>
                      </a:rPr>
                      <m:t>𝛿</m:t>
                    </m:r>
                  </m:oMath>
                </a14:m>
                <a:r>
                  <a:rPr lang="zh-CN" altLang="zh-CN" dirty="0">
                    <a:solidFill>
                      <a:srgbClr val="FF0000"/>
                    </a:solidFill>
                  </a:rPr>
                  <a:t>，则</a:t>
                </a:r>
                <a14:m>
                  <m:oMath xmlns:m="http://schemas.openxmlformats.org/officeDocument/2006/math">
                    <m:r>
                      <a:rPr lang="en-US" altLang="zh-CN" i="1">
                        <a:solidFill>
                          <a:srgbClr val="FF0000"/>
                        </a:solidFill>
                      </a:rPr>
                      <m:t>𝑋</m:t>
                    </m:r>
                    <m:r>
                      <a:rPr lang="en-US" altLang="zh-CN" i="1">
                        <a:solidFill>
                          <a:srgbClr val="FF0000"/>
                        </a:solidFill>
                      </a:rPr>
                      <m:t>=</m:t>
                    </m:r>
                    <m:sSub>
                      <m:sSubPr>
                        <m:ctrlPr>
                          <a:rPr lang="zh-CN" altLang="zh-CN" i="1">
                            <a:solidFill>
                              <a:srgbClr val="FF0000"/>
                            </a:solidFill>
                          </a:rPr>
                        </m:ctrlPr>
                      </m:sSubPr>
                      <m:e>
                        <m:r>
                          <a:rPr lang="en-US" altLang="zh-CN" i="1">
                            <a:solidFill>
                              <a:srgbClr val="FF0000"/>
                            </a:solidFill>
                          </a:rPr>
                          <m:t>𝑋</m:t>
                        </m:r>
                      </m:e>
                      <m:sub>
                        <m:r>
                          <a:rPr lang="en-US" altLang="zh-CN" i="1">
                            <a:solidFill>
                              <a:srgbClr val="FF0000"/>
                            </a:solidFill>
                          </a:rPr>
                          <m:t>𝑛</m:t>
                        </m:r>
                      </m:sub>
                    </m:sSub>
                    <m:sSup>
                      <m:sSupPr>
                        <m:ctrlPr>
                          <a:rPr lang="zh-CN" altLang="zh-CN" i="1">
                            <a:solidFill>
                              <a:srgbClr val="FF0000"/>
                            </a:solidFill>
                          </a:rPr>
                        </m:ctrlPr>
                      </m:sSupPr>
                      <m:e>
                        <m:sSub>
                          <m:sSubPr>
                            <m:ctrlPr>
                              <a:rPr lang="zh-CN" altLang="zh-CN" i="1">
                                <a:solidFill>
                                  <a:srgbClr val="FF0000"/>
                                </a:solidFill>
                              </a:rPr>
                            </m:ctrlPr>
                          </m:sSubPr>
                          <m:e>
                            <m:r>
                              <a:rPr lang="en-US" altLang="zh-CN" i="1">
                                <a:solidFill>
                                  <a:srgbClr val="FF0000"/>
                                </a:solidFill>
                              </a:rPr>
                              <m:t>𝑓</m:t>
                            </m:r>
                          </m:e>
                          <m:sub>
                            <m:r>
                              <a:rPr lang="en-US" altLang="zh-CN" i="1">
                                <a:solidFill>
                                  <a:srgbClr val="FF0000"/>
                                </a:solidFill>
                              </a:rPr>
                              <m:t>𝑥</m:t>
                            </m:r>
                          </m:sub>
                        </m:sSub>
                      </m:e>
                      <m:sup>
                        <m:r>
                          <a:rPr lang="en-US" altLang="zh-CN" i="1">
                            <a:solidFill>
                              <a:srgbClr val="FF0000"/>
                            </a:solidFill>
                          </a:rPr>
                          <m:t>3</m:t>
                        </m:r>
                      </m:sup>
                    </m:sSup>
                  </m:oMath>
                </a14:m>
                <a:r>
                  <a:rPr lang="zh-CN" altLang="zh-CN" dirty="0">
                    <a:solidFill>
                      <a:srgbClr val="FF0000"/>
                    </a:solidFill>
                  </a:rPr>
                  <a:t>，否则</a:t>
                </a:r>
                <a14:m>
                  <m:oMath xmlns:m="http://schemas.openxmlformats.org/officeDocument/2006/math">
                    <m:r>
                      <a:rPr lang="en-US" altLang="zh-CN" i="1">
                        <a:solidFill>
                          <a:srgbClr val="FF0000"/>
                        </a:solidFill>
                      </a:rPr>
                      <m:t>𝑋</m:t>
                    </m:r>
                    <m:r>
                      <a:rPr lang="en-US" altLang="zh-CN" i="1">
                        <a:solidFill>
                          <a:srgbClr val="FF0000"/>
                        </a:solidFill>
                      </a:rPr>
                      <m:t>=(</m:t>
                    </m:r>
                    <m:sSub>
                      <m:sSubPr>
                        <m:ctrlPr>
                          <a:rPr lang="zh-CN" altLang="zh-CN" i="1">
                            <a:solidFill>
                              <a:srgbClr val="FF0000"/>
                            </a:solidFill>
                          </a:rPr>
                        </m:ctrlPr>
                      </m:sSubPr>
                      <m:e>
                        <m:r>
                          <a:rPr lang="en-US" altLang="zh-CN" i="1">
                            <a:solidFill>
                              <a:srgbClr val="FF0000"/>
                            </a:solidFill>
                          </a:rPr>
                          <m:t>𝑓</m:t>
                        </m:r>
                      </m:e>
                      <m:sub>
                        <m:r>
                          <a:rPr lang="en-US" altLang="zh-CN" i="1">
                            <a:solidFill>
                              <a:srgbClr val="FF0000"/>
                            </a:solidFill>
                          </a:rPr>
                          <m:t>𝑥</m:t>
                        </m:r>
                      </m:sub>
                    </m:sSub>
                    <m:r>
                      <a:rPr lang="en-US" altLang="zh-CN" i="1">
                        <a:solidFill>
                          <a:srgbClr val="FF0000"/>
                        </a:solidFill>
                      </a:rPr>
                      <m:t>−</m:t>
                    </m:r>
                    <m:f>
                      <m:fPr>
                        <m:ctrlPr>
                          <a:rPr lang="zh-CN" altLang="zh-CN" i="1">
                            <a:solidFill>
                              <a:srgbClr val="FF0000"/>
                            </a:solidFill>
                          </a:rPr>
                        </m:ctrlPr>
                      </m:fPr>
                      <m:num>
                        <m:r>
                          <a:rPr lang="en-US" altLang="zh-CN" i="1">
                            <a:solidFill>
                              <a:srgbClr val="FF0000"/>
                            </a:solidFill>
                          </a:rPr>
                          <m:t>16</m:t>
                        </m:r>
                      </m:num>
                      <m:den>
                        <m:r>
                          <a:rPr lang="en-US" altLang="zh-CN" i="1">
                            <a:solidFill>
                              <a:srgbClr val="FF0000"/>
                            </a:solidFill>
                          </a:rPr>
                          <m:t>116</m:t>
                        </m:r>
                      </m:den>
                    </m:f>
                    <m:r>
                      <a:rPr lang="en-US" altLang="zh-CN" i="1">
                        <a:solidFill>
                          <a:srgbClr val="FF0000"/>
                        </a:solidFill>
                      </a:rPr>
                      <m:t>)3</m:t>
                    </m:r>
                    <m:sSup>
                      <m:sSupPr>
                        <m:ctrlPr>
                          <a:rPr lang="zh-CN" altLang="zh-CN" i="1">
                            <a:solidFill>
                              <a:srgbClr val="FF0000"/>
                            </a:solidFill>
                          </a:rPr>
                        </m:ctrlPr>
                      </m:sSupPr>
                      <m:e>
                        <m:r>
                          <a:rPr lang="en-US" altLang="zh-CN" i="1">
                            <a:solidFill>
                              <a:srgbClr val="FF0000"/>
                            </a:solidFill>
                          </a:rPr>
                          <m:t>𝛿</m:t>
                        </m:r>
                      </m:e>
                      <m:sup>
                        <m:r>
                          <a:rPr lang="en-US" altLang="zh-CN" i="1">
                            <a:solidFill>
                              <a:srgbClr val="FF0000"/>
                            </a:solidFill>
                          </a:rPr>
                          <m:t>2</m:t>
                        </m:r>
                      </m:sup>
                    </m:sSup>
                    <m:sSub>
                      <m:sSubPr>
                        <m:ctrlPr>
                          <a:rPr lang="zh-CN" altLang="zh-CN" i="1">
                            <a:solidFill>
                              <a:srgbClr val="FF0000"/>
                            </a:solidFill>
                          </a:rPr>
                        </m:ctrlPr>
                      </m:sSubPr>
                      <m:e>
                        <m:r>
                          <a:rPr lang="en-US" altLang="zh-CN" i="1">
                            <a:solidFill>
                              <a:srgbClr val="FF0000"/>
                            </a:solidFill>
                          </a:rPr>
                          <m:t>𝑋</m:t>
                        </m:r>
                      </m:e>
                      <m:sub>
                        <m:r>
                          <a:rPr lang="en-US" altLang="zh-CN" i="1">
                            <a:solidFill>
                              <a:srgbClr val="FF0000"/>
                            </a:solidFill>
                          </a:rPr>
                          <m:t>𝑛</m:t>
                        </m:r>
                      </m:sub>
                    </m:sSub>
                  </m:oMath>
                </a14:m>
                <a:endParaRPr lang="en-US" altLang="zh-CN" dirty="0" smtClean="0">
                  <a:solidFill>
                    <a:srgbClr val="FF0000"/>
                  </a:solidFill>
                </a:endParaRPr>
              </a:p>
              <a:p>
                <a:pPr lvl="1"/>
                <a:r>
                  <a:rPr lang="zh-CN" altLang="zh-CN" dirty="0">
                    <a:solidFill>
                      <a:srgbClr val="FF0000"/>
                    </a:solidFill>
                  </a:rPr>
                  <a:t>如果</a:t>
                </a:r>
                <a14:m>
                  <m:oMath xmlns:m="http://schemas.openxmlformats.org/officeDocument/2006/math">
                    <m:sSub>
                      <m:sSubPr>
                        <m:ctrlPr>
                          <a:rPr lang="zh-CN" altLang="zh-CN" i="1">
                            <a:solidFill>
                              <a:srgbClr val="FF0000"/>
                            </a:solidFill>
                          </a:rPr>
                        </m:ctrlPr>
                      </m:sSubPr>
                      <m:e>
                        <m:r>
                          <a:rPr lang="en-US" altLang="zh-CN" i="1">
                            <a:solidFill>
                              <a:srgbClr val="FF0000"/>
                            </a:solidFill>
                          </a:rPr>
                          <m:t>𝑓</m:t>
                        </m:r>
                      </m:e>
                      <m:sub>
                        <m:r>
                          <a:rPr lang="en-US" altLang="zh-CN" i="1">
                            <a:solidFill>
                              <a:srgbClr val="FF0000"/>
                            </a:solidFill>
                          </a:rPr>
                          <m:t>𝑧</m:t>
                        </m:r>
                      </m:sub>
                    </m:sSub>
                    <m:r>
                      <a:rPr lang="en-US" altLang="zh-CN">
                        <a:solidFill>
                          <a:srgbClr val="FF0000"/>
                        </a:solidFill>
                      </a:rPr>
                      <m:t>&gt;</m:t>
                    </m:r>
                    <m:r>
                      <a:rPr lang="en-US" altLang="zh-CN" i="1">
                        <a:solidFill>
                          <a:srgbClr val="FF0000"/>
                        </a:solidFill>
                      </a:rPr>
                      <m:t>𝛿</m:t>
                    </m:r>
                  </m:oMath>
                </a14:m>
                <a:r>
                  <a:rPr lang="zh-CN" altLang="zh-CN" dirty="0">
                    <a:solidFill>
                      <a:srgbClr val="FF0000"/>
                    </a:solidFill>
                  </a:rPr>
                  <a:t>，则</a:t>
                </a:r>
                <a14:m>
                  <m:oMath xmlns:m="http://schemas.openxmlformats.org/officeDocument/2006/math">
                    <m:r>
                      <a:rPr lang="en-US" altLang="zh-CN" i="1">
                        <a:solidFill>
                          <a:srgbClr val="FF0000"/>
                        </a:solidFill>
                      </a:rPr>
                      <m:t>𝑍</m:t>
                    </m:r>
                    <m:r>
                      <a:rPr lang="en-US" altLang="zh-CN" i="1">
                        <a:solidFill>
                          <a:srgbClr val="FF0000"/>
                        </a:solidFill>
                      </a:rPr>
                      <m:t>=</m:t>
                    </m:r>
                    <m:sSub>
                      <m:sSubPr>
                        <m:ctrlPr>
                          <a:rPr lang="zh-CN" altLang="zh-CN" i="1">
                            <a:solidFill>
                              <a:srgbClr val="FF0000"/>
                            </a:solidFill>
                          </a:rPr>
                        </m:ctrlPr>
                      </m:sSubPr>
                      <m:e>
                        <m:r>
                          <a:rPr lang="en-US" altLang="zh-CN" i="1">
                            <a:solidFill>
                              <a:srgbClr val="FF0000"/>
                            </a:solidFill>
                          </a:rPr>
                          <m:t>𝑍</m:t>
                        </m:r>
                      </m:e>
                      <m:sub>
                        <m:r>
                          <a:rPr lang="en-US" altLang="zh-CN" i="1">
                            <a:solidFill>
                              <a:srgbClr val="FF0000"/>
                            </a:solidFill>
                          </a:rPr>
                          <m:t>𝑛</m:t>
                        </m:r>
                      </m:sub>
                    </m:sSub>
                    <m:sSup>
                      <m:sSupPr>
                        <m:ctrlPr>
                          <a:rPr lang="zh-CN" altLang="zh-CN" i="1">
                            <a:solidFill>
                              <a:srgbClr val="FF0000"/>
                            </a:solidFill>
                          </a:rPr>
                        </m:ctrlPr>
                      </m:sSupPr>
                      <m:e>
                        <m:sSub>
                          <m:sSubPr>
                            <m:ctrlPr>
                              <a:rPr lang="zh-CN" altLang="zh-CN" i="1">
                                <a:solidFill>
                                  <a:srgbClr val="FF0000"/>
                                </a:solidFill>
                              </a:rPr>
                            </m:ctrlPr>
                          </m:sSubPr>
                          <m:e>
                            <m:r>
                              <a:rPr lang="en-US" altLang="zh-CN" i="1">
                                <a:solidFill>
                                  <a:srgbClr val="FF0000"/>
                                </a:solidFill>
                              </a:rPr>
                              <m:t>𝑓</m:t>
                            </m:r>
                          </m:e>
                          <m:sub>
                            <m:r>
                              <a:rPr lang="en-US" altLang="zh-CN" i="1">
                                <a:solidFill>
                                  <a:srgbClr val="FF0000"/>
                                </a:solidFill>
                              </a:rPr>
                              <m:t>𝑧</m:t>
                            </m:r>
                          </m:sub>
                        </m:sSub>
                      </m:e>
                      <m:sup>
                        <m:r>
                          <a:rPr lang="en-US" altLang="zh-CN" i="1">
                            <a:solidFill>
                              <a:srgbClr val="FF0000"/>
                            </a:solidFill>
                          </a:rPr>
                          <m:t>3</m:t>
                        </m:r>
                      </m:sup>
                    </m:sSup>
                  </m:oMath>
                </a14:m>
                <a:r>
                  <a:rPr lang="zh-CN" altLang="zh-CN" dirty="0">
                    <a:solidFill>
                      <a:srgbClr val="FF0000"/>
                    </a:solidFill>
                  </a:rPr>
                  <a:t>，否则</a:t>
                </a:r>
                <a14:m>
                  <m:oMath xmlns:m="http://schemas.openxmlformats.org/officeDocument/2006/math">
                    <m:r>
                      <a:rPr lang="en-US" altLang="zh-CN" i="1">
                        <a:solidFill>
                          <a:srgbClr val="FF0000"/>
                        </a:solidFill>
                      </a:rPr>
                      <m:t>𝑍</m:t>
                    </m:r>
                    <m:r>
                      <a:rPr lang="en-US" altLang="zh-CN" i="1">
                        <a:solidFill>
                          <a:srgbClr val="FF0000"/>
                        </a:solidFill>
                      </a:rPr>
                      <m:t>=(</m:t>
                    </m:r>
                    <m:sSub>
                      <m:sSubPr>
                        <m:ctrlPr>
                          <a:rPr lang="zh-CN" altLang="zh-CN" i="1">
                            <a:solidFill>
                              <a:srgbClr val="FF0000"/>
                            </a:solidFill>
                          </a:rPr>
                        </m:ctrlPr>
                      </m:sSubPr>
                      <m:e>
                        <m:r>
                          <a:rPr lang="en-US" altLang="zh-CN" i="1">
                            <a:solidFill>
                              <a:srgbClr val="FF0000"/>
                            </a:solidFill>
                          </a:rPr>
                          <m:t>𝑓</m:t>
                        </m:r>
                      </m:e>
                      <m:sub>
                        <m:r>
                          <a:rPr lang="en-US" altLang="zh-CN" i="1">
                            <a:solidFill>
                              <a:srgbClr val="FF0000"/>
                            </a:solidFill>
                          </a:rPr>
                          <m:t>𝑧</m:t>
                        </m:r>
                      </m:sub>
                    </m:sSub>
                    <m:r>
                      <a:rPr lang="en-US" altLang="zh-CN" i="1">
                        <a:solidFill>
                          <a:srgbClr val="FF0000"/>
                        </a:solidFill>
                      </a:rPr>
                      <m:t>−</m:t>
                    </m:r>
                    <m:f>
                      <m:fPr>
                        <m:ctrlPr>
                          <a:rPr lang="zh-CN" altLang="zh-CN" i="1">
                            <a:solidFill>
                              <a:srgbClr val="FF0000"/>
                            </a:solidFill>
                          </a:rPr>
                        </m:ctrlPr>
                      </m:fPr>
                      <m:num>
                        <m:r>
                          <a:rPr lang="en-US" altLang="zh-CN" i="1">
                            <a:solidFill>
                              <a:srgbClr val="FF0000"/>
                            </a:solidFill>
                          </a:rPr>
                          <m:t>16</m:t>
                        </m:r>
                      </m:num>
                      <m:den>
                        <m:r>
                          <a:rPr lang="en-US" altLang="zh-CN" i="1">
                            <a:solidFill>
                              <a:srgbClr val="FF0000"/>
                            </a:solidFill>
                          </a:rPr>
                          <m:t>116</m:t>
                        </m:r>
                      </m:den>
                    </m:f>
                    <m:r>
                      <a:rPr lang="en-US" altLang="zh-CN" i="1">
                        <a:solidFill>
                          <a:srgbClr val="FF0000"/>
                        </a:solidFill>
                      </a:rPr>
                      <m:t>)3</m:t>
                    </m:r>
                    <m:sSup>
                      <m:sSupPr>
                        <m:ctrlPr>
                          <a:rPr lang="zh-CN" altLang="zh-CN" i="1">
                            <a:solidFill>
                              <a:srgbClr val="FF0000"/>
                            </a:solidFill>
                          </a:rPr>
                        </m:ctrlPr>
                      </m:sSupPr>
                      <m:e>
                        <m:r>
                          <a:rPr lang="en-US" altLang="zh-CN" i="1">
                            <a:solidFill>
                              <a:srgbClr val="FF0000"/>
                            </a:solidFill>
                          </a:rPr>
                          <m:t>𝛿</m:t>
                        </m:r>
                      </m:e>
                      <m:sup>
                        <m:r>
                          <a:rPr lang="en-US" altLang="zh-CN" i="1">
                            <a:solidFill>
                              <a:srgbClr val="FF0000"/>
                            </a:solidFill>
                          </a:rPr>
                          <m:t>2</m:t>
                        </m:r>
                      </m:sup>
                    </m:sSup>
                    <m:sSub>
                      <m:sSubPr>
                        <m:ctrlPr>
                          <a:rPr lang="zh-CN" altLang="zh-CN" i="1">
                            <a:solidFill>
                              <a:srgbClr val="FF0000"/>
                            </a:solidFill>
                          </a:rPr>
                        </m:ctrlPr>
                      </m:sSubPr>
                      <m:e>
                        <m:r>
                          <a:rPr lang="en-US" altLang="zh-CN" i="1">
                            <a:solidFill>
                              <a:srgbClr val="FF0000"/>
                            </a:solidFill>
                          </a:rPr>
                          <m:t>𝑍</m:t>
                        </m:r>
                      </m:e>
                      <m:sub>
                        <m:r>
                          <a:rPr lang="en-US" altLang="zh-CN" i="1">
                            <a:solidFill>
                              <a:srgbClr val="FF0000"/>
                            </a:solidFill>
                          </a:rPr>
                          <m:t>𝑛</m:t>
                        </m:r>
                      </m:sub>
                    </m:sSub>
                  </m:oMath>
                </a14:m>
                <a:endParaRPr lang="en-US" altLang="zh-CN" dirty="0" smtClean="0"/>
              </a:p>
              <a:p>
                <a:pPr lvl="2"/>
                <a:r>
                  <a:rPr lang="zh-CN" altLang="zh-CN" dirty="0"/>
                  <a:t>这里</a:t>
                </a:r>
                <a14:m>
                  <m:oMath xmlns:m="http://schemas.openxmlformats.org/officeDocument/2006/math">
                    <m:r>
                      <m:rPr>
                        <m:sty m:val="p"/>
                      </m:rPr>
                      <a:rPr lang="en-US" altLang="zh-CN"/>
                      <m:t>δ</m:t>
                    </m:r>
                    <m:r>
                      <a:rPr lang="en-US" altLang="zh-CN"/>
                      <m:t>=</m:t>
                    </m:r>
                    <m:f>
                      <m:fPr>
                        <m:ctrlPr>
                          <a:rPr lang="zh-CN" altLang="zh-CN" i="1"/>
                        </m:ctrlPr>
                      </m:fPr>
                      <m:num>
                        <m:r>
                          <a:rPr lang="en-US" altLang="zh-CN"/>
                          <m:t>6</m:t>
                        </m:r>
                      </m:num>
                      <m:den>
                        <m:r>
                          <a:rPr lang="en-US" altLang="zh-CN"/>
                          <m:t>29</m:t>
                        </m:r>
                      </m:den>
                    </m:f>
                  </m:oMath>
                </a14:m>
                <a:r>
                  <a:rPr lang="zh-CN" altLang="zh-CN" dirty="0"/>
                  <a:t>。</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337" t="-125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20</a:t>
            </a:fld>
            <a:endParaRPr lang="zh-CN" altLang="en-US"/>
          </a:p>
        </p:txBody>
      </p:sp>
    </p:spTree>
    <p:extLst>
      <p:ext uri="{BB962C8B-B14F-4D97-AF65-F5344CB8AC3E}">
        <p14:creationId xmlns:p14="http://schemas.microsoft.com/office/powerpoint/2010/main" val="410323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80">
                                          <p:stCondLst>
                                            <p:cond delay="0"/>
                                          </p:stCondLst>
                                        </p:cTn>
                                        <p:tgtEl>
                                          <p:spTgt spid="3">
                                            <p:txEl>
                                              <p:pRg st="2" end="2"/>
                                            </p:txEl>
                                          </p:spTgt>
                                        </p:tgtEl>
                                      </p:cBhvr>
                                    </p:animEffect>
                                    <p:anim calcmode="lin" valueType="num">
                                      <p:cBhvr>
                                        <p:cTn id="2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2" end="2"/>
                                            </p:txEl>
                                          </p:spTgt>
                                        </p:tgtEl>
                                      </p:cBhvr>
                                      <p:to x="100000" y="60000"/>
                                    </p:animScale>
                                    <p:animScale>
                                      <p:cBhvr>
                                        <p:cTn id="30" dur="166" decel="50000">
                                          <p:stCondLst>
                                            <p:cond delay="676"/>
                                          </p:stCondLst>
                                        </p:cTn>
                                        <p:tgtEl>
                                          <p:spTgt spid="3">
                                            <p:txEl>
                                              <p:pRg st="2" end="2"/>
                                            </p:txEl>
                                          </p:spTgt>
                                        </p:tgtEl>
                                      </p:cBhvr>
                                      <p:to x="100000" y="100000"/>
                                    </p:animScale>
                                    <p:animScale>
                                      <p:cBhvr>
                                        <p:cTn id="31" dur="26">
                                          <p:stCondLst>
                                            <p:cond delay="1312"/>
                                          </p:stCondLst>
                                        </p:cTn>
                                        <p:tgtEl>
                                          <p:spTgt spid="3">
                                            <p:txEl>
                                              <p:pRg st="2" end="2"/>
                                            </p:txEl>
                                          </p:spTgt>
                                        </p:tgtEl>
                                      </p:cBhvr>
                                      <p:to x="100000" y="80000"/>
                                    </p:animScale>
                                    <p:animScale>
                                      <p:cBhvr>
                                        <p:cTn id="32" dur="166" decel="50000">
                                          <p:stCondLst>
                                            <p:cond delay="1338"/>
                                          </p:stCondLst>
                                        </p:cTn>
                                        <p:tgtEl>
                                          <p:spTgt spid="3">
                                            <p:txEl>
                                              <p:pRg st="2" end="2"/>
                                            </p:txEl>
                                          </p:spTgt>
                                        </p:tgtEl>
                                      </p:cBhvr>
                                      <p:to x="100000" y="100000"/>
                                    </p:animScale>
                                    <p:animScale>
                                      <p:cBhvr>
                                        <p:cTn id="33" dur="26">
                                          <p:stCondLst>
                                            <p:cond delay="1642"/>
                                          </p:stCondLst>
                                        </p:cTn>
                                        <p:tgtEl>
                                          <p:spTgt spid="3">
                                            <p:txEl>
                                              <p:pRg st="2" end="2"/>
                                            </p:txEl>
                                          </p:spTgt>
                                        </p:tgtEl>
                                      </p:cBhvr>
                                      <p:to x="100000" y="90000"/>
                                    </p:animScale>
                                    <p:animScale>
                                      <p:cBhvr>
                                        <p:cTn id="34" dur="166" decel="50000">
                                          <p:stCondLst>
                                            <p:cond delay="1668"/>
                                          </p:stCondLst>
                                        </p:cTn>
                                        <p:tgtEl>
                                          <p:spTgt spid="3">
                                            <p:txEl>
                                              <p:pRg st="2" end="2"/>
                                            </p:txEl>
                                          </p:spTgt>
                                        </p:tgtEl>
                                      </p:cBhvr>
                                      <p:to x="100000" y="100000"/>
                                    </p:animScale>
                                    <p:animScale>
                                      <p:cBhvr>
                                        <p:cTn id="35" dur="26">
                                          <p:stCondLst>
                                            <p:cond delay="1808"/>
                                          </p:stCondLst>
                                        </p:cTn>
                                        <p:tgtEl>
                                          <p:spTgt spid="3">
                                            <p:txEl>
                                              <p:pRg st="2" end="2"/>
                                            </p:txEl>
                                          </p:spTgt>
                                        </p:tgtEl>
                                      </p:cBhvr>
                                      <p:to x="100000" y="95000"/>
                                    </p:animScale>
                                    <p:animScale>
                                      <p:cBhvr>
                                        <p:cTn id="36" dur="166" decel="50000">
                                          <p:stCondLst>
                                            <p:cond delay="1834"/>
                                          </p:stCondLst>
                                        </p:cTn>
                                        <p:tgtEl>
                                          <p:spTgt spid="3">
                                            <p:txEl>
                                              <p:pRg st="2" end="2"/>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wipe(down)">
                                      <p:cBhvr>
                                        <p:cTn id="39" dur="580">
                                          <p:stCondLst>
                                            <p:cond delay="0"/>
                                          </p:stCondLst>
                                        </p:cTn>
                                        <p:tgtEl>
                                          <p:spTgt spid="3">
                                            <p:txEl>
                                              <p:pRg st="3" end="3"/>
                                            </p:txEl>
                                          </p:spTgt>
                                        </p:tgtEl>
                                      </p:cBhvr>
                                    </p:animEffect>
                                    <p:anim calcmode="lin" valueType="num">
                                      <p:cBhvr>
                                        <p:cTn id="4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3" end="3"/>
                                            </p:txEl>
                                          </p:spTgt>
                                        </p:tgtEl>
                                      </p:cBhvr>
                                      <p:to x="100000" y="60000"/>
                                    </p:animScale>
                                    <p:animScale>
                                      <p:cBhvr>
                                        <p:cTn id="46" dur="166" decel="50000">
                                          <p:stCondLst>
                                            <p:cond delay="676"/>
                                          </p:stCondLst>
                                        </p:cTn>
                                        <p:tgtEl>
                                          <p:spTgt spid="3">
                                            <p:txEl>
                                              <p:pRg st="3" end="3"/>
                                            </p:txEl>
                                          </p:spTgt>
                                        </p:tgtEl>
                                      </p:cBhvr>
                                      <p:to x="100000" y="100000"/>
                                    </p:animScale>
                                    <p:animScale>
                                      <p:cBhvr>
                                        <p:cTn id="47" dur="26">
                                          <p:stCondLst>
                                            <p:cond delay="1312"/>
                                          </p:stCondLst>
                                        </p:cTn>
                                        <p:tgtEl>
                                          <p:spTgt spid="3">
                                            <p:txEl>
                                              <p:pRg st="3" end="3"/>
                                            </p:txEl>
                                          </p:spTgt>
                                        </p:tgtEl>
                                      </p:cBhvr>
                                      <p:to x="100000" y="80000"/>
                                    </p:animScale>
                                    <p:animScale>
                                      <p:cBhvr>
                                        <p:cTn id="48" dur="166" decel="50000">
                                          <p:stCondLst>
                                            <p:cond delay="1338"/>
                                          </p:stCondLst>
                                        </p:cTn>
                                        <p:tgtEl>
                                          <p:spTgt spid="3">
                                            <p:txEl>
                                              <p:pRg st="3" end="3"/>
                                            </p:txEl>
                                          </p:spTgt>
                                        </p:tgtEl>
                                      </p:cBhvr>
                                      <p:to x="100000" y="100000"/>
                                    </p:animScale>
                                    <p:animScale>
                                      <p:cBhvr>
                                        <p:cTn id="49" dur="26">
                                          <p:stCondLst>
                                            <p:cond delay="1642"/>
                                          </p:stCondLst>
                                        </p:cTn>
                                        <p:tgtEl>
                                          <p:spTgt spid="3">
                                            <p:txEl>
                                              <p:pRg st="3" end="3"/>
                                            </p:txEl>
                                          </p:spTgt>
                                        </p:tgtEl>
                                      </p:cBhvr>
                                      <p:to x="100000" y="90000"/>
                                    </p:animScale>
                                    <p:animScale>
                                      <p:cBhvr>
                                        <p:cTn id="50" dur="166" decel="50000">
                                          <p:stCondLst>
                                            <p:cond delay="1668"/>
                                          </p:stCondLst>
                                        </p:cTn>
                                        <p:tgtEl>
                                          <p:spTgt spid="3">
                                            <p:txEl>
                                              <p:pRg st="3" end="3"/>
                                            </p:txEl>
                                          </p:spTgt>
                                        </p:tgtEl>
                                      </p:cBhvr>
                                      <p:to x="100000" y="100000"/>
                                    </p:animScale>
                                    <p:animScale>
                                      <p:cBhvr>
                                        <p:cTn id="51" dur="26">
                                          <p:stCondLst>
                                            <p:cond delay="1808"/>
                                          </p:stCondLst>
                                        </p:cTn>
                                        <p:tgtEl>
                                          <p:spTgt spid="3">
                                            <p:txEl>
                                              <p:pRg st="3" end="3"/>
                                            </p:txEl>
                                          </p:spTgt>
                                        </p:tgtEl>
                                      </p:cBhvr>
                                      <p:to x="100000" y="95000"/>
                                    </p:animScale>
                                    <p:animScale>
                                      <p:cBhvr>
                                        <p:cTn id="52" dur="166" decel="50000">
                                          <p:stCondLst>
                                            <p:cond delay="1834"/>
                                          </p:stCondLst>
                                        </p:cTn>
                                        <p:tgtEl>
                                          <p:spTgt spid="3">
                                            <p:txEl>
                                              <p:pRg st="3" end="3"/>
                                            </p:txEl>
                                          </p:spTgt>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wipe(down)">
                                      <p:cBhvr>
                                        <p:cTn id="57" dur="580">
                                          <p:stCondLst>
                                            <p:cond delay="0"/>
                                          </p:stCondLst>
                                        </p:cTn>
                                        <p:tgtEl>
                                          <p:spTgt spid="3">
                                            <p:txEl>
                                              <p:pRg st="4" end="4"/>
                                            </p:txEl>
                                          </p:spTgt>
                                        </p:tgtEl>
                                      </p:cBhvr>
                                    </p:animEffect>
                                    <p:anim calcmode="lin" valueType="num">
                                      <p:cBhvr>
                                        <p:cTn id="5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4" end="4"/>
                                            </p:txEl>
                                          </p:spTgt>
                                        </p:tgtEl>
                                      </p:cBhvr>
                                      <p:to x="100000" y="60000"/>
                                    </p:animScale>
                                    <p:animScale>
                                      <p:cBhvr>
                                        <p:cTn id="64" dur="166" decel="50000">
                                          <p:stCondLst>
                                            <p:cond delay="676"/>
                                          </p:stCondLst>
                                        </p:cTn>
                                        <p:tgtEl>
                                          <p:spTgt spid="3">
                                            <p:txEl>
                                              <p:pRg st="4" end="4"/>
                                            </p:txEl>
                                          </p:spTgt>
                                        </p:tgtEl>
                                      </p:cBhvr>
                                      <p:to x="100000" y="100000"/>
                                    </p:animScale>
                                    <p:animScale>
                                      <p:cBhvr>
                                        <p:cTn id="65" dur="26">
                                          <p:stCondLst>
                                            <p:cond delay="1312"/>
                                          </p:stCondLst>
                                        </p:cTn>
                                        <p:tgtEl>
                                          <p:spTgt spid="3">
                                            <p:txEl>
                                              <p:pRg st="4" end="4"/>
                                            </p:txEl>
                                          </p:spTgt>
                                        </p:tgtEl>
                                      </p:cBhvr>
                                      <p:to x="100000" y="80000"/>
                                    </p:animScale>
                                    <p:animScale>
                                      <p:cBhvr>
                                        <p:cTn id="66" dur="166" decel="50000">
                                          <p:stCondLst>
                                            <p:cond delay="1338"/>
                                          </p:stCondLst>
                                        </p:cTn>
                                        <p:tgtEl>
                                          <p:spTgt spid="3">
                                            <p:txEl>
                                              <p:pRg st="4" end="4"/>
                                            </p:txEl>
                                          </p:spTgt>
                                        </p:tgtEl>
                                      </p:cBhvr>
                                      <p:to x="100000" y="100000"/>
                                    </p:animScale>
                                    <p:animScale>
                                      <p:cBhvr>
                                        <p:cTn id="67" dur="26">
                                          <p:stCondLst>
                                            <p:cond delay="1642"/>
                                          </p:stCondLst>
                                        </p:cTn>
                                        <p:tgtEl>
                                          <p:spTgt spid="3">
                                            <p:txEl>
                                              <p:pRg st="4" end="4"/>
                                            </p:txEl>
                                          </p:spTgt>
                                        </p:tgtEl>
                                      </p:cBhvr>
                                      <p:to x="100000" y="90000"/>
                                    </p:animScale>
                                    <p:animScale>
                                      <p:cBhvr>
                                        <p:cTn id="68" dur="166" decel="50000">
                                          <p:stCondLst>
                                            <p:cond delay="1668"/>
                                          </p:stCondLst>
                                        </p:cTn>
                                        <p:tgtEl>
                                          <p:spTgt spid="3">
                                            <p:txEl>
                                              <p:pRg st="4" end="4"/>
                                            </p:txEl>
                                          </p:spTgt>
                                        </p:tgtEl>
                                      </p:cBhvr>
                                      <p:to x="100000" y="100000"/>
                                    </p:animScale>
                                    <p:animScale>
                                      <p:cBhvr>
                                        <p:cTn id="69" dur="26">
                                          <p:stCondLst>
                                            <p:cond delay="1808"/>
                                          </p:stCondLst>
                                        </p:cTn>
                                        <p:tgtEl>
                                          <p:spTgt spid="3">
                                            <p:txEl>
                                              <p:pRg st="4" end="4"/>
                                            </p:txEl>
                                          </p:spTgt>
                                        </p:tgtEl>
                                      </p:cBhvr>
                                      <p:to x="100000" y="95000"/>
                                    </p:animScale>
                                    <p:animScale>
                                      <p:cBhvr>
                                        <p:cTn id="70" dur="166" decel="50000">
                                          <p:stCondLst>
                                            <p:cond delay="1834"/>
                                          </p:stCondLst>
                                        </p:cTn>
                                        <p:tgtEl>
                                          <p:spTgt spid="3">
                                            <p:txEl>
                                              <p:pRg st="4" end="4"/>
                                            </p:txEl>
                                          </p:spTgt>
                                        </p:tgtEl>
                                      </p:cBhvr>
                                      <p:to x="100000" y="100000"/>
                                    </p:animScale>
                                  </p:childTnLst>
                                </p:cTn>
                              </p:par>
                              <p:par>
                                <p:cTn id="71" presetID="26" presetClass="entr" presetSubtype="0" fill="hold" nodeType="withEffect">
                                  <p:stCondLst>
                                    <p:cond delay="0"/>
                                  </p:stCondLst>
                                  <p:childTnLst>
                                    <p:set>
                                      <p:cBhvr>
                                        <p:cTn id="72" dur="1" fill="hold">
                                          <p:stCondLst>
                                            <p:cond delay="0"/>
                                          </p:stCondLst>
                                        </p:cTn>
                                        <p:tgtEl>
                                          <p:spTgt spid="3">
                                            <p:txEl>
                                              <p:pRg st="5" end="5"/>
                                            </p:txEl>
                                          </p:spTgt>
                                        </p:tgtEl>
                                        <p:attrNameLst>
                                          <p:attrName>style.visibility</p:attrName>
                                        </p:attrNameLst>
                                      </p:cBhvr>
                                      <p:to>
                                        <p:strVal val="visible"/>
                                      </p:to>
                                    </p:set>
                                    <p:animEffect transition="in" filter="wipe(down)">
                                      <p:cBhvr>
                                        <p:cTn id="73" dur="580">
                                          <p:stCondLst>
                                            <p:cond delay="0"/>
                                          </p:stCondLst>
                                        </p:cTn>
                                        <p:tgtEl>
                                          <p:spTgt spid="3">
                                            <p:txEl>
                                              <p:pRg st="5" end="5"/>
                                            </p:txEl>
                                          </p:spTgt>
                                        </p:tgtEl>
                                      </p:cBhvr>
                                    </p:animEffect>
                                    <p:anim calcmode="lin" valueType="num">
                                      <p:cBhvr>
                                        <p:cTn id="74"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3">
                                            <p:txEl>
                                              <p:pRg st="5" end="5"/>
                                            </p:txEl>
                                          </p:spTgt>
                                        </p:tgtEl>
                                      </p:cBhvr>
                                      <p:to x="100000" y="60000"/>
                                    </p:animScale>
                                    <p:animScale>
                                      <p:cBhvr>
                                        <p:cTn id="80" dur="166" decel="50000">
                                          <p:stCondLst>
                                            <p:cond delay="676"/>
                                          </p:stCondLst>
                                        </p:cTn>
                                        <p:tgtEl>
                                          <p:spTgt spid="3">
                                            <p:txEl>
                                              <p:pRg st="5" end="5"/>
                                            </p:txEl>
                                          </p:spTgt>
                                        </p:tgtEl>
                                      </p:cBhvr>
                                      <p:to x="100000" y="100000"/>
                                    </p:animScale>
                                    <p:animScale>
                                      <p:cBhvr>
                                        <p:cTn id="81" dur="26">
                                          <p:stCondLst>
                                            <p:cond delay="1312"/>
                                          </p:stCondLst>
                                        </p:cTn>
                                        <p:tgtEl>
                                          <p:spTgt spid="3">
                                            <p:txEl>
                                              <p:pRg st="5" end="5"/>
                                            </p:txEl>
                                          </p:spTgt>
                                        </p:tgtEl>
                                      </p:cBhvr>
                                      <p:to x="100000" y="80000"/>
                                    </p:animScale>
                                    <p:animScale>
                                      <p:cBhvr>
                                        <p:cTn id="82" dur="166" decel="50000">
                                          <p:stCondLst>
                                            <p:cond delay="1338"/>
                                          </p:stCondLst>
                                        </p:cTn>
                                        <p:tgtEl>
                                          <p:spTgt spid="3">
                                            <p:txEl>
                                              <p:pRg st="5" end="5"/>
                                            </p:txEl>
                                          </p:spTgt>
                                        </p:tgtEl>
                                      </p:cBhvr>
                                      <p:to x="100000" y="100000"/>
                                    </p:animScale>
                                    <p:animScale>
                                      <p:cBhvr>
                                        <p:cTn id="83" dur="26">
                                          <p:stCondLst>
                                            <p:cond delay="1642"/>
                                          </p:stCondLst>
                                        </p:cTn>
                                        <p:tgtEl>
                                          <p:spTgt spid="3">
                                            <p:txEl>
                                              <p:pRg st="5" end="5"/>
                                            </p:txEl>
                                          </p:spTgt>
                                        </p:tgtEl>
                                      </p:cBhvr>
                                      <p:to x="100000" y="90000"/>
                                    </p:animScale>
                                    <p:animScale>
                                      <p:cBhvr>
                                        <p:cTn id="84" dur="166" decel="50000">
                                          <p:stCondLst>
                                            <p:cond delay="1668"/>
                                          </p:stCondLst>
                                        </p:cTn>
                                        <p:tgtEl>
                                          <p:spTgt spid="3">
                                            <p:txEl>
                                              <p:pRg st="5" end="5"/>
                                            </p:txEl>
                                          </p:spTgt>
                                        </p:tgtEl>
                                      </p:cBhvr>
                                      <p:to x="100000" y="100000"/>
                                    </p:animScale>
                                    <p:animScale>
                                      <p:cBhvr>
                                        <p:cTn id="85" dur="26">
                                          <p:stCondLst>
                                            <p:cond delay="1808"/>
                                          </p:stCondLst>
                                        </p:cTn>
                                        <p:tgtEl>
                                          <p:spTgt spid="3">
                                            <p:txEl>
                                              <p:pRg st="5" end="5"/>
                                            </p:txEl>
                                          </p:spTgt>
                                        </p:tgtEl>
                                      </p:cBhvr>
                                      <p:to x="100000" y="95000"/>
                                    </p:animScale>
                                    <p:animScale>
                                      <p:cBhvr>
                                        <p:cTn id="86" dur="166" decel="50000">
                                          <p:stCondLst>
                                            <p:cond delay="1834"/>
                                          </p:stCondLst>
                                        </p:cTn>
                                        <p:tgtEl>
                                          <p:spTgt spid="3">
                                            <p:txEl>
                                              <p:pRg st="5" end="5"/>
                                            </p:txEl>
                                          </p:spTgt>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3">
                                            <p:txEl>
                                              <p:pRg st="6" end="6"/>
                                            </p:txEl>
                                          </p:spTgt>
                                        </p:tgtEl>
                                        <p:attrNameLst>
                                          <p:attrName>style.visibility</p:attrName>
                                        </p:attrNameLst>
                                      </p:cBhvr>
                                      <p:to>
                                        <p:strVal val="visible"/>
                                      </p:to>
                                    </p:set>
                                    <p:animEffect transition="in" filter="wipe(down)">
                                      <p:cBhvr>
                                        <p:cTn id="89" dur="580">
                                          <p:stCondLst>
                                            <p:cond delay="0"/>
                                          </p:stCondLst>
                                        </p:cTn>
                                        <p:tgtEl>
                                          <p:spTgt spid="3">
                                            <p:txEl>
                                              <p:pRg st="6" end="6"/>
                                            </p:txEl>
                                          </p:spTgt>
                                        </p:tgtEl>
                                      </p:cBhvr>
                                    </p:animEffect>
                                    <p:anim calcmode="lin" valueType="num">
                                      <p:cBhvr>
                                        <p:cTn id="90"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95" dur="26">
                                          <p:stCondLst>
                                            <p:cond delay="650"/>
                                          </p:stCondLst>
                                        </p:cTn>
                                        <p:tgtEl>
                                          <p:spTgt spid="3">
                                            <p:txEl>
                                              <p:pRg st="6" end="6"/>
                                            </p:txEl>
                                          </p:spTgt>
                                        </p:tgtEl>
                                      </p:cBhvr>
                                      <p:to x="100000" y="60000"/>
                                    </p:animScale>
                                    <p:animScale>
                                      <p:cBhvr>
                                        <p:cTn id="96" dur="166" decel="50000">
                                          <p:stCondLst>
                                            <p:cond delay="676"/>
                                          </p:stCondLst>
                                        </p:cTn>
                                        <p:tgtEl>
                                          <p:spTgt spid="3">
                                            <p:txEl>
                                              <p:pRg st="6" end="6"/>
                                            </p:txEl>
                                          </p:spTgt>
                                        </p:tgtEl>
                                      </p:cBhvr>
                                      <p:to x="100000" y="100000"/>
                                    </p:animScale>
                                    <p:animScale>
                                      <p:cBhvr>
                                        <p:cTn id="97" dur="26">
                                          <p:stCondLst>
                                            <p:cond delay="1312"/>
                                          </p:stCondLst>
                                        </p:cTn>
                                        <p:tgtEl>
                                          <p:spTgt spid="3">
                                            <p:txEl>
                                              <p:pRg st="6" end="6"/>
                                            </p:txEl>
                                          </p:spTgt>
                                        </p:tgtEl>
                                      </p:cBhvr>
                                      <p:to x="100000" y="80000"/>
                                    </p:animScale>
                                    <p:animScale>
                                      <p:cBhvr>
                                        <p:cTn id="98" dur="166" decel="50000">
                                          <p:stCondLst>
                                            <p:cond delay="1338"/>
                                          </p:stCondLst>
                                        </p:cTn>
                                        <p:tgtEl>
                                          <p:spTgt spid="3">
                                            <p:txEl>
                                              <p:pRg st="6" end="6"/>
                                            </p:txEl>
                                          </p:spTgt>
                                        </p:tgtEl>
                                      </p:cBhvr>
                                      <p:to x="100000" y="100000"/>
                                    </p:animScale>
                                    <p:animScale>
                                      <p:cBhvr>
                                        <p:cTn id="99" dur="26">
                                          <p:stCondLst>
                                            <p:cond delay="1642"/>
                                          </p:stCondLst>
                                        </p:cTn>
                                        <p:tgtEl>
                                          <p:spTgt spid="3">
                                            <p:txEl>
                                              <p:pRg st="6" end="6"/>
                                            </p:txEl>
                                          </p:spTgt>
                                        </p:tgtEl>
                                      </p:cBhvr>
                                      <p:to x="100000" y="90000"/>
                                    </p:animScale>
                                    <p:animScale>
                                      <p:cBhvr>
                                        <p:cTn id="100" dur="166" decel="50000">
                                          <p:stCondLst>
                                            <p:cond delay="1668"/>
                                          </p:stCondLst>
                                        </p:cTn>
                                        <p:tgtEl>
                                          <p:spTgt spid="3">
                                            <p:txEl>
                                              <p:pRg st="6" end="6"/>
                                            </p:txEl>
                                          </p:spTgt>
                                        </p:tgtEl>
                                      </p:cBhvr>
                                      <p:to x="100000" y="100000"/>
                                    </p:animScale>
                                    <p:animScale>
                                      <p:cBhvr>
                                        <p:cTn id="101" dur="26">
                                          <p:stCondLst>
                                            <p:cond delay="1808"/>
                                          </p:stCondLst>
                                        </p:cTn>
                                        <p:tgtEl>
                                          <p:spTgt spid="3">
                                            <p:txEl>
                                              <p:pRg st="6" end="6"/>
                                            </p:txEl>
                                          </p:spTgt>
                                        </p:tgtEl>
                                      </p:cBhvr>
                                      <p:to x="100000" y="95000"/>
                                    </p:animScale>
                                    <p:animScale>
                                      <p:cBhvr>
                                        <p:cTn id="102" dur="166" decel="50000">
                                          <p:stCondLst>
                                            <p:cond delay="1834"/>
                                          </p:stCondLst>
                                        </p:cTn>
                                        <p:tgtEl>
                                          <p:spTgt spid="3">
                                            <p:txEl>
                                              <p:pRg st="6" end="6"/>
                                            </p:txEl>
                                          </p:spTgt>
                                        </p:tgtEl>
                                      </p:cBhvr>
                                      <p:to x="100000" y="100000"/>
                                    </p:animScale>
                                  </p:childTnLst>
                                </p:cTn>
                              </p:par>
                              <p:par>
                                <p:cTn id="103" presetID="26" presetClass="entr" presetSubtype="0" fill="hold" nodeType="withEffect">
                                  <p:stCondLst>
                                    <p:cond delay="0"/>
                                  </p:stCondLst>
                                  <p:childTnLst>
                                    <p:set>
                                      <p:cBhvr>
                                        <p:cTn id="104" dur="1" fill="hold">
                                          <p:stCondLst>
                                            <p:cond delay="0"/>
                                          </p:stCondLst>
                                        </p:cTn>
                                        <p:tgtEl>
                                          <p:spTgt spid="3">
                                            <p:txEl>
                                              <p:pRg st="7" end="7"/>
                                            </p:txEl>
                                          </p:spTgt>
                                        </p:tgtEl>
                                        <p:attrNameLst>
                                          <p:attrName>style.visibility</p:attrName>
                                        </p:attrNameLst>
                                      </p:cBhvr>
                                      <p:to>
                                        <p:strVal val="visible"/>
                                      </p:to>
                                    </p:set>
                                    <p:animEffect transition="in" filter="wipe(down)">
                                      <p:cBhvr>
                                        <p:cTn id="105" dur="580">
                                          <p:stCondLst>
                                            <p:cond delay="0"/>
                                          </p:stCondLst>
                                        </p:cTn>
                                        <p:tgtEl>
                                          <p:spTgt spid="3">
                                            <p:txEl>
                                              <p:pRg st="7" end="7"/>
                                            </p:txEl>
                                          </p:spTgt>
                                        </p:tgtEl>
                                      </p:cBhvr>
                                    </p:animEffect>
                                    <p:anim calcmode="lin" valueType="num">
                                      <p:cBhvr>
                                        <p:cTn id="106"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11" dur="26">
                                          <p:stCondLst>
                                            <p:cond delay="650"/>
                                          </p:stCondLst>
                                        </p:cTn>
                                        <p:tgtEl>
                                          <p:spTgt spid="3">
                                            <p:txEl>
                                              <p:pRg st="7" end="7"/>
                                            </p:txEl>
                                          </p:spTgt>
                                        </p:tgtEl>
                                      </p:cBhvr>
                                      <p:to x="100000" y="60000"/>
                                    </p:animScale>
                                    <p:animScale>
                                      <p:cBhvr>
                                        <p:cTn id="112" dur="166" decel="50000">
                                          <p:stCondLst>
                                            <p:cond delay="676"/>
                                          </p:stCondLst>
                                        </p:cTn>
                                        <p:tgtEl>
                                          <p:spTgt spid="3">
                                            <p:txEl>
                                              <p:pRg st="7" end="7"/>
                                            </p:txEl>
                                          </p:spTgt>
                                        </p:tgtEl>
                                      </p:cBhvr>
                                      <p:to x="100000" y="100000"/>
                                    </p:animScale>
                                    <p:animScale>
                                      <p:cBhvr>
                                        <p:cTn id="113" dur="26">
                                          <p:stCondLst>
                                            <p:cond delay="1312"/>
                                          </p:stCondLst>
                                        </p:cTn>
                                        <p:tgtEl>
                                          <p:spTgt spid="3">
                                            <p:txEl>
                                              <p:pRg st="7" end="7"/>
                                            </p:txEl>
                                          </p:spTgt>
                                        </p:tgtEl>
                                      </p:cBhvr>
                                      <p:to x="100000" y="80000"/>
                                    </p:animScale>
                                    <p:animScale>
                                      <p:cBhvr>
                                        <p:cTn id="114" dur="166" decel="50000">
                                          <p:stCondLst>
                                            <p:cond delay="1338"/>
                                          </p:stCondLst>
                                        </p:cTn>
                                        <p:tgtEl>
                                          <p:spTgt spid="3">
                                            <p:txEl>
                                              <p:pRg st="7" end="7"/>
                                            </p:txEl>
                                          </p:spTgt>
                                        </p:tgtEl>
                                      </p:cBhvr>
                                      <p:to x="100000" y="100000"/>
                                    </p:animScale>
                                    <p:animScale>
                                      <p:cBhvr>
                                        <p:cTn id="115" dur="26">
                                          <p:stCondLst>
                                            <p:cond delay="1642"/>
                                          </p:stCondLst>
                                        </p:cTn>
                                        <p:tgtEl>
                                          <p:spTgt spid="3">
                                            <p:txEl>
                                              <p:pRg st="7" end="7"/>
                                            </p:txEl>
                                          </p:spTgt>
                                        </p:tgtEl>
                                      </p:cBhvr>
                                      <p:to x="100000" y="90000"/>
                                    </p:animScale>
                                    <p:animScale>
                                      <p:cBhvr>
                                        <p:cTn id="116" dur="166" decel="50000">
                                          <p:stCondLst>
                                            <p:cond delay="1668"/>
                                          </p:stCondLst>
                                        </p:cTn>
                                        <p:tgtEl>
                                          <p:spTgt spid="3">
                                            <p:txEl>
                                              <p:pRg st="7" end="7"/>
                                            </p:txEl>
                                          </p:spTgt>
                                        </p:tgtEl>
                                      </p:cBhvr>
                                      <p:to x="100000" y="100000"/>
                                    </p:animScale>
                                    <p:animScale>
                                      <p:cBhvr>
                                        <p:cTn id="117" dur="26">
                                          <p:stCondLst>
                                            <p:cond delay="1808"/>
                                          </p:stCondLst>
                                        </p:cTn>
                                        <p:tgtEl>
                                          <p:spTgt spid="3">
                                            <p:txEl>
                                              <p:pRg st="7" end="7"/>
                                            </p:txEl>
                                          </p:spTgt>
                                        </p:tgtEl>
                                      </p:cBhvr>
                                      <p:to x="100000" y="95000"/>
                                    </p:animScale>
                                    <p:animScale>
                                      <p:cBhvr>
                                        <p:cTn id="118"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Lab</a:t>
            </a:r>
            <a:r>
              <a:rPr lang="zh-CN" altLang="zh-CN" dirty="0"/>
              <a:t>色彩空间</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21</a:t>
            </a:fld>
            <a:endParaRPr lang="zh-CN" altLang="en-US"/>
          </a:p>
        </p:txBody>
      </p:sp>
      <p:pic>
        <p:nvPicPr>
          <p:cNvPr id="6" name="图片 5" descr="彩色Lena图像.bmp"/>
          <p:cNvPicPr/>
          <p:nvPr/>
        </p:nvPicPr>
        <p:blipFill>
          <a:blip r:embed="rId2" cstate="print"/>
          <a:stretch>
            <a:fillRect/>
          </a:stretch>
        </p:blipFill>
        <p:spPr>
          <a:xfrm>
            <a:off x="755576" y="1844824"/>
            <a:ext cx="2160240" cy="2016225"/>
          </a:xfrm>
          <a:prstGeom prst="rect">
            <a:avLst/>
          </a:prstGeom>
        </p:spPr>
      </p:pic>
      <p:pic>
        <p:nvPicPr>
          <p:cNvPr id="7" name="图片 6" descr="彩色Lena图像_L of Lab.bmp"/>
          <p:cNvPicPr/>
          <p:nvPr/>
        </p:nvPicPr>
        <p:blipFill>
          <a:blip r:embed="rId3" cstate="print"/>
          <a:stretch>
            <a:fillRect/>
          </a:stretch>
        </p:blipFill>
        <p:spPr>
          <a:xfrm>
            <a:off x="5292080" y="1844824"/>
            <a:ext cx="2160240" cy="2016225"/>
          </a:xfrm>
          <a:prstGeom prst="rect">
            <a:avLst/>
          </a:prstGeom>
        </p:spPr>
      </p:pic>
      <p:pic>
        <p:nvPicPr>
          <p:cNvPr id="8" name="图片 7" descr="彩色Lena图像_A of Lab.bmp"/>
          <p:cNvPicPr/>
          <p:nvPr/>
        </p:nvPicPr>
        <p:blipFill>
          <a:blip r:embed="rId4" cstate="print"/>
          <a:stretch>
            <a:fillRect/>
          </a:stretch>
        </p:blipFill>
        <p:spPr>
          <a:xfrm>
            <a:off x="683568" y="4221089"/>
            <a:ext cx="2160240" cy="2016225"/>
          </a:xfrm>
          <a:prstGeom prst="rect">
            <a:avLst/>
          </a:prstGeom>
        </p:spPr>
      </p:pic>
      <p:pic>
        <p:nvPicPr>
          <p:cNvPr id="9" name="图片 8" descr="彩色Lena图像_B of Lab.bmp"/>
          <p:cNvPicPr/>
          <p:nvPr/>
        </p:nvPicPr>
        <p:blipFill>
          <a:blip r:embed="rId5" cstate="print"/>
          <a:stretch>
            <a:fillRect/>
          </a:stretch>
        </p:blipFill>
        <p:spPr>
          <a:xfrm>
            <a:off x="5292080" y="4221088"/>
            <a:ext cx="2160240" cy="2016225"/>
          </a:xfrm>
          <a:prstGeom prst="rect">
            <a:avLst/>
          </a:prstGeom>
        </p:spPr>
      </p:pic>
      <p:sp>
        <p:nvSpPr>
          <p:cNvPr id="10" name="矩形 9"/>
          <p:cNvSpPr/>
          <p:nvPr/>
        </p:nvSpPr>
        <p:spPr>
          <a:xfrm>
            <a:off x="2714308" y="1988840"/>
            <a:ext cx="1569660" cy="369332"/>
          </a:xfrm>
          <a:prstGeom prst="rect">
            <a:avLst/>
          </a:prstGeom>
          <a:solidFill>
            <a:schemeClr val="bg2">
              <a:lumMod val="90000"/>
            </a:schemeClr>
          </a:solidFill>
        </p:spPr>
        <p:txBody>
          <a:bodyPr wrap="none">
            <a:spAutoFit/>
          </a:bodyPr>
          <a:lstStyle/>
          <a:p>
            <a:r>
              <a:rPr lang="zh-CN" altLang="zh-CN" dirty="0"/>
              <a:t>原始彩色图像</a:t>
            </a:r>
            <a:endParaRPr lang="zh-CN" altLang="en-US" dirty="0"/>
          </a:p>
        </p:txBody>
      </p:sp>
      <p:sp>
        <p:nvSpPr>
          <p:cNvPr id="11" name="矩形 10"/>
          <p:cNvSpPr/>
          <p:nvPr/>
        </p:nvSpPr>
        <p:spPr>
          <a:xfrm>
            <a:off x="4197444" y="3276600"/>
            <a:ext cx="1225015" cy="369332"/>
          </a:xfrm>
          <a:prstGeom prst="rect">
            <a:avLst/>
          </a:prstGeom>
          <a:solidFill>
            <a:schemeClr val="bg2">
              <a:lumMod val="90000"/>
            </a:schemeClr>
          </a:solidFill>
        </p:spPr>
        <p:txBody>
          <a:bodyPr wrap="none">
            <a:spAutoFit/>
          </a:bodyPr>
          <a:lstStyle/>
          <a:p>
            <a:r>
              <a:rPr lang="en-US" altLang="zh-CN" dirty="0"/>
              <a:t>L</a:t>
            </a:r>
            <a:r>
              <a:rPr lang="zh-CN" altLang="zh-CN" dirty="0"/>
              <a:t>分量图像</a:t>
            </a:r>
            <a:endParaRPr lang="zh-CN" altLang="en-US" dirty="0"/>
          </a:p>
        </p:txBody>
      </p:sp>
      <p:sp>
        <p:nvSpPr>
          <p:cNvPr id="12" name="矩形 11"/>
          <p:cNvSpPr/>
          <p:nvPr/>
        </p:nvSpPr>
        <p:spPr>
          <a:xfrm>
            <a:off x="2606328" y="4365104"/>
            <a:ext cx="1229824" cy="369332"/>
          </a:xfrm>
          <a:prstGeom prst="rect">
            <a:avLst/>
          </a:prstGeom>
          <a:solidFill>
            <a:schemeClr val="bg2">
              <a:lumMod val="90000"/>
            </a:schemeClr>
          </a:solidFill>
        </p:spPr>
        <p:txBody>
          <a:bodyPr wrap="none">
            <a:spAutoFit/>
          </a:bodyPr>
          <a:lstStyle/>
          <a:p>
            <a:r>
              <a:rPr lang="en-US" altLang="zh-CN" dirty="0"/>
              <a:t>a</a:t>
            </a:r>
            <a:r>
              <a:rPr lang="zh-CN" altLang="zh-CN" dirty="0"/>
              <a:t>分量图像</a:t>
            </a:r>
            <a:endParaRPr lang="zh-CN" altLang="en-US" dirty="0"/>
          </a:p>
        </p:txBody>
      </p:sp>
      <p:sp>
        <p:nvSpPr>
          <p:cNvPr id="13" name="矩形 12"/>
          <p:cNvSpPr/>
          <p:nvPr/>
        </p:nvSpPr>
        <p:spPr>
          <a:xfrm>
            <a:off x="4214088" y="5661248"/>
            <a:ext cx="1236236" cy="369332"/>
          </a:xfrm>
          <a:prstGeom prst="rect">
            <a:avLst/>
          </a:prstGeom>
          <a:solidFill>
            <a:schemeClr val="bg2">
              <a:lumMod val="90000"/>
            </a:schemeClr>
          </a:solidFill>
        </p:spPr>
        <p:txBody>
          <a:bodyPr wrap="none">
            <a:spAutoFit/>
          </a:bodyPr>
          <a:lstStyle/>
          <a:p>
            <a:r>
              <a:rPr lang="en-US" altLang="zh-CN" dirty="0"/>
              <a:t>b</a:t>
            </a:r>
            <a:r>
              <a:rPr lang="zh-CN" altLang="zh-CN" dirty="0"/>
              <a:t>分量图像</a:t>
            </a:r>
            <a:endParaRPr lang="zh-CN" altLang="en-US" dirty="0"/>
          </a:p>
        </p:txBody>
      </p:sp>
    </p:spTree>
    <p:extLst>
      <p:ext uri="{BB962C8B-B14F-4D97-AF65-F5344CB8AC3E}">
        <p14:creationId xmlns:p14="http://schemas.microsoft.com/office/powerpoint/2010/main" val="98224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80">
                                          <p:stCondLst>
                                            <p:cond delay="0"/>
                                          </p:stCondLst>
                                        </p:cTn>
                                        <p:tgtEl>
                                          <p:spTgt spid="7"/>
                                        </p:tgtEl>
                                      </p:cBhvr>
                                    </p:animEffect>
                                    <p:anim calcmode="lin" valueType="num">
                                      <p:cBhvr>
                                        <p:cTn id="2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9" dur="26">
                                          <p:stCondLst>
                                            <p:cond delay="650"/>
                                          </p:stCondLst>
                                        </p:cTn>
                                        <p:tgtEl>
                                          <p:spTgt spid="7"/>
                                        </p:tgtEl>
                                      </p:cBhvr>
                                      <p:to x="100000" y="60000"/>
                                    </p:animScale>
                                    <p:animScale>
                                      <p:cBhvr>
                                        <p:cTn id="30" dur="166" decel="50000">
                                          <p:stCondLst>
                                            <p:cond delay="676"/>
                                          </p:stCondLst>
                                        </p:cTn>
                                        <p:tgtEl>
                                          <p:spTgt spid="7"/>
                                        </p:tgtEl>
                                      </p:cBhvr>
                                      <p:to x="100000" y="100000"/>
                                    </p:animScale>
                                    <p:animScale>
                                      <p:cBhvr>
                                        <p:cTn id="31" dur="26">
                                          <p:stCondLst>
                                            <p:cond delay="1312"/>
                                          </p:stCondLst>
                                        </p:cTn>
                                        <p:tgtEl>
                                          <p:spTgt spid="7"/>
                                        </p:tgtEl>
                                      </p:cBhvr>
                                      <p:to x="100000" y="80000"/>
                                    </p:animScale>
                                    <p:animScale>
                                      <p:cBhvr>
                                        <p:cTn id="32" dur="166" decel="50000">
                                          <p:stCondLst>
                                            <p:cond delay="1338"/>
                                          </p:stCondLst>
                                        </p:cTn>
                                        <p:tgtEl>
                                          <p:spTgt spid="7"/>
                                        </p:tgtEl>
                                      </p:cBhvr>
                                      <p:to x="100000" y="100000"/>
                                    </p:animScale>
                                    <p:animScale>
                                      <p:cBhvr>
                                        <p:cTn id="33" dur="26">
                                          <p:stCondLst>
                                            <p:cond delay="1642"/>
                                          </p:stCondLst>
                                        </p:cTn>
                                        <p:tgtEl>
                                          <p:spTgt spid="7"/>
                                        </p:tgtEl>
                                      </p:cBhvr>
                                      <p:to x="100000" y="90000"/>
                                    </p:animScale>
                                    <p:animScale>
                                      <p:cBhvr>
                                        <p:cTn id="34" dur="166" decel="50000">
                                          <p:stCondLst>
                                            <p:cond delay="1668"/>
                                          </p:stCondLst>
                                        </p:cTn>
                                        <p:tgtEl>
                                          <p:spTgt spid="7"/>
                                        </p:tgtEl>
                                      </p:cBhvr>
                                      <p:to x="100000" y="100000"/>
                                    </p:animScale>
                                    <p:animScale>
                                      <p:cBhvr>
                                        <p:cTn id="35" dur="26">
                                          <p:stCondLst>
                                            <p:cond delay="1808"/>
                                          </p:stCondLst>
                                        </p:cTn>
                                        <p:tgtEl>
                                          <p:spTgt spid="7"/>
                                        </p:tgtEl>
                                      </p:cBhvr>
                                      <p:to x="100000" y="95000"/>
                                    </p:animScale>
                                    <p:animScale>
                                      <p:cBhvr>
                                        <p:cTn id="36" dur="166" decel="50000">
                                          <p:stCondLst>
                                            <p:cond delay="1834"/>
                                          </p:stCondLst>
                                        </p:cTn>
                                        <p:tgtEl>
                                          <p:spTgt spid="7"/>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80">
                                          <p:stCondLst>
                                            <p:cond delay="0"/>
                                          </p:stCondLst>
                                        </p:cTn>
                                        <p:tgtEl>
                                          <p:spTgt spid="10"/>
                                        </p:tgtEl>
                                      </p:cBhvr>
                                    </p:animEffect>
                                    <p:anim calcmode="lin" valueType="num">
                                      <p:cBhvr>
                                        <p:cTn id="4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5" dur="26">
                                          <p:stCondLst>
                                            <p:cond delay="650"/>
                                          </p:stCondLst>
                                        </p:cTn>
                                        <p:tgtEl>
                                          <p:spTgt spid="10"/>
                                        </p:tgtEl>
                                      </p:cBhvr>
                                      <p:to x="100000" y="60000"/>
                                    </p:animScale>
                                    <p:animScale>
                                      <p:cBhvr>
                                        <p:cTn id="46" dur="166" decel="50000">
                                          <p:stCondLst>
                                            <p:cond delay="676"/>
                                          </p:stCondLst>
                                        </p:cTn>
                                        <p:tgtEl>
                                          <p:spTgt spid="10"/>
                                        </p:tgtEl>
                                      </p:cBhvr>
                                      <p:to x="100000" y="100000"/>
                                    </p:animScale>
                                    <p:animScale>
                                      <p:cBhvr>
                                        <p:cTn id="47" dur="26">
                                          <p:stCondLst>
                                            <p:cond delay="1312"/>
                                          </p:stCondLst>
                                        </p:cTn>
                                        <p:tgtEl>
                                          <p:spTgt spid="10"/>
                                        </p:tgtEl>
                                      </p:cBhvr>
                                      <p:to x="100000" y="80000"/>
                                    </p:animScale>
                                    <p:animScale>
                                      <p:cBhvr>
                                        <p:cTn id="48" dur="166" decel="50000">
                                          <p:stCondLst>
                                            <p:cond delay="1338"/>
                                          </p:stCondLst>
                                        </p:cTn>
                                        <p:tgtEl>
                                          <p:spTgt spid="10"/>
                                        </p:tgtEl>
                                      </p:cBhvr>
                                      <p:to x="100000" y="100000"/>
                                    </p:animScale>
                                    <p:animScale>
                                      <p:cBhvr>
                                        <p:cTn id="49" dur="26">
                                          <p:stCondLst>
                                            <p:cond delay="1642"/>
                                          </p:stCondLst>
                                        </p:cTn>
                                        <p:tgtEl>
                                          <p:spTgt spid="10"/>
                                        </p:tgtEl>
                                      </p:cBhvr>
                                      <p:to x="100000" y="90000"/>
                                    </p:animScale>
                                    <p:animScale>
                                      <p:cBhvr>
                                        <p:cTn id="50" dur="166" decel="50000">
                                          <p:stCondLst>
                                            <p:cond delay="1668"/>
                                          </p:stCondLst>
                                        </p:cTn>
                                        <p:tgtEl>
                                          <p:spTgt spid="10"/>
                                        </p:tgtEl>
                                      </p:cBhvr>
                                      <p:to x="100000" y="100000"/>
                                    </p:animScale>
                                    <p:animScale>
                                      <p:cBhvr>
                                        <p:cTn id="51" dur="26">
                                          <p:stCondLst>
                                            <p:cond delay="1808"/>
                                          </p:stCondLst>
                                        </p:cTn>
                                        <p:tgtEl>
                                          <p:spTgt spid="10"/>
                                        </p:tgtEl>
                                      </p:cBhvr>
                                      <p:to x="100000" y="95000"/>
                                    </p:animScale>
                                    <p:animScale>
                                      <p:cBhvr>
                                        <p:cTn id="52" dur="166" decel="50000">
                                          <p:stCondLst>
                                            <p:cond delay="1834"/>
                                          </p:stCondLst>
                                        </p:cTn>
                                        <p:tgtEl>
                                          <p:spTgt spid="10"/>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down)">
                                      <p:cBhvr>
                                        <p:cTn id="55" dur="580">
                                          <p:stCondLst>
                                            <p:cond delay="0"/>
                                          </p:stCondLst>
                                        </p:cTn>
                                        <p:tgtEl>
                                          <p:spTgt spid="11"/>
                                        </p:tgtEl>
                                      </p:cBhvr>
                                    </p:animEffect>
                                    <p:anim calcmode="lin" valueType="num">
                                      <p:cBhvr>
                                        <p:cTn id="5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61" dur="26">
                                          <p:stCondLst>
                                            <p:cond delay="650"/>
                                          </p:stCondLst>
                                        </p:cTn>
                                        <p:tgtEl>
                                          <p:spTgt spid="11"/>
                                        </p:tgtEl>
                                      </p:cBhvr>
                                      <p:to x="100000" y="60000"/>
                                    </p:animScale>
                                    <p:animScale>
                                      <p:cBhvr>
                                        <p:cTn id="62" dur="166" decel="50000">
                                          <p:stCondLst>
                                            <p:cond delay="676"/>
                                          </p:stCondLst>
                                        </p:cTn>
                                        <p:tgtEl>
                                          <p:spTgt spid="11"/>
                                        </p:tgtEl>
                                      </p:cBhvr>
                                      <p:to x="100000" y="100000"/>
                                    </p:animScale>
                                    <p:animScale>
                                      <p:cBhvr>
                                        <p:cTn id="63" dur="26">
                                          <p:stCondLst>
                                            <p:cond delay="1312"/>
                                          </p:stCondLst>
                                        </p:cTn>
                                        <p:tgtEl>
                                          <p:spTgt spid="11"/>
                                        </p:tgtEl>
                                      </p:cBhvr>
                                      <p:to x="100000" y="80000"/>
                                    </p:animScale>
                                    <p:animScale>
                                      <p:cBhvr>
                                        <p:cTn id="64" dur="166" decel="50000">
                                          <p:stCondLst>
                                            <p:cond delay="1338"/>
                                          </p:stCondLst>
                                        </p:cTn>
                                        <p:tgtEl>
                                          <p:spTgt spid="11"/>
                                        </p:tgtEl>
                                      </p:cBhvr>
                                      <p:to x="100000" y="100000"/>
                                    </p:animScale>
                                    <p:animScale>
                                      <p:cBhvr>
                                        <p:cTn id="65" dur="26">
                                          <p:stCondLst>
                                            <p:cond delay="1642"/>
                                          </p:stCondLst>
                                        </p:cTn>
                                        <p:tgtEl>
                                          <p:spTgt spid="11"/>
                                        </p:tgtEl>
                                      </p:cBhvr>
                                      <p:to x="100000" y="90000"/>
                                    </p:animScale>
                                    <p:animScale>
                                      <p:cBhvr>
                                        <p:cTn id="66" dur="166" decel="50000">
                                          <p:stCondLst>
                                            <p:cond delay="1668"/>
                                          </p:stCondLst>
                                        </p:cTn>
                                        <p:tgtEl>
                                          <p:spTgt spid="11"/>
                                        </p:tgtEl>
                                      </p:cBhvr>
                                      <p:to x="100000" y="100000"/>
                                    </p:animScale>
                                    <p:animScale>
                                      <p:cBhvr>
                                        <p:cTn id="67" dur="26">
                                          <p:stCondLst>
                                            <p:cond delay="1808"/>
                                          </p:stCondLst>
                                        </p:cTn>
                                        <p:tgtEl>
                                          <p:spTgt spid="11"/>
                                        </p:tgtEl>
                                      </p:cBhvr>
                                      <p:to x="100000" y="95000"/>
                                    </p:animScale>
                                    <p:animScale>
                                      <p:cBhvr>
                                        <p:cTn id="68" dur="166" decel="50000">
                                          <p:stCondLst>
                                            <p:cond delay="1834"/>
                                          </p:stCondLst>
                                        </p:cTn>
                                        <p:tgtEl>
                                          <p:spTgt spid="11"/>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down)">
                                      <p:cBhvr>
                                        <p:cTn id="73" dur="580">
                                          <p:stCondLst>
                                            <p:cond delay="0"/>
                                          </p:stCondLst>
                                        </p:cTn>
                                        <p:tgtEl>
                                          <p:spTgt spid="8"/>
                                        </p:tgtEl>
                                      </p:cBhvr>
                                    </p:animEffect>
                                    <p:anim calcmode="lin" valueType="num">
                                      <p:cBhvr>
                                        <p:cTn id="7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79" dur="26">
                                          <p:stCondLst>
                                            <p:cond delay="650"/>
                                          </p:stCondLst>
                                        </p:cTn>
                                        <p:tgtEl>
                                          <p:spTgt spid="8"/>
                                        </p:tgtEl>
                                      </p:cBhvr>
                                      <p:to x="100000" y="60000"/>
                                    </p:animScale>
                                    <p:animScale>
                                      <p:cBhvr>
                                        <p:cTn id="80" dur="166" decel="50000">
                                          <p:stCondLst>
                                            <p:cond delay="676"/>
                                          </p:stCondLst>
                                        </p:cTn>
                                        <p:tgtEl>
                                          <p:spTgt spid="8"/>
                                        </p:tgtEl>
                                      </p:cBhvr>
                                      <p:to x="100000" y="100000"/>
                                    </p:animScale>
                                    <p:animScale>
                                      <p:cBhvr>
                                        <p:cTn id="81" dur="26">
                                          <p:stCondLst>
                                            <p:cond delay="1312"/>
                                          </p:stCondLst>
                                        </p:cTn>
                                        <p:tgtEl>
                                          <p:spTgt spid="8"/>
                                        </p:tgtEl>
                                      </p:cBhvr>
                                      <p:to x="100000" y="80000"/>
                                    </p:animScale>
                                    <p:animScale>
                                      <p:cBhvr>
                                        <p:cTn id="82" dur="166" decel="50000">
                                          <p:stCondLst>
                                            <p:cond delay="1338"/>
                                          </p:stCondLst>
                                        </p:cTn>
                                        <p:tgtEl>
                                          <p:spTgt spid="8"/>
                                        </p:tgtEl>
                                      </p:cBhvr>
                                      <p:to x="100000" y="100000"/>
                                    </p:animScale>
                                    <p:animScale>
                                      <p:cBhvr>
                                        <p:cTn id="83" dur="26">
                                          <p:stCondLst>
                                            <p:cond delay="1642"/>
                                          </p:stCondLst>
                                        </p:cTn>
                                        <p:tgtEl>
                                          <p:spTgt spid="8"/>
                                        </p:tgtEl>
                                      </p:cBhvr>
                                      <p:to x="100000" y="90000"/>
                                    </p:animScale>
                                    <p:animScale>
                                      <p:cBhvr>
                                        <p:cTn id="84" dur="166" decel="50000">
                                          <p:stCondLst>
                                            <p:cond delay="1668"/>
                                          </p:stCondLst>
                                        </p:cTn>
                                        <p:tgtEl>
                                          <p:spTgt spid="8"/>
                                        </p:tgtEl>
                                      </p:cBhvr>
                                      <p:to x="100000" y="100000"/>
                                    </p:animScale>
                                    <p:animScale>
                                      <p:cBhvr>
                                        <p:cTn id="85" dur="26">
                                          <p:stCondLst>
                                            <p:cond delay="1808"/>
                                          </p:stCondLst>
                                        </p:cTn>
                                        <p:tgtEl>
                                          <p:spTgt spid="8"/>
                                        </p:tgtEl>
                                      </p:cBhvr>
                                      <p:to x="100000" y="95000"/>
                                    </p:animScale>
                                    <p:animScale>
                                      <p:cBhvr>
                                        <p:cTn id="86" dur="166" decel="50000">
                                          <p:stCondLst>
                                            <p:cond delay="1834"/>
                                          </p:stCondLst>
                                        </p:cTn>
                                        <p:tgtEl>
                                          <p:spTgt spid="8"/>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wipe(down)">
                                      <p:cBhvr>
                                        <p:cTn id="89" dur="580">
                                          <p:stCondLst>
                                            <p:cond delay="0"/>
                                          </p:stCondLst>
                                        </p:cTn>
                                        <p:tgtEl>
                                          <p:spTgt spid="9"/>
                                        </p:tgtEl>
                                      </p:cBhvr>
                                    </p:animEffect>
                                    <p:anim calcmode="lin" valueType="num">
                                      <p:cBhvr>
                                        <p:cTn id="9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95" dur="26">
                                          <p:stCondLst>
                                            <p:cond delay="650"/>
                                          </p:stCondLst>
                                        </p:cTn>
                                        <p:tgtEl>
                                          <p:spTgt spid="9"/>
                                        </p:tgtEl>
                                      </p:cBhvr>
                                      <p:to x="100000" y="60000"/>
                                    </p:animScale>
                                    <p:animScale>
                                      <p:cBhvr>
                                        <p:cTn id="96" dur="166" decel="50000">
                                          <p:stCondLst>
                                            <p:cond delay="676"/>
                                          </p:stCondLst>
                                        </p:cTn>
                                        <p:tgtEl>
                                          <p:spTgt spid="9"/>
                                        </p:tgtEl>
                                      </p:cBhvr>
                                      <p:to x="100000" y="100000"/>
                                    </p:animScale>
                                    <p:animScale>
                                      <p:cBhvr>
                                        <p:cTn id="97" dur="26">
                                          <p:stCondLst>
                                            <p:cond delay="1312"/>
                                          </p:stCondLst>
                                        </p:cTn>
                                        <p:tgtEl>
                                          <p:spTgt spid="9"/>
                                        </p:tgtEl>
                                      </p:cBhvr>
                                      <p:to x="100000" y="80000"/>
                                    </p:animScale>
                                    <p:animScale>
                                      <p:cBhvr>
                                        <p:cTn id="98" dur="166" decel="50000">
                                          <p:stCondLst>
                                            <p:cond delay="1338"/>
                                          </p:stCondLst>
                                        </p:cTn>
                                        <p:tgtEl>
                                          <p:spTgt spid="9"/>
                                        </p:tgtEl>
                                      </p:cBhvr>
                                      <p:to x="100000" y="100000"/>
                                    </p:animScale>
                                    <p:animScale>
                                      <p:cBhvr>
                                        <p:cTn id="99" dur="26">
                                          <p:stCondLst>
                                            <p:cond delay="1642"/>
                                          </p:stCondLst>
                                        </p:cTn>
                                        <p:tgtEl>
                                          <p:spTgt spid="9"/>
                                        </p:tgtEl>
                                      </p:cBhvr>
                                      <p:to x="100000" y="90000"/>
                                    </p:animScale>
                                    <p:animScale>
                                      <p:cBhvr>
                                        <p:cTn id="100" dur="166" decel="50000">
                                          <p:stCondLst>
                                            <p:cond delay="1668"/>
                                          </p:stCondLst>
                                        </p:cTn>
                                        <p:tgtEl>
                                          <p:spTgt spid="9"/>
                                        </p:tgtEl>
                                      </p:cBhvr>
                                      <p:to x="100000" y="100000"/>
                                    </p:animScale>
                                    <p:animScale>
                                      <p:cBhvr>
                                        <p:cTn id="101" dur="26">
                                          <p:stCondLst>
                                            <p:cond delay="1808"/>
                                          </p:stCondLst>
                                        </p:cTn>
                                        <p:tgtEl>
                                          <p:spTgt spid="9"/>
                                        </p:tgtEl>
                                      </p:cBhvr>
                                      <p:to x="100000" y="95000"/>
                                    </p:animScale>
                                    <p:animScale>
                                      <p:cBhvr>
                                        <p:cTn id="102" dur="166" decel="50000">
                                          <p:stCondLst>
                                            <p:cond delay="1834"/>
                                          </p:stCondLst>
                                        </p:cTn>
                                        <p:tgtEl>
                                          <p:spTgt spid="9"/>
                                        </p:tgtEl>
                                      </p:cBhvr>
                                      <p:to x="100000" y="100000"/>
                                    </p:animScale>
                                  </p:childTnLst>
                                </p:cTn>
                              </p:par>
                              <p:par>
                                <p:cTn id="103" presetID="26" presetClass="entr" presetSubtype="0" fill="hold" grpId="0" nodeType="with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wipe(down)">
                                      <p:cBhvr>
                                        <p:cTn id="105" dur="580">
                                          <p:stCondLst>
                                            <p:cond delay="0"/>
                                          </p:stCondLst>
                                        </p:cTn>
                                        <p:tgtEl>
                                          <p:spTgt spid="12"/>
                                        </p:tgtEl>
                                      </p:cBhvr>
                                    </p:animEffect>
                                    <p:anim calcmode="lin" valueType="num">
                                      <p:cBhvr>
                                        <p:cTn id="10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11" dur="26">
                                          <p:stCondLst>
                                            <p:cond delay="650"/>
                                          </p:stCondLst>
                                        </p:cTn>
                                        <p:tgtEl>
                                          <p:spTgt spid="12"/>
                                        </p:tgtEl>
                                      </p:cBhvr>
                                      <p:to x="100000" y="60000"/>
                                    </p:animScale>
                                    <p:animScale>
                                      <p:cBhvr>
                                        <p:cTn id="112" dur="166" decel="50000">
                                          <p:stCondLst>
                                            <p:cond delay="676"/>
                                          </p:stCondLst>
                                        </p:cTn>
                                        <p:tgtEl>
                                          <p:spTgt spid="12"/>
                                        </p:tgtEl>
                                      </p:cBhvr>
                                      <p:to x="100000" y="100000"/>
                                    </p:animScale>
                                    <p:animScale>
                                      <p:cBhvr>
                                        <p:cTn id="113" dur="26">
                                          <p:stCondLst>
                                            <p:cond delay="1312"/>
                                          </p:stCondLst>
                                        </p:cTn>
                                        <p:tgtEl>
                                          <p:spTgt spid="12"/>
                                        </p:tgtEl>
                                      </p:cBhvr>
                                      <p:to x="100000" y="80000"/>
                                    </p:animScale>
                                    <p:animScale>
                                      <p:cBhvr>
                                        <p:cTn id="114" dur="166" decel="50000">
                                          <p:stCondLst>
                                            <p:cond delay="1338"/>
                                          </p:stCondLst>
                                        </p:cTn>
                                        <p:tgtEl>
                                          <p:spTgt spid="12"/>
                                        </p:tgtEl>
                                      </p:cBhvr>
                                      <p:to x="100000" y="100000"/>
                                    </p:animScale>
                                    <p:animScale>
                                      <p:cBhvr>
                                        <p:cTn id="115" dur="26">
                                          <p:stCondLst>
                                            <p:cond delay="1642"/>
                                          </p:stCondLst>
                                        </p:cTn>
                                        <p:tgtEl>
                                          <p:spTgt spid="12"/>
                                        </p:tgtEl>
                                      </p:cBhvr>
                                      <p:to x="100000" y="90000"/>
                                    </p:animScale>
                                    <p:animScale>
                                      <p:cBhvr>
                                        <p:cTn id="116" dur="166" decel="50000">
                                          <p:stCondLst>
                                            <p:cond delay="1668"/>
                                          </p:stCondLst>
                                        </p:cTn>
                                        <p:tgtEl>
                                          <p:spTgt spid="12"/>
                                        </p:tgtEl>
                                      </p:cBhvr>
                                      <p:to x="100000" y="100000"/>
                                    </p:animScale>
                                    <p:animScale>
                                      <p:cBhvr>
                                        <p:cTn id="117" dur="26">
                                          <p:stCondLst>
                                            <p:cond delay="1808"/>
                                          </p:stCondLst>
                                        </p:cTn>
                                        <p:tgtEl>
                                          <p:spTgt spid="12"/>
                                        </p:tgtEl>
                                      </p:cBhvr>
                                      <p:to x="100000" y="95000"/>
                                    </p:animScale>
                                    <p:animScale>
                                      <p:cBhvr>
                                        <p:cTn id="118" dur="166" decel="50000">
                                          <p:stCondLst>
                                            <p:cond delay="1834"/>
                                          </p:stCondLst>
                                        </p:cTn>
                                        <p:tgtEl>
                                          <p:spTgt spid="12"/>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down)">
                                      <p:cBhvr>
                                        <p:cTn id="121" dur="580">
                                          <p:stCondLst>
                                            <p:cond delay="0"/>
                                          </p:stCondLst>
                                        </p:cTn>
                                        <p:tgtEl>
                                          <p:spTgt spid="13"/>
                                        </p:tgtEl>
                                      </p:cBhvr>
                                    </p:animEffect>
                                    <p:anim calcmode="lin" valueType="num">
                                      <p:cBhvr>
                                        <p:cTn id="12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27" dur="26">
                                          <p:stCondLst>
                                            <p:cond delay="650"/>
                                          </p:stCondLst>
                                        </p:cTn>
                                        <p:tgtEl>
                                          <p:spTgt spid="13"/>
                                        </p:tgtEl>
                                      </p:cBhvr>
                                      <p:to x="100000" y="60000"/>
                                    </p:animScale>
                                    <p:animScale>
                                      <p:cBhvr>
                                        <p:cTn id="128" dur="166" decel="50000">
                                          <p:stCondLst>
                                            <p:cond delay="676"/>
                                          </p:stCondLst>
                                        </p:cTn>
                                        <p:tgtEl>
                                          <p:spTgt spid="13"/>
                                        </p:tgtEl>
                                      </p:cBhvr>
                                      <p:to x="100000" y="100000"/>
                                    </p:animScale>
                                    <p:animScale>
                                      <p:cBhvr>
                                        <p:cTn id="129" dur="26">
                                          <p:stCondLst>
                                            <p:cond delay="1312"/>
                                          </p:stCondLst>
                                        </p:cTn>
                                        <p:tgtEl>
                                          <p:spTgt spid="13"/>
                                        </p:tgtEl>
                                      </p:cBhvr>
                                      <p:to x="100000" y="80000"/>
                                    </p:animScale>
                                    <p:animScale>
                                      <p:cBhvr>
                                        <p:cTn id="130" dur="166" decel="50000">
                                          <p:stCondLst>
                                            <p:cond delay="1338"/>
                                          </p:stCondLst>
                                        </p:cTn>
                                        <p:tgtEl>
                                          <p:spTgt spid="13"/>
                                        </p:tgtEl>
                                      </p:cBhvr>
                                      <p:to x="100000" y="100000"/>
                                    </p:animScale>
                                    <p:animScale>
                                      <p:cBhvr>
                                        <p:cTn id="131" dur="26">
                                          <p:stCondLst>
                                            <p:cond delay="1642"/>
                                          </p:stCondLst>
                                        </p:cTn>
                                        <p:tgtEl>
                                          <p:spTgt spid="13"/>
                                        </p:tgtEl>
                                      </p:cBhvr>
                                      <p:to x="100000" y="90000"/>
                                    </p:animScale>
                                    <p:animScale>
                                      <p:cBhvr>
                                        <p:cTn id="132" dur="166" decel="50000">
                                          <p:stCondLst>
                                            <p:cond delay="1668"/>
                                          </p:stCondLst>
                                        </p:cTn>
                                        <p:tgtEl>
                                          <p:spTgt spid="13"/>
                                        </p:tgtEl>
                                      </p:cBhvr>
                                      <p:to x="100000" y="100000"/>
                                    </p:animScale>
                                    <p:animScale>
                                      <p:cBhvr>
                                        <p:cTn id="133" dur="26">
                                          <p:stCondLst>
                                            <p:cond delay="1808"/>
                                          </p:stCondLst>
                                        </p:cTn>
                                        <p:tgtEl>
                                          <p:spTgt spid="13"/>
                                        </p:tgtEl>
                                      </p:cBhvr>
                                      <p:to x="100000" y="95000"/>
                                    </p:animScale>
                                    <p:animScale>
                                      <p:cBhvr>
                                        <p:cTn id="134"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直方图处理</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zh-CN" dirty="0">
                    <a:solidFill>
                      <a:srgbClr val="FF0000"/>
                    </a:solidFill>
                  </a:rPr>
                  <a:t>颜色直方图</a:t>
                </a:r>
                <a:r>
                  <a:rPr lang="zh-CN" altLang="zh-CN" dirty="0"/>
                  <a:t>是对图像的颜色特征进行统计所得到的关于特征的统计</a:t>
                </a:r>
                <a:r>
                  <a:rPr lang="zh-CN" altLang="zh-CN" dirty="0" smtClean="0"/>
                  <a:t>直方图</a:t>
                </a:r>
                <a:r>
                  <a:rPr lang="zh-CN" altLang="en-US" dirty="0" smtClean="0"/>
                  <a:t>。</a:t>
                </a:r>
                <a:endParaRPr lang="en-US" altLang="zh-CN" dirty="0" smtClean="0"/>
              </a:p>
              <a:p>
                <a:r>
                  <a:rPr lang="zh-CN" altLang="zh-CN" dirty="0"/>
                  <a:t>图像特征的统计直方图是一个一维的离散函数</a:t>
                </a:r>
                <a:r>
                  <a:rPr lang="zh-CN" altLang="zh-CN" dirty="0" smtClean="0"/>
                  <a:t>：</a:t>
                </a:r>
                <a:endParaRPr lang="en-US" altLang="zh-CN" dirty="0" smtClean="0"/>
              </a:p>
              <a:p>
                <a:pPr lvl="1"/>
                <a14:m>
                  <m:oMath xmlns:m="http://schemas.openxmlformats.org/officeDocument/2006/math">
                    <m:r>
                      <a:rPr lang="en-US" altLang="zh-CN" i="1" smtClean="0">
                        <a:solidFill>
                          <a:srgbClr val="0000FF"/>
                        </a:solidFill>
                      </a:rPr>
                      <m:t>𝐻</m:t>
                    </m:r>
                    <m:d>
                      <m:dPr>
                        <m:ctrlPr>
                          <a:rPr lang="zh-CN" altLang="zh-CN" i="1">
                            <a:solidFill>
                              <a:srgbClr val="0000FF"/>
                            </a:solidFill>
                          </a:rPr>
                        </m:ctrlPr>
                      </m:dPr>
                      <m:e>
                        <m:r>
                          <a:rPr lang="en-US" altLang="zh-CN" i="1">
                            <a:solidFill>
                              <a:srgbClr val="0000FF"/>
                            </a:solidFill>
                          </a:rPr>
                          <m:t>𝑘</m:t>
                        </m:r>
                      </m:e>
                    </m:d>
                    <m:r>
                      <a:rPr lang="en-US" altLang="zh-CN" i="1">
                        <a:solidFill>
                          <a:srgbClr val="0000FF"/>
                        </a:solidFill>
                      </a:rPr>
                      <m:t>=</m:t>
                    </m:r>
                    <m:f>
                      <m:fPr>
                        <m:type m:val="skw"/>
                        <m:ctrlPr>
                          <a:rPr lang="zh-CN" altLang="zh-CN" i="1">
                            <a:solidFill>
                              <a:srgbClr val="0000FF"/>
                            </a:solidFill>
                          </a:rPr>
                        </m:ctrlPr>
                      </m:fPr>
                      <m:num>
                        <m:sSub>
                          <m:sSubPr>
                            <m:ctrlPr>
                              <a:rPr lang="zh-CN" altLang="zh-CN" i="1">
                                <a:solidFill>
                                  <a:srgbClr val="0000FF"/>
                                </a:solidFill>
                              </a:rPr>
                            </m:ctrlPr>
                          </m:sSubPr>
                          <m:e>
                            <m:r>
                              <a:rPr lang="en-US" altLang="zh-CN" i="1">
                                <a:solidFill>
                                  <a:srgbClr val="0000FF"/>
                                </a:solidFill>
                              </a:rPr>
                              <m:t>𝑛</m:t>
                            </m:r>
                          </m:e>
                          <m:sub>
                            <m:r>
                              <a:rPr lang="en-US" altLang="zh-CN" i="1">
                                <a:solidFill>
                                  <a:srgbClr val="0000FF"/>
                                </a:solidFill>
                              </a:rPr>
                              <m:t>𝑘</m:t>
                            </m:r>
                          </m:sub>
                        </m:sSub>
                      </m:num>
                      <m:den>
                        <m:r>
                          <a:rPr lang="en-US" altLang="zh-CN" i="1">
                            <a:solidFill>
                              <a:srgbClr val="0000FF"/>
                            </a:solidFill>
                          </a:rPr>
                          <m:t>𝑛</m:t>
                        </m:r>
                      </m:den>
                    </m:f>
                    <m:r>
                      <a:rPr lang="zh-CN" altLang="zh-CN" i="1">
                        <a:solidFill>
                          <a:srgbClr val="0000FF"/>
                        </a:solidFill>
                      </a:rPr>
                      <m:t>，</m:t>
                    </m:r>
                    <m:r>
                      <a:rPr lang="en-US" altLang="zh-CN" i="1">
                        <a:solidFill>
                          <a:srgbClr val="0000FF"/>
                        </a:solidFill>
                      </a:rPr>
                      <m:t>𝑘</m:t>
                    </m:r>
                    <m:r>
                      <a:rPr lang="en-US" altLang="zh-CN" i="1">
                        <a:solidFill>
                          <a:srgbClr val="0000FF"/>
                        </a:solidFill>
                      </a:rPr>
                      <m:t>=0,1,…,</m:t>
                    </m:r>
                    <m:r>
                      <a:rPr lang="en-US" altLang="zh-CN" i="1">
                        <a:solidFill>
                          <a:srgbClr val="0000FF"/>
                        </a:solidFill>
                      </a:rPr>
                      <m:t>𝐿</m:t>
                    </m:r>
                    <m:r>
                      <a:rPr lang="en-US" altLang="zh-CN" i="1">
                        <a:solidFill>
                          <a:srgbClr val="0000FF"/>
                        </a:solidFill>
                      </a:rPr>
                      <m:t>−1</m:t>
                    </m:r>
                    <m:r>
                      <a:rPr lang="zh-CN" altLang="zh-CN">
                        <a:solidFill>
                          <a:srgbClr val="0000FF"/>
                        </a:solidFill>
                      </a:rPr>
                      <m:t>，</m:t>
                    </m:r>
                  </m:oMath>
                </a14:m>
                <a:endParaRPr lang="en-US" altLang="zh-CN" dirty="0" smtClean="0">
                  <a:solidFill>
                    <a:srgbClr val="0000FF"/>
                  </a:solidFill>
                </a:endParaRPr>
              </a:p>
              <a:p>
                <a:pPr lvl="2"/>
                <a:r>
                  <a:rPr lang="zh-CN" altLang="zh-CN" dirty="0" smtClean="0">
                    <a:solidFill>
                      <a:srgbClr val="00B050"/>
                    </a:solidFill>
                  </a:rPr>
                  <a:t>其中</a:t>
                </a:r>
                <a14:m>
                  <m:oMath xmlns:m="http://schemas.openxmlformats.org/officeDocument/2006/math">
                    <m:r>
                      <a:rPr lang="en-US" altLang="zh-CN" i="1">
                        <a:solidFill>
                          <a:srgbClr val="00B050"/>
                        </a:solidFill>
                      </a:rPr>
                      <m:t>𝑘</m:t>
                    </m:r>
                  </m:oMath>
                </a14:m>
                <a:r>
                  <a:rPr lang="zh-CN" altLang="zh-CN" dirty="0">
                    <a:solidFill>
                      <a:srgbClr val="00B050"/>
                    </a:solidFill>
                  </a:rPr>
                  <a:t>代表图像的特征取值，</a:t>
                </a:r>
                <a14:m>
                  <m:oMath xmlns:m="http://schemas.openxmlformats.org/officeDocument/2006/math">
                    <m:r>
                      <a:rPr lang="en-US" altLang="zh-CN" i="1">
                        <a:solidFill>
                          <a:srgbClr val="00B050"/>
                        </a:solidFill>
                      </a:rPr>
                      <m:t>𝐿</m:t>
                    </m:r>
                  </m:oMath>
                </a14:m>
                <a:r>
                  <a:rPr lang="zh-CN" altLang="zh-CN" dirty="0">
                    <a:solidFill>
                      <a:srgbClr val="00B050"/>
                    </a:solidFill>
                  </a:rPr>
                  <a:t>是特征可取值的个数，</a:t>
                </a:r>
                <a14:m>
                  <m:oMath xmlns:m="http://schemas.openxmlformats.org/officeDocument/2006/math">
                    <m:sSub>
                      <m:sSubPr>
                        <m:ctrlPr>
                          <a:rPr lang="zh-CN" altLang="zh-CN" i="1">
                            <a:solidFill>
                              <a:srgbClr val="00B050"/>
                            </a:solidFill>
                          </a:rPr>
                        </m:ctrlPr>
                      </m:sSubPr>
                      <m:e>
                        <m:r>
                          <a:rPr lang="en-US" altLang="zh-CN" i="1">
                            <a:solidFill>
                              <a:srgbClr val="00B050"/>
                            </a:solidFill>
                          </a:rPr>
                          <m:t>𝑛</m:t>
                        </m:r>
                      </m:e>
                      <m:sub>
                        <m:r>
                          <a:rPr lang="en-US" altLang="zh-CN" i="1">
                            <a:solidFill>
                              <a:srgbClr val="00B050"/>
                            </a:solidFill>
                          </a:rPr>
                          <m:t>𝑘</m:t>
                        </m:r>
                      </m:sub>
                    </m:sSub>
                  </m:oMath>
                </a14:m>
                <a:r>
                  <a:rPr lang="zh-CN" altLang="zh-CN" dirty="0">
                    <a:solidFill>
                      <a:srgbClr val="00B050"/>
                    </a:solidFill>
                  </a:rPr>
                  <a:t>是图像中具有特征值为</a:t>
                </a:r>
                <a14:m>
                  <m:oMath xmlns:m="http://schemas.openxmlformats.org/officeDocument/2006/math">
                    <m:r>
                      <a:rPr lang="en-US" altLang="zh-CN" i="1">
                        <a:solidFill>
                          <a:srgbClr val="00B050"/>
                        </a:solidFill>
                      </a:rPr>
                      <m:t>𝑘</m:t>
                    </m:r>
                  </m:oMath>
                </a14:m>
                <a:r>
                  <a:rPr lang="zh-CN" altLang="zh-CN" dirty="0">
                    <a:solidFill>
                      <a:srgbClr val="00B050"/>
                    </a:solidFill>
                  </a:rPr>
                  <a:t>的像素个数，</a:t>
                </a:r>
                <a14:m>
                  <m:oMath xmlns:m="http://schemas.openxmlformats.org/officeDocument/2006/math">
                    <m:r>
                      <a:rPr lang="en-US" altLang="zh-CN" i="1">
                        <a:solidFill>
                          <a:srgbClr val="00B050"/>
                        </a:solidFill>
                      </a:rPr>
                      <m:t>𝑛</m:t>
                    </m:r>
                  </m:oMath>
                </a14:m>
                <a:r>
                  <a:rPr lang="zh-CN" altLang="zh-CN" dirty="0">
                    <a:solidFill>
                      <a:srgbClr val="00B050"/>
                    </a:solidFill>
                  </a:rPr>
                  <a:t>是图像像素的总个数</a:t>
                </a:r>
                <a:r>
                  <a:rPr lang="zh-CN" altLang="zh-CN" dirty="0" smtClean="0">
                    <a:solidFill>
                      <a:srgbClr val="00B050"/>
                    </a:solidFill>
                  </a:rPr>
                  <a:t>。</a:t>
                </a:r>
                <a:endParaRPr lang="en-US" altLang="zh-CN" dirty="0" smtClean="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1132" r="-353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22</a:t>
            </a:fld>
            <a:endParaRPr lang="zh-CN" altLang="en-US"/>
          </a:p>
        </p:txBody>
      </p:sp>
      <p:pic>
        <p:nvPicPr>
          <p:cNvPr id="6" name="图片 5" descr="灰度Lena图像.bmp"/>
          <p:cNvPicPr/>
          <p:nvPr/>
        </p:nvPicPr>
        <p:blipFill>
          <a:blip r:embed="rId3" cstate="print"/>
          <a:stretch>
            <a:fillRect/>
          </a:stretch>
        </p:blipFill>
        <p:spPr>
          <a:xfrm>
            <a:off x="683568" y="4509120"/>
            <a:ext cx="1784947" cy="1737698"/>
          </a:xfrm>
          <a:prstGeom prst="rect">
            <a:avLst/>
          </a:prstGeom>
        </p:spPr>
      </p:pic>
      <p:pic>
        <p:nvPicPr>
          <p:cNvPr id="7" name="图片 6" descr="灰度Lena图像_直方图.bmp"/>
          <p:cNvPicPr/>
          <p:nvPr/>
        </p:nvPicPr>
        <p:blipFill>
          <a:blip r:embed="rId4" cstate="print"/>
          <a:stretch>
            <a:fillRect/>
          </a:stretch>
        </p:blipFill>
        <p:spPr>
          <a:xfrm>
            <a:off x="2483768" y="4528804"/>
            <a:ext cx="1726300" cy="1680664"/>
          </a:xfrm>
          <a:prstGeom prst="rect">
            <a:avLst/>
          </a:prstGeom>
          <a:ln>
            <a:solidFill>
              <a:schemeClr val="accent1"/>
            </a:solidFill>
          </a:ln>
        </p:spPr>
      </p:pic>
      <p:pic>
        <p:nvPicPr>
          <p:cNvPr id="8" name="图片 7" descr="灰度汽车图像.bmp"/>
          <p:cNvPicPr/>
          <p:nvPr/>
        </p:nvPicPr>
        <p:blipFill>
          <a:blip r:embed="rId5" cstate="print"/>
          <a:stretch>
            <a:fillRect/>
          </a:stretch>
        </p:blipFill>
        <p:spPr>
          <a:xfrm>
            <a:off x="4444989" y="4480798"/>
            <a:ext cx="2384659" cy="1735858"/>
          </a:xfrm>
          <a:prstGeom prst="rect">
            <a:avLst/>
          </a:prstGeom>
        </p:spPr>
      </p:pic>
      <p:pic>
        <p:nvPicPr>
          <p:cNvPr id="9" name="图片 8" descr="灰度汽车图像_直方图.bmp"/>
          <p:cNvPicPr/>
          <p:nvPr/>
        </p:nvPicPr>
        <p:blipFill>
          <a:blip r:embed="rId6" cstate="print"/>
          <a:stretch>
            <a:fillRect/>
          </a:stretch>
        </p:blipFill>
        <p:spPr>
          <a:xfrm>
            <a:off x="6876256" y="4483720"/>
            <a:ext cx="1728192" cy="1681584"/>
          </a:xfrm>
          <a:prstGeom prst="rect">
            <a:avLst/>
          </a:prstGeom>
          <a:ln>
            <a:solidFill>
              <a:schemeClr val="accent1"/>
            </a:solidFill>
          </a:ln>
        </p:spPr>
      </p:pic>
    </p:spTree>
    <p:extLst>
      <p:ext uri="{BB962C8B-B14F-4D97-AF65-F5344CB8AC3E}">
        <p14:creationId xmlns:p14="http://schemas.microsoft.com/office/powerpoint/2010/main" val="69798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80">
                                          <p:stCondLst>
                                            <p:cond delay="0"/>
                                          </p:stCondLst>
                                        </p:cTn>
                                        <p:tgtEl>
                                          <p:spTgt spid="3">
                                            <p:txEl>
                                              <p:pRg st="2" end="2"/>
                                            </p:txEl>
                                          </p:spTgt>
                                        </p:tgtEl>
                                      </p:cBhvr>
                                    </p:animEffect>
                                    <p:anim calcmode="lin" valueType="num">
                                      <p:cBhvr>
                                        <p:cTn id="2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2" end="2"/>
                                            </p:txEl>
                                          </p:spTgt>
                                        </p:tgtEl>
                                      </p:cBhvr>
                                      <p:to x="100000" y="60000"/>
                                    </p:animScale>
                                    <p:animScale>
                                      <p:cBhvr>
                                        <p:cTn id="30" dur="166" decel="50000">
                                          <p:stCondLst>
                                            <p:cond delay="676"/>
                                          </p:stCondLst>
                                        </p:cTn>
                                        <p:tgtEl>
                                          <p:spTgt spid="3">
                                            <p:txEl>
                                              <p:pRg st="2" end="2"/>
                                            </p:txEl>
                                          </p:spTgt>
                                        </p:tgtEl>
                                      </p:cBhvr>
                                      <p:to x="100000" y="100000"/>
                                    </p:animScale>
                                    <p:animScale>
                                      <p:cBhvr>
                                        <p:cTn id="31" dur="26">
                                          <p:stCondLst>
                                            <p:cond delay="1312"/>
                                          </p:stCondLst>
                                        </p:cTn>
                                        <p:tgtEl>
                                          <p:spTgt spid="3">
                                            <p:txEl>
                                              <p:pRg st="2" end="2"/>
                                            </p:txEl>
                                          </p:spTgt>
                                        </p:tgtEl>
                                      </p:cBhvr>
                                      <p:to x="100000" y="80000"/>
                                    </p:animScale>
                                    <p:animScale>
                                      <p:cBhvr>
                                        <p:cTn id="32" dur="166" decel="50000">
                                          <p:stCondLst>
                                            <p:cond delay="1338"/>
                                          </p:stCondLst>
                                        </p:cTn>
                                        <p:tgtEl>
                                          <p:spTgt spid="3">
                                            <p:txEl>
                                              <p:pRg st="2" end="2"/>
                                            </p:txEl>
                                          </p:spTgt>
                                        </p:tgtEl>
                                      </p:cBhvr>
                                      <p:to x="100000" y="100000"/>
                                    </p:animScale>
                                    <p:animScale>
                                      <p:cBhvr>
                                        <p:cTn id="33" dur="26">
                                          <p:stCondLst>
                                            <p:cond delay="1642"/>
                                          </p:stCondLst>
                                        </p:cTn>
                                        <p:tgtEl>
                                          <p:spTgt spid="3">
                                            <p:txEl>
                                              <p:pRg st="2" end="2"/>
                                            </p:txEl>
                                          </p:spTgt>
                                        </p:tgtEl>
                                      </p:cBhvr>
                                      <p:to x="100000" y="90000"/>
                                    </p:animScale>
                                    <p:animScale>
                                      <p:cBhvr>
                                        <p:cTn id="34" dur="166" decel="50000">
                                          <p:stCondLst>
                                            <p:cond delay="1668"/>
                                          </p:stCondLst>
                                        </p:cTn>
                                        <p:tgtEl>
                                          <p:spTgt spid="3">
                                            <p:txEl>
                                              <p:pRg st="2" end="2"/>
                                            </p:txEl>
                                          </p:spTgt>
                                        </p:tgtEl>
                                      </p:cBhvr>
                                      <p:to x="100000" y="100000"/>
                                    </p:animScale>
                                    <p:animScale>
                                      <p:cBhvr>
                                        <p:cTn id="35" dur="26">
                                          <p:stCondLst>
                                            <p:cond delay="1808"/>
                                          </p:stCondLst>
                                        </p:cTn>
                                        <p:tgtEl>
                                          <p:spTgt spid="3">
                                            <p:txEl>
                                              <p:pRg st="2" end="2"/>
                                            </p:txEl>
                                          </p:spTgt>
                                        </p:tgtEl>
                                      </p:cBhvr>
                                      <p:to x="100000" y="95000"/>
                                    </p:animScale>
                                    <p:animScale>
                                      <p:cBhvr>
                                        <p:cTn id="36" dur="166" decel="50000">
                                          <p:stCondLst>
                                            <p:cond delay="1834"/>
                                          </p:stCondLst>
                                        </p:cTn>
                                        <p:tgtEl>
                                          <p:spTgt spid="3">
                                            <p:txEl>
                                              <p:pRg st="2" end="2"/>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wipe(down)">
                                      <p:cBhvr>
                                        <p:cTn id="39" dur="580">
                                          <p:stCondLst>
                                            <p:cond delay="0"/>
                                          </p:stCondLst>
                                        </p:cTn>
                                        <p:tgtEl>
                                          <p:spTgt spid="3">
                                            <p:txEl>
                                              <p:pRg st="3" end="3"/>
                                            </p:txEl>
                                          </p:spTgt>
                                        </p:tgtEl>
                                      </p:cBhvr>
                                    </p:animEffect>
                                    <p:anim calcmode="lin" valueType="num">
                                      <p:cBhvr>
                                        <p:cTn id="4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3" end="3"/>
                                            </p:txEl>
                                          </p:spTgt>
                                        </p:tgtEl>
                                      </p:cBhvr>
                                      <p:to x="100000" y="60000"/>
                                    </p:animScale>
                                    <p:animScale>
                                      <p:cBhvr>
                                        <p:cTn id="46" dur="166" decel="50000">
                                          <p:stCondLst>
                                            <p:cond delay="676"/>
                                          </p:stCondLst>
                                        </p:cTn>
                                        <p:tgtEl>
                                          <p:spTgt spid="3">
                                            <p:txEl>
                                              <p:pRg st="3" end="3"/>
                                            </p:txEl>
                                          </p:spTgt>
                                        </p:tgtEl>
                                      </p:cBhvr>
                                      <p:to x="100000" y="100000"/>
                                    </p:animScale>
                                    <p:animScale>
                                      <p:cBhvr>
                                        <p:cTn id="47" dur="26">
                                          <p:stCondLst>
                                            <p:cond delay="1312"/>
                                          </p:stCondLst>
                                        </p:cTn>
                                        <p:tgtEl>
                                          <p:spTgt spid="3">
                                            <p:txEl>
                                              <p:pRg st="3" end="3"/>
                                            </p:txEl>
                                          </p:spTgt>
                                        </p:tgtEl>
                                      </p:cBhvr>
                                      <p:to x="100000" y="80000"/>
                                    </p:animScale>
                                    <p:animScale>
                                      <p:cBhvr>
                                        <p:cTn id="48" dur="166" decel="50000">
                                          <p:stCondLst>
                                            <p:cond delay="1338"/>
                                          </p:stCondLst>
                                        </p:cTn>
                                        <p:tgtEl>
                                          <p:spTgt spid="3">
                                            <p:txEl>
                                              <p:pRg st="3" end="3"/>
                                            </p:txEl>
                                          </p:spTgt>
                                        </p:tgtEl>
                                      </p:cBhvr>
                                      <p:to x="100000" y="100000"/>
                                    </p:animScale>
                                    <p:animScale>
                                      <p:cBhvr>
                                        <p:cTn id="49" dur="26">
                                          <p:stCondLst>
                                            <p:cond delay="1642"/>
                                          </p:stCondLst>
                                        </p:cTn>
                                        <p:tgtEl>
                                          <p:spTgt spid="3">
                                            <p:txEl>
                                              <p:pRg st="3" end="3"/>
                                            </p:txEl>
                                          </p:spTgt>
                                        </p:tgtEl>
                                      </p:cBhvr>
                                      <p:to x="100000" y="90000"/>
                                    </p:animScale>
                                    <p:animScale>
                                      <p:cBhvr>
                                        <p:cTn id="50" dur="166" decel="50000">
                                          <p:stCondLst>
                                            <p:cond delay="1668"/>
                                          </p:stCondLst>
                                        </p:cTn>
                                        <p:tgtEl>
                                          <p:spTgt spid="3">
                                            <p:txEl>
                                              <p:pRg st="3" end="3"/>
                                            </p:txEl>
                                          </p:spTgt>
                                        </p:tgtEl>
                                      </p:cBhvr>
                                      <p:to x="100000" y="100000"/>
                                    </p:animScale>
                                    <p:animScale>
                                      <p:cBhvr>
                                        <p:cTn id="51" dur="26">
                                          <p:stCondLst>
                                            <p:cond delay="1808"/>
                                          </p:stCondLst>
                                        </p:cTn>
                                        <p:tgtEl>
                                          <p:spTgt spid="3">
                                            <p:txEl>
                                              <p:pRg st="3" end="3"/>
                                            </p:txEl>
                                          </p:spTgt>
                                        </p:tgtEl>
                                      </p:cBhvr>
                                      <p:to x="100000" y="95000"/>
                                    </p:animScale>
                                    <p:animScale>
                                      <p:cBhvr>
                                        <p:cTn id="52" dur="166" decel="50000">
                                          <p:stCondLst>
                                            <p:cond delay="1834"/>
                                          </p:stCondLst>
                                        </p:cTn>
                                        <p:tgtEl>
                                          <p:spTgt spid="3">
                                            <p:txEl>
                                              <p:pRg st="3" end="3"/>
                                            </p:txEl>
                                          </p:spTgt>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additive="base">
                                        <p:cTn id="57" dur="500" fill="hold"/>
                                        <p:tgtEl>
                                          <p:spTgt spid="6"/>
                                        </p:tgtEl>
                                        <p:attrNameLst>
                                          <p:attrName>ppt_x</p:attrName>
                                        </p:attrNameLst>
                                      </p:cBhvr>
                                      <p:tavLst>
                                        <p:tav tm="0">
                                          <p:val>
                                            <p:strVal val="0-#ppt_w/2"/>
                                          </p:val>
                                        </p:tav>
                                        <p:tav tm="100000">
                                          <p:val>
                                            <p:strVal val="#ppt_x"/>
                                          </p:val>
                                        </p:tav>
                                      </p:tavLst>
                                    </p:anim>
                                    <p:anim calcmode="lin" valueType="num">
                                      <p:cBhvr additive="base">
                                        <p:cTn id="58" dur="500" fill="hold"/>
                                        <p:tgtEl>
                                          <p:spTgt spid="6"/>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additive="base">
                                        <p:cTn id="61" dur="500" fill="hold"/>
                                        <p:tgtEl>
                                          <p:spTgt spid="7"/>
                                        </p:tgtEl>
                                        <p:attrNameLst>
                                          <p:attrName>ppt_x</p:attrName>
                                        </p:attrNameLst>
                                      </p:cBhvr>
                                      <p:tavLst>
                                        <p:tav tm="0">
                                          <p:val>
                                            <p:strVal val="0-#ppt_w/2"/>
                                          </p:val>
                                        </p:tav>
                                        <p:tav tm="100000">
                                          <p:val>
                                            <p:strVal val="#ppt_x"/>
                                          </p:val>
                                        </p:tav>
                                      </p:tavLst>
                                    </p:anim>
                                    <p:anim calcmode="lin" valueType="num">
                                      <p:cBhvr additive="base">
                                        <p:cTn id="6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 calcmode="lin" valueType="num">
                                      <p:cBhvr additive="base">
                                        <p:cTn id="67" dur="500" fill="hold"/>
                                        <p:tgtEl>
                                          <p:spTgt spid="8"/>
                                        </p:tgtEl>
                                        <p:attrNameLst>
                                          <p:attrName>ppt_x</p:attrName>
                                        </p:attrNameLst>
                                      </p:cBhvr>
                                      <p:tavLst>
                                        <p:tav tm="0">
                                          <p:val>
                                            <p:strVal val="1+#ppt_w/2"/>
                                          </p:val>
                                        </p:tav>
                                        <p:tav tm="100000">
                                          <p:val>
                                            <p:strVal val="#ppt_x"/>
                                          </p:val>
                                        </p:tav>
                                      </p:tavLst>
                                    </p:anim>
                                    <p:anim calcmode="lin" valueType="num">
                                      <p:cBhvr additive="base">
                                        <p:cTn id="68" dur="500" fill="hold"/>
                                        <p:tgtEl>
                                          <p:spTgt spid="8"/>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500" fill="hold"/>
                                        <p:tgtEl>
                                          <p:spTgt spid="9"/>
                                        </p:tgtEl>
                                        <p:attrNameLst>
                                          <p:attrName>ppt_x</p:attrName>
                                        </p:attrNameLst>
                                      </p:cBhvr>
                                      <p:tavLst>
                                        <p:tav tm="0">
                                          <p:val>
                                            <p:strVal val="1+#ppt_w/2"/>
                                          </p:val>
                                        </p:tav>
                                        <p:tav tm="100000">
                                          <p:val>
                                            <p:strVal val="#ppt_x"/>
                                          </p:val>
                                        </p:tav>
                                      </p:tavLst>
                                    </p:anim>
                                    <p:anim calcmode="lin" valueType="num">
                                      <p:cBhvr additive="base">
                                        <p:cTn id="7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从灰度图像统计直方图</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23</a:t>
            </a:fld>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 Box 1"/>
          <p:cNvSpPr txBox="1">
            <a:spLocks noChangeArrowheads="1"/>
          </p:cNvSpPr>
          <p:nvPr/>
        </p:nvSpPr>
        <p:spPr bwMode="auto">
          <a:xfrm>
            <a:off x="467544" y="1700808"/>
            <a:ext cx="7920880" cy="4608512"/>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CTArray</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&lt; long &gt; </a:t>
            </a:r>
            <a:r>
              <a:rPr kumimoji="0" lang="en-US" altLang="zh-CN" sz="16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CImageProcessing</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r>
              <a:rPr kumimoji="0" lang="en-US" altLang="zh-CN" sz="16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Histogram_of_gray_image</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6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const</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6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CTMatrix</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&lt; BYTE &gt;&amp; </a:t>
            </a:r>
            <a:r>
              <a:rPr kumimoji="0" lang="en-US" altLang="zh-CN" sz="16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gray_image</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6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const</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long dimension = 256; // [ </a:t>
            </a:r>
            <a:r>
              <a:rPr kumimoji="0" lang="zh-CN" altLang="en-US"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直方图维数</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6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CTArray</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&lt; long &gt; histogram( dimension ); // [ </a:t>
            </a:r>
            <a:r>
              <a:rPr kumimoji="0" lang="zh-CN" altLang="en-US"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构造直方图</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for( </a:t>
            </a:r>
            <a:r>
              <a:rPr kumimoji="0" lang="en-US" altLang="zh-CN" sz="16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int</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index = 0; index &lt; dimension; index ++ ) // [ </a:t>
            </a:r>
            <a:r>
              <a:rPr kumimoji="0" lang="zh-CN" altLang="en-US"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直方图遍历</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histogram[ index ] =  0;                      </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long </a:t>
            </a:r>
            <a:r>
              <a:rPr kumimoji="0" lang="en-US" altLang="zh-CN" sz="16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image_height</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 </a:t>
            </a:r>
            <a:r>
              <a:rPr kumimoji="0" lang="en-US" altLang="zh-CN" sz="16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gray_image.Get_height</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 [ </a:t>
            </a:r>
            <a:r>
              <a:rPr kumimoji="0" lang="zh-CN" altLang="en-US"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图像高度</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long </a:t>
            </a:r>
            <a:r>
              <a:rPr kumimoji="0" lang="en-US" altLang="zh-CN" sz="16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image_width</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 </a:t>
            </a:r>
            <a:r>
              <a:rPr kumimoji="0" lang="en-US" altLang="zh-CN" sz="16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gray_image.Get_width</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 [ </a:t>
            </a:r>
            <a:r>
              <a:rPr kumimoji="0" lang="zh-CN" altLang="en-US"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图像宽度</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for( </a:t>
            </a:r>
            <a:r>
              <a:rPr kumimoji="0" lang="en-US" altLang="zh-CN" sz="16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int</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row = 0; row &lt; </a:t>
            </a:r>
            <a:r>
              <a:rPr kumimoji="0" lang="en-US" altLang="zh-CN" sz="16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image_height</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row ++ )</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for( </a:t>
            </a:r>
            <a:r>
              <a:rPr kumimoji="0" lang="en-US" altLang="zh-CN" sz="16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int</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column = 0; column &lt; </a:t>
            </a:r>
            <a:r>
              <a:rPr kumimoji="0" lang="en-US" altLang="zh-CN" sz="16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image_width</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column ++ ) 		{</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histogram[ </a:t>
            </a:r>
            <a:r>
              <a:rPr kumimoji="0" lang="en-US" altLang="zh-CN" sz="16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gray_image</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[row][column] ] ++; </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return histogram; // [ </a:t>
            </a:r>
            <a:r>
              <a:rPr kumimoji="0" lang="zh-CN" altLang="en-US"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返回直方图</a:t>
            </a: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56230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直方图相似性度量</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a:t>Bin-by-bin</a:t>
                </a:r>
                <a:r>
                  <a:rPr lang="zh-CN" altLang="zh-CN" dirty="0"/>
                  <a:t>相似性</a:t>
                </a:r>
                <a:r>
                  <a:rPr lang="zh-CN" altLang="zh-CN" dirty="0" smtClean="0"/>
                  <a:t>度量</a:t>
                </a:r>
                <a:endParaRPr lang="en-US" altLang="zh-CN" dirty="0" smtClean="0"/>
              </a:p>
              <a:p>
                <a:pPr lvl="1"/>
                <a:r>
                  <a:rPr lang="en-US" altLang="zh-CN" dirty="0" smtClean="0">
                    <a:solidFill>
                      <a:srgbClr val="00B050"/>
                    </a:solidFill>
                  </a:rPr>
                  <a:t>Minkowski</a:t>
                </a:r>
                <a:r>
                  <a:rPr lang="zh-CN" altLang="zh-CN" dirty="0" smtClean="0">
                    <a:solidFill>
                      <a:srgbClr val="00B050"/>
                    </a:solidFill>
                  </a:rPr>
                  <a:t>距离</a:t>
                </a:r>
                <a:endParaRPr lang="en-US" altLang="zh-CN" dirty="0" smtClean="0">
                  <a:solidFill>
                    <a:srgbClr val="00B050"/>
                  </a:solidFill>
                </a:endParaRPr>
              </a:p>
              <a:p>
                <a:pPr lvl="1"/>
                <a:r>
                  <a:rPr lang="zh-CN" altLang="zh-CN" dirty="0">
                    <a:solidFill>
                      <a:srgbClr val="00B050"/>
                    </a:solidFill>
                  </a:rPr>
                  <a:t>直方图求</a:t>
                </a:r>
                <a:r>
                  <a:rPr lang="zh-CN" altLang="zh-CN" dirty="0" smtClean="0">
                    <a:solidFill>
                      <a:srgbClr val="00B050"/>
                    </a:solidFill>
                  </a:rPr>
                  <a:t>交</a:t>
                </a:r>
                <a:endParaRPr lang="en-US" altLang="zh-CN" dirty="0" smtClean="0">
                  <a:solidFill>
                    <a:srgbClr val="00B050"/>
                  </a:solidFill>
                </a:endParaRPr>
              </a:p>
              <a:p>
                <a:pPr lvl="1"/>
                <a:r>
                  <a:rPr lang="en-US" altLang="zh-CN" dirty="0" err="1">
                    <a:solidFill>
                      <a:srgbClr val="00B050"/>
                    </a:solidFill>
                  </a:rPr>
                  <a:t>Kullback-Leibler</a:t>
                </a:r>
                <a:r>
                  <a:rPr lang="zh-CN" altLang="zh-CN" dirty="0">
                    <a:solidFill>
                      <a:srgbClr val="00B050"/>
                    </a:solidFill>
                  </a:rPr>
                  <a:t>散度和</a:t>
                </a:r>
                <a:r>
                  <a:rPr lang="en-US" altLang="zh-CN" dirty="0">
                    <a:solidFill>
                      <a:srgbClr val="00B050"/>
                    </a:solidFill>
                  </a:rPr>
                  <a:t>Jeffrey</a:t>
                </a:r>
                <a:r>
                  <a:rPr lang="zh-CN" altLang="zh-CN" dirty="0" smtClean="0">
                    <a:solidFill>
                      <a:srgbClr val="00B050"/>
                    </a:solidFill>
                  </a:rPr>
                  <a:t>散度</a:t>
                </a:r>
                <a:endParaRPr lang="en-US" altLang="zh-CN" dirty="0" smtClean="0">
                  <a:solidFill>
                    <a:srgbClr val="00B050"/>
                  </a:solidFill>
                </a:endParaRPr>
              </a:p>
              <a:p>
                <a:pPr lvl="1"/>
                <a14:m>
                  <m:oMath xmlns:m="http://schemas.openxmlformats.org/officeDocument/2006/math">
                    <m:sSup>
                      <m:sSupPr>
                        <m:ctrlPr>
                          <a:rPr lang="zh-CN" altLang="zh-CN" i="1">
                            <a:solidFill>
                              <a:srgbClr val="00B050"/>
                            </a:solidFill>
                          </a:rPr>
                        </m:ctrlPr>
                      </m:sSupPr>
                      <m:e>
                        <m:r>
                          <a:rPr lang="en-US" altLang="zh-CN" b="0" i="1">
                            <a:solidFill>
                              <a:srgbClr val="00B050"/>
                            </a:solidFill>
                          </a:rPr>
                          <m:t>𝜒</m:t>
                        </m:r>
                      </m:e>
                      <m:sup>
                        <m:r>
                          <a:rPr lang="en-US" altLang="zh-CN" b="0" i="1">
                            <a:solidFill>
                              <a:srgbClr val="00B050"/>
                            </a:solidFill>
                          </a:rPr>
                          <m:t>2</m:t>
                        </m:r>
                      </m:sup>
                    </m:sSup>
                  </m:oMath>
                </a14:m>
                <a:r>
                  <a:rPr lang="zh-CN" altLang="zh-CN" dirty="0" smtClean="0">
                    <a:solidFill>
                      <a:srgbClr val="00B050"/>
                    </a:solidFill>
                  </a:rPr>
                  <a:t>统计</a:t>
                </a:r>
                <a:endParaRPr lang="en-US" altLang="zh-CN" dirty="0" smtClean="0">
                  <a:solidFill>
                    <a:srgbClr val="00B050"/>
                  </a:solidFill>
                </a:endParaRPr>
              </a:p>
              <a:p>
                <a:endParaRPr lang="en-US" altLang="zh-CN" dirty="0" smtClean="0"/>
              </a:p>
              <a:p>
                <a:r>
                  <a:rPr lang="en-US" altLang="zh-CN" dirty="0" smtClean="0"/>
                  <a:t>Cross-bin</a:t>
                </a:r>
                <a:r>
                  <a:rPr lang="zh-CN" altLang="zh-CN" dirty="0"/>
                  <a:t>相似性</a:t>
                </a:r>
                <a:r>
                  <a:rPr lang="zh-CN" altLang="zh-CN" dirty="0" smtClean="0"/>
                  <a:t>度量</a:t>
                </a:r>
                <a:endParaRPr lang="en-US" altLang="zh-CN" dirty="0" smtClean="0"/>
              </a:p>
              <a:p>
                <a:pPr lvl="1"/>
                <a:r>
                  <a:rPr lang="zh-CN" altLang="zh-CN" dirty="0">
                    <a:solidFill>
                      <a:srgbClr val="C00000"/>
                    </a:solidFill>
                  </a:rPr>
                  <a:t>二次型</a:t>
                </a:r>
                <a:r>
                  <a:rPr lang="zh-CN" altLang="zh-CN" dirty="0" smtClean="0">
                    <a:solidFill>
                      <a:srgbClr val="C00000"/>
                    </a:solidFill>
                  </a:rPr>
                  <a:t>距离</a:t>
                </a:r>
                <a:endParaRPr lang="en-US" altLang="zh-CN" dirty="0" smtClean="0">
                  <a:solidFill>
                    <a:srgbClr val="C00000"/>
                  </a:solidFill>
                </a:endParaRPr>
              </a:p>
              <a:p>
                <a:pPr lvl="1"/>
                <a:r>
                  <a:rPr lang="zh-CN" altLang="zh-CN" dirty="0">
                    <a:solidFill>
                      <a:srgbClr val="C00000"/>
                    </a:solidFill>
                  </a:rPr>
                  <a:t>一维匹配</a:t>
                </a:r>
                <a:r>
                  <a:rPr lang="zh-CN" altLang="zh-CN" dirty="0" smtClean="0">
                    <a:solidFill>
                      <a:srgbClr val="C00000"/>
                    </a:solidFill>
                  </a:rPr>
                  <a:t>距离</a:t>
                </a:r>
                <a:endParaRPr lang="en-US" altLang="zh-CN" dirty="0" smtClean="0">
                  <a:solidFill>
                    <a:srgbClr val="C00000"/>
                  </a:solidFill>
                </a:endParaRPr>
              </a:p>
              <a:p>
                <a:pPr lvl="1"/>
                <a:r>
                  <a:rPr lang="en-US" altLang="zh-CN" dirty="0">
                    <a:solidFill>
                      <a:srgbClr val="C00000"/>
                    </a:solidFill>
                  </a:rPr>
                  <a:t>Kolmogorov-Smirnov</a:t>
                </a:r>
                <a:r>
                  <a:rPr lang="zh-CN" altLang="zh-CN" dirty="0">
                    <a:solidFill>
                      <a:srgbClr val="C00000"/>
                    </a:solidFill>
                  </a:rPr>
                  <a:t>统计</a:t>
                </a:r>
                <a:endParaRPr lang="zh-CN" altLang="en-US" dirty="0">
                  <a:solidFill>
                    <a:srgbClr val="C0000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138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24</a:t>
            </a:fld>
            <a:endParaRPr lang="zh-CN" altLang="en-US"/>
          </a:p>
        </p:txBody>
      </p:sp>
    </p:spTree>
    <p:extLst>
      <p:ext uri="{BB962C8B-B14F-4D97-AF65-F5344CB8AC3E}">
        <p14:creationId xmlns:p14="http://schemas.microsoft.com/office/powerpoint/2010/main" val="6416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580">
                                          <p:stCondLst>
                                            <p:cond delay="0"/>
                                          </p:stCondLst>
                                        </p:cTn>
                                        <p:tgtEl>
                                          <p:spTgt spid="3">
                                            <p:txEl>
                                              <p:pRg st="2" end="2"/>
                                            </p:txEl>
                                          </p:spTgt>
                                        </p:tgtEl>
                                      </p:cBhvr>
                                    </p:animEffect>
                                    <p:anim calcmode="lin" valueType="num">
                                      <p:cBhvr>
                                        <p:cTn id="4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2" end="2"/>
                                            </p:txEl>
                                          </p:spTgt>
                                        </p:tgtEl>
                                      </p:cBhvr>
                                      <p:to x="100000" y="60000"/>
                                    </p:animScale>
                                    <p:animScale>
                                      <p:cBhvr>
                                        <p:cTn id="46" dur="166" decel="50000">
                                          <p:stCondLst>
                                            <p:cond delay="676"/>
                                          </p:stCondLst>
                                        </p:cTn>
                                        <p:tgtEl>
                                          <p:spTgt spid="3">
                                            <p:txEl>
                                              <p:pRg st="2" end="2"/>
                                            </p:txEl>
                                          </p:spTgt>
                                        </p:tgtEl>
                                      </p:cBhvr>
                                      <p:to x="100000" y="100000"/>
                                    </p:animScale>
                                    <p:animScale>
                                      <p:cBhvr>
                                        <p:cTn id="47" dur="26">
                                          <p:stCondLst>
                                            <p:cond delay="1312"/>
                                          </p:stCondLst>
                                        </p:cTn>
                                        <p:tgtEl>
                                          <p:spTgt spid="3">
                                            <p:txEl>
                                              <p:pRg st="2" end="2"/>
                                            </p:txEl>
                                          </p:spTgt>
                                        </p:tgtEl>
                                      </p:cBhvr>
                                      <p:to x="100000" y="80000"/>
                                    </p:animScale>
                                    <p:animScale>
                                      <p:cBhvr>
                                        <p:cTn id="48" dur="166" decel="50000">
                                          <p:stCondLst>
                                            <p:cond delay="1338"/>
                                          </p:stCondLst>
                                        </p:cTn>
                                        <p:tgtEl>
                                          <p:spTgt spid="3">
                                            <p:txEl>
                                              <p:pRg st="2" end="2"/>
                                            </p:txEl>
                                          </p:spTgt>
                                        </p:tgtEl>
                                      </p:cBhvr>
                                      <p:to x="100000" y="100000"/>
                                    </p:animScale>
                                    <p:animScale>
                                      <p:cBhvr>
                                        <p:cTn id="49" dur="26">
                                          <p:stCondLst>
                                            <p:cond delay="1642"/>
                                          </p:stCondLst>
                                        </p:cTn>
                                        <p:tgtEl>
                                          <p:spTgt spid="3">
                                            <p:txEl>
                                              <p:pRg st="2" end="2"/>
                                            </p:txEl>
                                          </p:spTgt>
                                        </p:tgtEl>
                                      </p:cBhvr>
                                      <p:to x="100000" y="90000"/>
                                    </p:animScale>
                                    <p:animScale>
                                      <p:cBhvr>
                                        <p:cTn id="50" dur="166" decel="50000">
                                          <p:stCondLst>
                                            <p:cond delay="1668"/>
                                          </p:stCondLst>
                                        </p:cTn>
                                        <p:tgtEl>
                                          <p:spTgt spid="3">
                                            <p:txEl>
                                              <p:pRg st="2" end="2"/>
                                            </p:txEl>
                                          </p:spTgt>
                                        </p:tgtEl>
                                      </p:cBhvr>
                                      <p:to x="100000" y="100000"/>
                                    </p:animScale>
                                    <p:animScale>
                                      <p:cBhvr>
                                        <p:cTn id="51" dur="26">
                                          <p:stCondLst>
                                            <p:cond delay="1808"/>
                                          </p:stCondLst>
                                        </p:cTn>
                                        <p:tgtEl>
                                          <p:spTgt spid="3">
                                            <p:txEl>
                                              <p:pRg st="2" end="2"/>
                                            </p:txEl>
                                          </p:spTgt>
                                        </p:tgtEl>
                                      </p:cBhvr>
                                      <p:to x="100000" y="95000"/>
                                    </p:animScale>
                                    <p:animScale>
                                      <p:cBhvr>
                                        <p:cTn id="52" dur="166" decel="50000">
                                          <p:stCondLst>
                                            <p:cond delay="1834"/>
                                          </p:stCondLst>
                                        </p:cTn>
                                        <p:tgtEl>
                                          <p:spTgt spid="3">
                                            <p:txEl>
                                              <p:pRg st="2" end="2"/>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Effect transition="in" filter="wipe(down)">
                                      <p:cBhvr>
                                        <p:cTn id="55" dur="580">
                                          <p:stCondLst>
                                            <p:cond delay="0"/>
                                          </p:stCondLst>
                                        </p:cTn>
                                        <p:tgtEl>
                                          <p:spTgt spid="3">
                                            <p:txEl>
                                              <p:pRg st="3" end="3"/>
                                            </p:txEl>
                                          </p:spTgt>
                                        </p:tgtEl>
                                      </p:cBhvr>
                                    </p:animEffect>
                                    <p:anim calcmode="lin" valueType="num">
                                      <p:cBhvr>
                                        <p:cTn id="56"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3" end="3"/>
                                            </p:txEl>
                                          </p:spTgt>
                                        </p:tgtEl>
                                      </p:cBhvr>
                                      <p:to x="100000" y="60000"/>
                                    </p:animScale>
                                    <p:animScale>
                                      <p:cBhvr>
                                        <p:cTn id="62" dur="166" decel="50000">
                                          <p:stCondLst>
                                            <p:cond delay="676"/>
                                          </p:stCondLst>
                                        </p:cTn>
                                        <p:tgtEl>
                                          <p:spTgt spid="3">
                                            <p:txEl>
                                              <p:pRg st="3" end="3"/>
                                            </p:txEl>
                                          </p:spTgt>
                                        </p:tgtEl>
                                      </p:cBhvr>
                                      <p:to x="100000" y="100000"/>
                                    </p:animScale>
                                    <p:animScale>
                                      <p:cBhvr>
                                        <p:cTn id="63" dur="26">
                                          <p:stCondLst>
                                            <p:cond delay="1312"/>
                                          </p:stCondLst>
                                        </p:cTn>
                                        <p:tgtEl>
                                          <p:spTgt spid="3">
                                            <p:txEl>
                                              <p:pRg st="3" end="3"/>
                                            </p:txEl>
                                          </p:spTgt>
                                        </p:tgtEl>
                                      </p:cBhvr>
                                      <p:to x="100000" y="80000"/>
                                    </p:animScale>
                                    <p:animScale>
                                      <p:cBhvr>
                                        <p:cTn id="64" dur="166" decel="50000">
                                          <p:stCondLst>
                                            <p:cond delay="1338"/>
                                          </p:stCondLst>
                                        </p:cTn>
                                        <p:tgtEl>
                                          <p:spTgt spid="3">
                                            <p:txEl>
                                              <p:pRg st="3" end="3"/>
                                            </p:txEl>
                                          </p:spTgt>
                                        </p:tgtEl>
                                      </p:cBhvr>
                                      <p:to x="100000" y="100000"/>
                                    </p:animScale>
                                    <p:animScale>
                                      <p:cBhvr>
                                        <p:cTn id="65" dur="26">
                                          <p:stCondLst>
                                            <p:cond delay="1642"/>
                                          </p:stCondLst>
                                        </p:cTn>
                                        <p:tgtEl>
                                          <p:spTgt spid="3">
                                            <p:txEl>
                                              <p:pRg st="3" end="3"/>
                                            </p:txEl>
                                          </p:spTgt>
                                        </p:tgtEl>
                                      </p:cBhvr>
                                      <p:to x="100000" y="90000"/>
                                    </p:animScale>
                                    <p:animScale>
                                      <p:cBhvr>
                                        <p:cTn id="66" dur="166" decel="50000">
                                          <p:stCondLst>
                                            <p:cond delay="1668"/>
                                          </p:stCondLst>
                                        </p:cTn>
                                        <p:tgtEl>
                                          <p:spTgt spid="3">
                                            <p:txEl>
                                              <p:pRg st="3" end="3"/>
                                            </p:txEl>
                                          </p:spTgt>
                                        </p:tgtEl>
                                      </p:cBhvr>
                                      <p:to x="100000" y="100000"/>
                                    </p:animScale>
                                    <p:animScale>
                                      <p:cBhvr>
                                        <p:cTn id="67" dur="26">
                                          <p:stCondLst>
                                            <p:cond delay="1808"/>
                                          </p:stCondLst>
                                        </p:cTn>
                                        <p:tgtEl>
                                          <p:spTgt spid="3">
                                            <p:txEl>
                                              <p:pRg st="3" end="3"/>
                                            </p:txEl>
                                          </p:spTgt>
                                        </p:tgtEl>
                                      </p:cBhvr>
                                      <p:to x="100000" y="95000"/>
                                    </p:animScale>
                                    <p:animScale>
                                      <p:cBhvr>
                                        <p:cTn id="68" dur="166" decel="50000">
                                          <p:stCondLst>
                                            <p:cond delay="1834"/>
                                          </p:stCondLst>
                                        </p:cTn>
                                        <p:tgtEl>
                                          <p:spTgt spid="3">
                                            <p:txEl>
                                              <p:pRg st="3" end="3"/>
                                            </p:txEl>
                                          </p:spTgt>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3">
                                            <p:txEl>
                                              <p:pRg st="4" end="4"/>
                                            </p:txEl>
                                          </p:spTgt>
                                        </p:tgtEl>
                                        <p:attrNameLst>
                                          <p:attrName>style.visibility</p:attrName>
                                        </p:attrNameLst>
                                      </p:cBhvr>
                                      <p:to>
                                        <p:strVal val="visible"/>
                                      </p:to>
                                    </p:set>
                                    <p:animEffect transition="in" filter="wipe(down)">
                                      <p:cBhvr>
                                        <p:cTn id="71" dur="580">
                                          <p:stCondLst>
                                            <p:cond delay="0"/>
                                          </p:stCondLst>
                                        </p:cTn>
                                        <p:tgtEl>
                                          <p:spTgt spid="3">
                                            <p:txEl>
                                              <p:pRg st="4" end="4"/>
                                            </p:txEl>
                                          </p:spTgt>
                                        </p:tgtEl>
                                      </p:cBhvr>
                                    </p:animEffect>
                                    <p:anim calcmode="lin" valueType="num">
                                      <p:cBhvr>
                                        <p:cTn id="7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3">
                                            <p:txEl>
                                              <p:pRg st="4" end="4"/>
                                            </p:txEl>
                                          </p:spTgt>
                                        </p:tgtEl>
                                      </p:cBhvr>
                                      <p:to x="100000" y="60000"/>
                                    </p:animScale>
                                    <p:animScale>
                                      <p:cBhvr>
                                        <p:cTn id="78" dur="166" decel="50000">
                                          <p:stCondLst>
                                            <p:cond delay="676"/>
                                          </p:stCondLst>
                                        </p:cTn>
                                        <p:tgtEl>
                                          <p:spTgt spid="3">
                                            <p:txEl>
                                              <p:pRg st="4" end="4"/>
                                            </p:txEl>
                                          </p:spTgt>
                                        </p:tgtEl>
                                      </p:cBhvr>
                                      <p:to x="100000" y="100000"/>
                                    </p:animScale>
                                    <p:animScale>
                                      <p:cBhvr>
                                        <p:cTn id="79" dur="26">
                                          <p:stCondLst>
                                            <p:cond delay="1312"/>
                                          </p:stCondLst>
                                        </p:cTn>
                                        <p:tgtEl>
                                          <p:spTgt spid="3">
                                            <p:txEl>
                                              <p:pRg st="4" end="4"/>
                                            </p:txEl>
                                          </p:spTgt>
                                        </p:tgtEl>
                                      </p:cBhvr>
                                      <p:to x="100000" y="80000"/>
                                    </p:animScale>
                                    <p:animScale>
                                      <p:cBhvr>
                                        <p:cTn id="80" dur="166" decel="50000">
                                          <p:stCondLst>
                                            <p:cond delay="1338"/>
                                          </p:stCondLst>
                                        </p:cTn>
                                        <p:tgtEl>
                                          <p:spTgt spid="3">
                                            <p:txEl>
                                              <p:pRg st="4" end="4"/>
                                            </p:txEl>
                                          </p:spTgt>
                                        </p:tgtEl>
                                      </p:cBhvr>
                                      <p:to x="100000" y="100000"/>
                                    </p:animScale>
                                    <p:animScale>
                                      <p:cBhvr>
                                        <p:cTn id="81" dur="26">
                                          <p:stCondLst>
                                            <p:cond delay="1642"/>
                                          </p:stCondLst>
                                        </p:cTn>
                                        <p:tgtEl>
                                          <p:spTgt spid="3">
                                            <p:txEl>
                                              <p:pRg st="4" end="4"/>
                                            </p:txEl>
                                          </p:spTgt>
                                        </p:tgtEl>
                                      </p:cBhvr>
                                      <p:to x="100000" y="90000"/>
                                    </p:animScale>
                                    <p:animScale>
                                      <p:cBhvr>
                                        <p:cTn id="82" dur="166" decel="50000">
                                          <p:stCondLst>
                                            <p:cond delay="1668"/>
                                          </p:stCondLst>
                                        </p:cTn>
                                        <p:tgtEl>
                                          <p:spTgt spid="3">
                                            <p:txEl>
                                              <p:pRg st="4" end="4"/>
                                            </p:txEl>
                                          </p:spTgt>
                                        </p:tgtEl>
                                      </p:cBhvr>
                                      <p:to x="100000" y="100000"/>
                                    </p:animScale>
                                    <p:animScale>
                                      <p:cBhvr>
                                        <p:cTn id="83" dur="26">
                                          <p:stCondLst>
                                            <p:cond delay="1808"/>
                                          </p:stCondLst>
                                        </p:cTn>
                                        <p:tgtEl>
                                          <p:spTgt spid="3">
                                            <p:txEl>
                                              <p:pRg st="4" end="4"/>
                                            </p:txEl>
                                          </p:spTgt>
                                        </p:tgtEl>
                                      </p:cBhvr>
                                      <p:to x="100000" y="95000"/>
                                    </p:animScale>
                                    <p:animScale>
                                      <p:cBhvr>
                                        <p:cTn id="84" dur="166" decel="50000">
                                          <p:stCondLst>
                                            <p:cond delay="1834"/>
                                          </p:stCondLst>
                                        </p:cTn>
                                        <p:tgtEl>
                                          <p:spTgt spid="3">
                                            <p:txEl>
                                              <p:pRg st="4" end="4"/>
                                            </p:txEl>
                                          </p:spTgt>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nodeType="clickEffect">
                                  <p:stCondLst>
                                    <p:cond delay="0"/>
                                  </p:stCondLst>
                                  <p:childTnLst>
                                    <p:set>
                                      <p:cBhvr>
                                        <p:cTn id="88" dur="1" fill="hold">
                                          <p:stCondLst>
                                            <p:cond delay="0"/>
                                          </p:stCondLst>
                                        </p:cTn>
                                        <p:tgtEl>
                                          <p:spTgt spid="3">
                                            <p:txEl>
                                              <p:pRg st="6" end="6"/>
                                            </p:txEl>
                                          </p:spTgt>
                                        </p:tgtEl>
                                        <p:attrNameLst>
                                          <p:attrName>style.visibility</p:attrName>
                                        </p:attrNameLst>
                                      </p:cBhvr>
                                      <p:to>
                                        <p:strVal val="visible"/>
                                      </p:to>
                                    </p:set>
                                    <p:animEffect transition="in" filter="wipe(down)">
                                      <p:cBhvr>
                                        <p:cTn id="89" dur="580">
                                          <p:stCondLst>
                                            <p:cond delay="0"/>
                                          </p:stCondLst>
                                        </p:cTn>
                                        <p:tgtEl>
                                          <p:spTgt spid="3">
                                            <p:txEl>
                                              <p:pRg st="6" end="6"/>
                                            </p:txEl>
                                          </p:spTgt>
                                        </p:tgtEl>
                                      </p:cBhvr>
                                    </p:animEffect>
                                    <p:anim calcmode="lin" valueType="num">
                                      <p:cBhvr>
                                        <p:cTn id="90"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95" dur="26">
                                          <p:stCondLst>
                                            <p:cond delay="650"/>
                                          </p:stCondLst>
                                        </p:cTn>
                                        <p:tgtEl>
                                          <p:spTgt spid="3">
                                            <p:txEl>
                                              <p:pRg st="6" end="6"/>
                                            </p:txEl>
                                          </p:spTgt>
                                        </p:tgtEl>
                                      </p:cBhvr>
                                      <p:to x="100000" y="60000"/>
                                    </p:animScale>
                                    <p:animScale>
                                      <p:cBhvr>
                                        <p:cTn id="96" dur="166" decel="50000">
                                          <p:stCondLst>
                                            <p:cond delay="676"/>
                                          </p:stCondLst>
                                        </p:cTn>
                                        <p:tgtEl>
                                          <p:spTgt spid="3">
                                            <p:txEl>
                                              <p:pRg st="6" end="6"/>
                                            </p:txEl>
                                          </p:spTgt>
                                        </p:tgtEl>
                                      </p:cBhvr>
                                      <p:to x="100000" y="100000"/>
                                    </p:animScale>
                                    <p:animScale>
                                      <p:cBhvr>
                                        <p:cTn id="97" dur="26">
                                          <p:stCondLst>
                                            <p:cond delay="1312"/>
                                          </p:stCondLst>
                                        </p:cTn>
                                        <p:tgtEl>
                                          <p:spTgt spid="3">
                                            <p:txEl>
                                              <p:pRg st="6" end="6"/>
                                            </p:txEl>
                                          </p:spTgt>
                                        </p:tgtEl>
                                      </p:cBhvr>
                                      <p:to x="100000" y="80000"/>
                                    </p:animScale>
                                    <p:animScale>
                                      <p:cBhvr>
                                        <p:cTn id="98" dur="166" decel="50000">
                                          <p:stCondLst>
                                            <p:cond delay="1338"/>
                                          </p:stCondLst>
                                        </p:cTn>
                                        <p:tgtEl>
                                          <p:spTgt spid="3">
                                            <p:txEl>
                                              <p:pRg st="6" end="6"/>
                                            </p:txEl>
                                          </p:spTgt>
                                        </p:tgtEl>
                                      </p:cBhvr>
                                      <p:to x="100000" y="100000"/>
                                    </p:animScale>
                                    <p:animScale>
                                      <p:cBhvr>
                                        <p:cTn id="99" dur="26">
                                          <p:stCondLst>
                                            <p:cond delay="1642"/>
                                          </p:stCondLst>
                                        </p:cTn>
                                        <p:tgtEl>
                                          <p:spTgt spid="3">
                                            <p:txEl>
                                              <p:pRg st="6" end="6"/>
                                            </p:txEl>
                                          </p:spTgt>
                                        </p:tgtEl>
                                      </p:cBhvr>
                                      <p:to x="100000" y="90000"/>
                                    </p:animScale>
                                    <p:animScale>
                                      <p:cBhvr>
                                        <p:cTn id="100" dur="166" decel="50000">
                                          <p:stCondLst>
                                            <p:cond delay="1668"/>
                                          </p:stCondLst>
                                        </p:cTn>
                                        <p:tgtEl>
                                          <p:spTgt spid="3">
                                            <p:txEl>
                                              <p:pRg st="6" end="6"/>
                                            </p:txEl>
                                          </p:spTgt>
                                        </p:tgtEl>
                                      </p:cBhvr>
                                      <p:to x="100000" y="100000"/>
                                    </p:animScale>
                                    <p:animScale>
                                      <p:cBhvr>
                                        <p:cTn id="101" dur="26">
                                          <p:stCondLst>
                                            <p:cond delay="1808"/>
                                          </p:stCondLst>
                                        </p:cTn>
                                        <p:tgtEl>
                                          <p:spTgt spid="3">
                                            <p:txEl>
                                              <p:pRg st="6" end="6"/>
                                            </p:txEl>
                                          </p:spTgt>
                                        </p:tgtEl>
                                      </p:cBhvr>
                                      <p:to x="100000" y="95000"/>
                                    </p:animScale>
                                    <p:animScale>
                                      <p:cBhvr>
                                        <p:cTn id="102" dur="166" decel="50000">
                                          <p:stCondLst>
                                            <p:cond delay="1834"/>
                                          </p:stCondLst>
                                        </p:cTn>
                                        <p:tgtEl>
                                          <p:spTgt spid="3">
                                            <p:txEl>
                                              <p:pRg st="6" end="6"/>
                                            </p:txEl>
                                          </p:spTgt>
                                        </p:tgtEl>
                                      </p:cBhvr>
                                      <p:to x="100000" y="100000"/>
                                    </p:animScale>
                                  </p:childTnLst>
                                </p:cTn>
                              </p:par>
                              <p:par>
                                <p:cTn id="103" presetID="26" presetClass="entr" presetSubtype="0" fill="hold" nodeType="withEffect">
                                  <p:stCondLst>
                                    <p:cond delay="0"/>
                                  </p:stCondLst>
                                  <p:childTnLst>
                                    <p:set>
                                      <p:cBhvr>
                                        <p:cTn id="104" dur="1" fill="hold">
                                          <p:stCondLst>
                                            <p:cond delay="0"/>
                                          </p:stCondLst>
                                        </p:cTn>
                                        <p:tgtEl>
                                          <p:spTgt spid="3">
                                            <p:txEl>
                                              <p:pRg st="7" end="7"/>
                                            </p:txEl>
                                          </p:spTgt>
                                        </p:tgtEl>
                                        <p:attrNameLst>
                                          <p:attrName>style.visibility</p:attrName>
                                        </p:attrNameLst>
                                      </p:cBhvr>
                                      <p:to>
                                        <p:strVal val="visible"/>
                                      </p:to>
                                    </p:set>
                                    <p:animEffect transition="in" filter="wipe(down)">
                                      <p:cBhvr>
                                        <p:cTn id="105" dur="580">
                                          <p:stCondLst>
                                            <p:cond delay="0"/>
                                          </p:stCondLst>
                                        </p:cTn>
                                        <p:tgtEl>
                                          <p:spTgt spid="3">
                                            <p:txEl>
                                              <p:pRg st="7" end="7"/>
                                            </p:txEl>
                                          </p:spTgt>
                                        </p:tgtEl>
                                      </p:cBhvr>
                                    </p:animEffect>
                                    <p:anim calcmode="lin" valueType="num">
                                      <p:cBhvr>
                                        <p:cTn id="106"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11" dur="26">
                                          <p:stCondLst>
                                            <p:cond delay="650"/>
                                          </p:stCondLst>
                                        </p:cTn>
                                        <p:tgtEl>
                                          <p:spTgt spid="3">
                                            <p:txEl>
                                              <p:pRg st="7" end="7"/>
                                            </p:txEl>
                                          </p:spTgt>
                                        </p:tgtEl>
                                      </p:cBhvr>
                                      <p:to x="100000" y="60000"/>
                                    </p:animScale>
                                    <p:animScale>
                                      <p:cBhvr>
                                        <p:cTn id="112" dur="166" decel="50000">
                                          <p:stCondLst>
                                            <p:cond delay="676"/>
                                          </p:stCondLst>
                                        </p:cTn>
                                        <p:tgtEl>
                                          <p:spTgt spid="3">
                                            <p:txEl>
                                              <p:pRg st="7" end="7"/>
                                            </p:txEl>
                                          </p:spTgt>
                                        </p:tgtEl>
                                      </p:cBhvr>
                                      <p:to x="100000" y="100000"/>
                                    </p:animScale>
                                    <p:animScale>
                                      <p:cBhvr>
                                        <p:cTn id="113" dur="26">
                                          <p:stCondLst>
                                            <p:cond delay="1312"/>
                                          </p:stCondLst>
                                        </p:cTn>
                                        <p:tgtEl>
                                          <p:spTgt spid="3">
                                            <p:txEl>
                                              <p:pRg st="7" end="7"/>
                                            </p:txEl>
                                          </p:spTgt>
                                        </p:tgtEl>
                                      </p:cBhvr>
                                      <p:to x="100000" y="80000"/>
                                    </p:animScale>
                                    <p:animScale>
                                      <p:cBhvr>
                                        <p:cTn id="114" dur="166" decel="50000">
                                          <p:stCondLst>
                                            <p:cond delay="1338"/>
                                          </p:stCondLst>
                                        </p:cTn>
                                        <p:tgtEl>
                                          <p:spTgt spid="3">
                                            <p:txEl>
                                              <p:pRg st="7" end="7"/>
                                            </p:txEl>
                                          </p:spTgt>
                                        </p:tgtEl>
                                      </p:cBhvr>
                                      <p:to x="100000" y="100000"/>
                                    </p:animScale>
                                    <p:animScale>
                                      <p:cBhvr>
                                        <p:cTn id="115" dur="26">
                                          <p:stCondLst>
                                            <p:cond delay="1642"/>
                                          </p:stCondLst>
                                        </p:cTn>
                                        <p:tgtEl>
                                          <p:spTgt spid="3">
                                            <p:txEl>
                                              <p:pRg st="7" end="7"/>
                                            </p:txEl>
                                          </p:spTgt>
                                        </p:tgtEl>
                                      </p:cBhvr>
                                      <p:to x="100000" y="90000"/>
                                    </p:animScale>
                                    <p:animScale>
                                      <p:cBhvr>
                                        <p:cTn id="116" dur="166" decel="50000">
                                          <p:stCondLst>
                                            <p:cond delay="1668"/>
                                          </p:stCondLst>
                                        </p:cTn>
                                        <p:tgtEl>
                                          <p:spTgt spid="3">
                                            <p:txEl>
                                              <p:pRg st="7" end="7"/>
                                            </p:txEl>
                                          </p:spTgt>
                                        </p:tgtEl>
                                      </p:cBhvr>
                                      <p:to x="100000" y="100000"/>
                                    </p:animScale>
                                    <p:animScale>
                                      <p:cBhvr>
                                        <p:cTn id="117" dur="26">
                                          <p:stCondLst>
                                            <p:cond delay="1808"/>
                                          </p:stCondLst>
                                        </p:cTn>
                                        <p:tgtEl>
                                          <p:spTgt spid="3">
                                            <p:txEl>
                                              <p:pRg st="7" end="7"/>
                                            </p:txEl>
                                          </p:spTgt>
                                        </p:tgtEl>
                                      </p:cBhvr>
                                      <p:to x="100000" y="95000"/>
                                    </p:animScale>
                                    <p:animScale>
                                      <p:cBhvr>
                                        <p:cTn id="118" dur="166" decel="50000">
                                          <p:stCondLst>
                                            <p:cond delay="1834"/>
                                          </p:stCondLst>
                                        </p:cTn>
                                        <p:tgtEl>
                                          <p:spTgt spid="3">
                                            <p:txEl>
                                              <p:pRg st="7" end="7"/>
                                            </p:txEl>
                                          </p:spTgt>
                                        </p:tgtEl>
                                      </p:cBhvr>
                                      <p:to x="100000" y="100000"/>
                                    </p:animScale>
                                  </p:childTnLst>
                                </p:cTn>
                              </p:par>
                              <p:par>
                                <p:cTn id="119" presetID="26" presetClass="entr" presetSubtype="0" fill="hold" nodeType="withEffect">
                                  <p:stCondLst>
                                    <p:cond delay="0"/>
                                  </p:stCondLst>
                                  <p:childTnLst>
                                    <p:set>
                                      <p:cBhvr>
                                        <p:cTn id="120" dur="1" fill="hold">
                                          <p:stCondLst>
                                            <p:cond delay="0"/>
                                          </p:stCondLst>
                                        </p:cTn>
                                        <p:tgtEl>
                                          <p:spTgt spid="3">
                                            <p:txEl>
                                              <p:pRg st="8" end="8"/>
                                            </p:txEl>
                                          </p:spTgt>
                                        </p:tgtEl>
                                        <p:attrNameLst>
                                          <p:attrName>style.visibility</p:attrName>
                                        </p:attrNameLst>
                                      </p:cBhvr>
                                      <p:to>
                                        <p:strVal val="visible"/>
                                      </p:to>
                                    </p:set>
                                    <p:animEffect transition="in" filter="wipe(down)">
                                      <p:cBhvr>
                                        <p:cTn id="121" dur="580">
                                          <p:stCondLst>
                                            <p:cond delay="0"/>
                                          </p:stCondLst>
                                        </p:cTn>
                                        <p:tgtEl>
                                          <p:spTgt spid="3">
                                            <p:txEl>
                                              <p:pRg st="8" end="8"/>
                                            </p:txEl>
                                          </p:spTgt>
                                        </p:tgtEl>
                                      </p:cBhvr>
                                    </p:animEffect>
                                    <p:anim calcmode="lin" valueType="num">
                                      <p:cBhvr>
                                        <p:cTn id="122"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27" dur="26">
                                          <p:stCondLst>
                                            <p:cond delay="650"/>
                                          </p:stCondLst>
                                        </p:cTn>
                                        <p:tgtEl>
                                          <p:spTgt spid="3">
                                            <p:txEl>
                                              <p:pRg st="8" end="8"/>
                                            </p:txEl>
                                          </p:spTgt>
                                        </p:tgtEl>
                                      </p:cBhvr>
                                      <p:to x="100000" y="60000"/>
                                    </p:animScale>
                                    <p:animScale>
                                      <p:cBhvr>
                                        <p:cTn id="128" dur="166" decel="50000">
                                          <p:stCondLst>
                                            <p:cond delay="676"/>
                                          </p:stCondLst>
                                        </p:cTn>
                                        <p:tgtEl>
                                          <p:spTgt spid="3">
                                            <p:txEl>
                                              <p:pRg st="8" end="8"/>
                                            </p:txEl>
                                          </p:spTgt>
                                        </p:tgtEl>
                                      </p:cBhvr>
                                      <p:to x="100000" y="100000"/>
                                    </p:animScale>
                                    <p:animScale>
                                      <p:cBhvr>
                                        <p:cTn id="129" dur="26">
                                          <p:stCondLst>
                                            <p:cond delay="1312"/>
                                          </p:stCondLst>
                                        </p:cTn>
                                        <p:tgtEl>
                                          <p:spTgt spid="3">
                                            <p:txEl>
                                              <p:pRg st="8" end="8"/>
                                            </p:txEl>
                                          </p:spTgt>
                                        </p:tgtEl>
                                      </p:cBhvr>
                                      <p:to x="100000" y="80000"/>
                                    </p:animScale>
                                    <p:animScale>
                                      <p:cBhvr>
                                        <p:cTn id="130" dur="166" decel="50000">
                                          <p:stCondLst>
                                            <p:cond delay="1338"/>
                                          </p:stCondLst>
                                        </p:cTn>
                                        <p:tgtEl>
                                          <p:spTgt spid="3">
                                            <p:txEl>
                                              <p:pRg st="8" end="8"/>
                                            </p:txEl>
                                          </p:spTgt>
                                        </p:tgtEl>
                                      </p:cBhvr>
                                      <p:to x="100000" y="100000"/>
                                    </p:animScale>
                                    <p:animScale>
                                      <p:cBhvr>
                                        <p:cTn id="131" dur="26">
                                          <p:stCondLst>
                                            <p:cond delay="1642"/>
                                          </p:stCondLst>
                                        </p:cTn>
                                        <p:tgtEl>
                                          <p:spTgt spid="3">
                                            <p:txEl>
                                              <p:pRg st="8" end="8"/>
                                            </p:txEl>
                                          </p:spTgt>
                                        </p:tgtEl>
                                      </p:cBhvr>
                                      <p:to x="100000" y="90000"/>
                                    </p:animScale>
                                    <p:animScale>
                                      <p:cBhvr>
                                        <p:cTn id="132" dur="166" decel="50000">
                                          <p:stCondLst>
                                            <p:cond delay="1668"/>
                                          </p:stCondLst>
                                        </p:cTn>
                                        <p:tgtEl>
                                          <p:spTgt spid="3">
                                            <p:txEl>
                                              <p:pRg st="8" end="8"/>
                                            </p:txEl>
                                          </p:spTgt>
                                        </p:tgtEl>
                                      </p:cBhvr>
                                      <p:to x="100000" y="100000"/>
                                    </p:animScale>
                                    <p:animScale>
                                      <p:cBhvr>
                                        <p:cTn id="133" dur="26">
                                          <p:stCondLst>
                                            <p:cond delay="1808"/>
                                          </p:stCondLst>
                                        </p:cTn>
                                        <p:tgtEl>
                                          <p:spTgt spid="3">
                                            <p:txEl>
                                              <p:pRg st="8" end="8"/>
                                            </p:txEl>
                                          </p:spTgt>
                                        </p:tgtEl>
                                      </p:cBhvr>
                                      <p:to x="100000" y="95000"/>
                                    </p:animScale>
                                    <p:animScale>
                                      <p:cBhvr>
                                        <p:cTn id="134" dur="166" decel="50000">
                                          <p:stCondLst>
                                            <p:cond delay="1834"/>
                                          </p:stCondLst>
                                        </p:cTn>
                                        <p:tgtEl>
                                          <p:spTgt spid="3">
                                            <p:txEl>
                                              <p:pRg st="8" end="8"/>
                                            </p:txEl>
                                          </p:spTgt>
                                        </p:tgtEl>
                                      </p:cBhvr>
                                      <p:to x="100000" y="100000"/>
                                    </p:animScale>
                                  </p:childTnLst>
                                </p:cTn>
                              </p:par>
                              <p:par>
                                <p:cTn id="135" presetID="26" presetClass="entr" presetSubtype="0" fill="hold" nodeType="withEffect">
                                  <p:stCondLst>
                                    <p:cond delay="0"/>
                                  </p:stCondLst>
                                  <p:childTnLst>
                                    <p:set>
                                      <p:cBhvr>
                                        <p:cTn id="136" dur="1" fill="hold">
                                          <p:stCondLst>
                                            <p:cond delay="0"/>
                                          </p:stCondLst>
                                        </p:cTn>
                                        <p:tgtEl>
                                          <p:spTgt spid="3">
                                            <p:txEl>
                                              <p:pRg st="9" end="9"/>
                                            </p:txEl>
                                          </p:spTgt>
                                        </p:tgtEl>
                                        <p:attrNameLst>
                                          <p:attrName>style.visibility</p:attrName>
                                        </p:attrNameLst>
                                      </p:cBhvr>
                                      <p:to>
                                        <p:strVal val="visible"/>
                                      </p:to>
                                    </p:set>
                                    <p:animEffect transition="in" filter="wipe(down)">
                                      <p:cBhvr>
                                        <p:cTn id="137" dur="580">
                                          <p:stCondLst>
                                            <p:cond delay="0"/>
                                          </p:stCondLst>
                                        </p:cTn>
                                        <p:tgtEl>
                                          <p:spTgt spid="3">
                                            <p:txEl>
                                              <p:pRg st="9" end="9"/>
                                            </p:txEl>
                                          </p:spTgt>
                                        </p:tgtEl>
                                      </p:cBhvr>
                                    </p:animEffect>
                                    <p:anim calcmode="lin" valueType="num">
                                      <p:cBhvr>
                                        <p:cTn id="138"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143" dur="26">
                                          <p:stCondLst>
                                            <p:cond delay="650"/>
                                          </p:stCondLst>
                                        </p:cTn>
                                        <p:tgtEl>
                                          <p:spTgt spid="3">
                                            <p:txEl>
                                              <p:pRg st="9" end="9"/>
                                            </p:txEl>
                                          </p:spTgt>
                                        </p:tgtEl>
                                      </p:cBhvr>
                                      <p:to x="100000" y="60000"/>
                                    </p:animScale>
                                    <p:animScale>
                                      <p:cBhvr>
                                        <p:cTn id="144" dur="166" decel="50000">
                                          <p:stCondLst>
                                            <p:cond delay="676"/>
                                          </p:stCondLst>
                                        </p:cTn>
                                        <p:tgtEl>
                                          <p:spTgt spid="3">
                                            <p:txEl>
                                              <p:pRg st="9" end="9"/>
                                            </p:txEl>
                                          </p:spTgt>
                                        </p:tgtEl>
                                      </p:cBhvr>
                                      <p:to x="100000" y="100000"/>
                                    </p:animScale>
                                    <p:animScale>
                                      <p:cBhvr>
                                        <p:cTn id="145" dur="26">
                                          <p:stCondLst>
                                            <p:cond delay="1312"/>
                                          </p:stCondLst>
                                        </p:cTn>
                                        <p:tgtEl>
                                          <p:spTgt spid="3">
                                            <p:txEl>
                                              <p:pRg st="9" end="9"/>
                                            </p:txEl>
                                          </p:spTgt>
                                        </p:tgtEl>
                                      </p:cBhvr>
                                      <p:to x="100000" y="80000"/>
                                    </p:animScale>
                                    <p:animScale>
                                      <p:cBhvr>
                                        <p:cTn id="146" dur="166" decel="50000">
                                          <p:stCondLst>
                                            <p:cond delay="1338"/>
                                          </p:stCondLst>
                                        </p:cTn>
                                        <p:tgtEl>
                                          <p:spTgt spid="3">
                                            <p:txEl>
                                              <p:pRg st="9" end="9"/>
                                            </p:txEl>
                                          </p:spTgt>
                                        </p:tgtEl>
                                      </p:cBhvr>
                                      <p:to x="100000" y="100000"/>
                                    </p:animScale>
                                    <p:animScale>
                                      <p:cBhvr>
                                        <p:cTn id="147" dur="26">
                                          <p:stCondLst>
                                            <p:cond delay="1642"/>
                                          </p:stCondLst>
                                        </p:cTn>
                                        <p:tgtEl>
                                          <p:spTgt spid="3">
                                            <p:txEl>
                                              <p:pRg st="9" end="9"/>
                                            </p:txEl>
                                          </p:spTgt>
                                        </p:tgtEl>
                                      </p:cBhvr>
                                      <p:to x="100000" y="90000"/>
                                    </p:animScale>
                                    <p:animScale>
                                      <p:cBhvr>
                                        <p:cTn id="148" dur="166" decel="50000">
                                          <p:stCondLst>
                                            <p:cond delay="1668"/>
                                          </p:stCondLst>
                                        </p:cTn>
                                        <p:tgtEl>
                                          <p:spTgt spid="3">
                                            <p:txEl>
                                              <p:pRg st="9" end="9"/>
                                            </p:txEl>
                                          </p:spTgt>
                                        </p:tgtEl>
                                      </p:cBhvr>
                                      <p:to x="100000" y="100000"/>
                                    </p:animScale>
                                    <p:animScale>
                                      <p:cBhvr>
                                        <p:cTn id="149" dur="26">
                                          <p:stCondLst>
                                            <p:cond delay="1808"/>
                                          </p:stCondLst>
                                        </p:cTn>
                                        <p:tgtEl>
                                          <p:spTgt spid="3">
                                            <p:txEl>
                                              <p:pRg st="9" end="9"/>
                                            </p:txEl>
                                          </p:spTgt>
                                        </p:tgtEl>
                                      </p:cBhvr>
                                      <p:to x="100000" y="95000"/>
                                    </p:animScale>
                                    <p:animScale>
                                      <p:cBhvr>
                                        <p:cTn id="150" dur="166" decel="50000">
                                          <p:stCondLst>
                                            <p:cond delay="1834"/>
                                          </p:stCondLst>
                                        </p:cTn>
                                        <p:tgtEl>
                                          <p:spTgt spid="3">
                                            <p:txEl>
                                              <p:pRg st="9" end="9"/>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直方图相似性度量</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zh-CN" dirty="0"/>
                  <a:t>当图像中的特征并不能取遍所有可取值时，统计直方图中会出现一些零值</a:t>
                </a:r>
                <a:r>
                  <a:rPr lang="zh-CN" altLang="zh-CN" dirty="0" smtClean="0"/>
                  <a:t>。</a:t>
                </a:r>
                <a:endParaRPr lang="en-US" altLang="zh-CN" dirty="0" smtClean="0"/>
              </a:p>
              <a:p>
                <a:r>
                  <a:rPr lang="zh-CN" altLang="zh-CN" dirty="0">
                    <a:solidFill>
                      <a:srgbClr val="C00000"/>
                    </a:solidFill>
                  </a:rPr>
                  <a:t>这些零值的出现会对相似性度量的计算带来影响，从而使得相似性度量并不能正确反映图像之间的颜色差别</a:t>
                </a:r>
                <a:r>
                  <a:rPr lang="zh-CN" altLang="zh-CN" dirty="0" smtClean="0">
                    <a:solidFill>
                      <a:srgbClr val="C00000"/>
                    </a:solidFill>
                  </a:rPr>
                  <a:t>。</a:t>
                </a:r>
                <a:endParaRPr lang="en-US" altLang="zh-CN" dirty="0" smtClean="0">
                  <a:solidFill>
                    <a:srgbClr val="C00000"/>
                  </a:solidFill>
                </a:endParaRPr>
              </a:p>
              <a:p>
                <a:r>
                  <a:rPr lang="zh-CN" altLang="zh-CN" dirty="0"/>
                  <a:t>图像特征统计的累加直方图也是一个一维的离散函数</a:t>
                </a:r>
                <a:r>
                  <a:rPr lang="zh-CN" altLang="zh-CN" dirty="0" smtClean="0"/>
                  <a:t>：</a:t>
                </a:r>
                <a:endParaRPr lang="en-US" altLang="zh-CN" dirty="0" smtClean="0"/>
              </a:p>
              <a:p>
                <a:pPr lvl="1"/>
                <a14:m>
                  <m:oMath xmlns:m="http://schemas.openxmlformats.org/officeDocument/2006/math">
                    <m:acc>
                      <m:accPr>
                        <m:chr m:val="̂"/>
                        <m:ctrlPr>
                          <a:rPr lang="zh-CN" altLang="zh-CN" i="1" smtClean="0">
                            <a:solidFill>
                              <a:srgbClr val="FF0000"/>
                            </a:solidFill>
                          </a:rPr>
                        </m:ctrlPr>
                      </m:accPr>
                      <m:e>
                        <m:r>
                          <a:rPr lang="en-US" altLang="zh-CN" i="1">
                            <a:solidFill>
                              <a:srgbClr val="FF0000"/>
                            </a:solidFill>
                          </a:rPr>
                          <m:t>𝐻</m:t>
                        </m:r>
                      </m:e>
                    </m:acc>
                    <m:d>
                      <m:dPr>
                        <m:ctrlPr>
                          <a:rPr lang="zh-CN" altLang="zh-CN" i="1">
                            <a:solidFill>
                              <a:srgbClr val="FF0000"/>
                            </a:solidFill>
                          </a:rPr>
                        </m:ctrlPr>
                      </m:dPr>
                      <m:e>
                        <m:r>
                          <a:rPr lang="en-US" altLang="zh-CN" i="1">
                            <a:solidFill>
                              <a:srgbClr val="FF0000"/>
                            </a:solidFill>
                          </a:rPr>
                          <m:t>𝑘</m:t>
                        </m:r>
                      </m:e>
                    </m:d>
                    <m:r>
                      <a:rPr lang="en-US" altLang="zh-CN" i="1">
                        <a:solidFill>
                          <a:srgbClr val="FF0000"/>
                        </a:solidFill>
                      </a:rPr>
                      <m:t>=</m:t>
                    </m:r>
                    <m:nary>
                      <m:naryPr>
                        <m:chr m:val="∑"/>
                        <m:limLoc m:val="undOvr"/>
                        <m:ctrlPr>
                          <a:rPr lang="zh-CN" altLang="zh-CN" i="1">
                            <a:solidFill>
                              <a:srgbClr val="FF0000"/>
                            </a:solidFill>
                          </a:rPr>
                        </m:ctrlPr>
                      </m:naryPr>
                      <m:sub>
                        <m:r>
                          <a:rPr lang="en-US" altLang="zh-CN" i="1">
                            <a:solidFill>
                              <a:srgbClr val="FF0000"/>
                            </a:solidFill>
                          </a:rPr>
                          <m:t>𝑖</m:t>
                        </m:r>
                        <m:r>
                          <a:rPr lang="en-US" altLang="zh-CN" i="1">
                            <a:solidFill>
                              <a:srgbClr val="FF0000"/>
                            </a:solidFill>
                          </a:rPr>
                          <m:t>=0</m:t>
                        </m:r>
                      </m:sub>
                      <m:sup>
                        <m:r>
                          <a:rPr lang="en-US" altLang="zh-CN" i="1">
                            <a:solidFill>
                              <a:srgbClr val="FF0000"/>
                            </a:solidFill>
                          </a:rPr>
                          <m:t>𝑘</m:t>
                        </m:r>
                      </m:sup>
                      <m:e>
                        <m:f>
                          <m:fPr>
                            <m:ctrlPr>
                              <a:rPr lang="zh-CN" altLang="zh-CN" i="1">
                                <a:solidFill>
                                  <a:srgbClr val="FF0000"/>
                                </a:solidFill>
                              </a:rPr>
                            </m:ctrlPr>
                          </m:fPr>
                          <m:num>
                            <m:sSub>
                              <m:sSubPr>
                                <m:ctrlPr>
                                  <a:rPr lang="zh-CN" altLang="zh-CN" i="1">
                                    <a:solidFill>
                                      <a:srgbClr val="FF0000"/>
                                    </a:solidFill>
                                  </a:rPr>
                                </m:ctrlPr>
                              </m:sSubPr>
                              <m:e>
                                <m:r>
                                  <a:rPr lang="en-US" altLang="zh-CN" i="1">
                                    <a:solidFill>
                                      <a:srgbClr val="FF0000"/>
                                    </a:solidFill>
                                  </a:rPr>
                                  <m:t>𝑛</m:t>
                                </m:r>
                              </m:e>
                              <m:sub>
                                <m:r>
                                  <a:rPr lang="en-US" altLang="zh-CN" i="1">
                                    <a:solidFill>
                                      <a:srgbClr val="FF0000"/>
                                    </a:solidFill>
                                  </a:rPr>
                                  <m:t>𝑖</m:t>
                                </m:r>
                              </m:sub>
                            </m:sSub>
                          </m:num>
                          <m:den>
                            <m:r>
                              <a:rPr lang="en-US" altLang="zh-CN" i="1">
                                <a:solidFill>
                                  <a:srgbClr val="FF0000"/>
                                </a:solidFill>
                              </a:rPr>
                              <m:t>𝑛</m:t>
                            </m:r>
                          </m:den>
                        </m:f>
                        <m:r>
                          <a:rPr lang="zh-CN" altLang="zh-CN" i="1">
                            <a:solidFill>
                              <a:srgbClr val="FF0000"/>
                            </a:solidFill>
                          </a:rPr>
                          <m:t>，</m:t>
                        </m:r>
                        <m:r>
                          <a:rPr lang="en-US" altLang="zh-CN" i="1">
                            <a:solidFill>
                              <a:srgbClr val="FF0000"/>
                            </a:solidFill>
                          </a:rPr>
                          <m:t>𝑘</m:t>
                        </m:r>
                        <m:r>
                          <a:rPr lang="en-US" altLang="zh-CN" i="1">
                            <a:solidFill>
                              <a:srgbClr val="FF0000"/>
                            </a:solidFill>
                          </a:rPr>
                          <m:t>=0,1,…,</m:t>
                        </m:r>
                        <m:r>
                          <a:rPr lang="en-US" altLang="zh-CN" i="1">
                            <a:solidFill>
                              <a:srgbClr val="FF0000"/>
                            </a:solidFill>
                          </a:rPr>
                          <m:t>𝐿</m:t>
                        </m:r>
                        <m:r>
                          <a:rPr lang="en-US" altLang="zh-CN" i="1">
                            <a:solidFill>
                              <a:srgbClr val="FF0000"/>
                            </a:solidFill>
                          </a:rPr>
                          <m:t>−1</m:t>
                        </m:r>
                      </m:e>
                    </m:nary>
                    <m:r>
                      <a:rPr lang="zh-CN" altLang="zh-CN">
                        <a:solidFill>
                          <a:srgbClr val="FF0000"/>
                        </a:solidFill>
                      </a:rPr>
                      <m:t>。</m:t>
                    </m:r>
                  </m:oMath>
                </a14:m>
                <a:endParaRPr lang="en-US" altLang="zh-CN" dirty="0" smtClean="0">
                  <a:solidFill>
                    <a:srgbClr val="FF0000"/>
                  </a:solidFill>
                </a:endParaRPr>
              </a:p>
              <a:p>
                <a:r>
                  <a:rPr lang="zh-CN" altLang="zh-CN" dirty="0"/>
                  <a:t>累加直方图也可以根据直方图</a:t>
                </a:r>
                <a14:m>
                  <m:oMath xmlns:m="http://schemas.openxmlformats.org/officeDocument/2006/math">
                    <m:r>
                      <a:rPr lang="en-US" altLang="zh-CN" i="1"/>
                      <m:t>𝐻</m:t>
                    </m:r>
                    <m:d>
                      <m:dPr>
                        <m:ctrlPr>
                          <a:rPr lang="zh-CN" altLang="zh-CN" i="1"/>
                        </m:ctrlPr>
                      </m:dPr>
                      <m:e>
                        <m:r>
                          <a:rPr lang="en-US" altLang="zh-CN" i="1"/>
                          <m:t>𝑘</m:t>
                        </m:r>
                      </m:e>
                    </m:d>
                  </m:oMath>
                </a14:m>
                <a:r>
                  <a:rPr lang="zh-CN" altLang="zh-CN" dirty="0" smtClean="0"/>
                  <a:t>得出</a:t>
                </a:r>
                <a:endParaRPr lang="en-US" altLang="zh-CN" dirty="0" smtClean="0"/>
              </a:p>
              <a:p>
                <a:pPr lvl="1"/>
                <a14:m>
                  <m:oMath xmlns:m="http://schemas.openxmlformats.org/officeDocument/2006/math">
                    <m:acc>
                      <m:accPr>
                        <m:chr m:val="̂"/>
                        <m:ctrlPr>
                          <a:rPr lang="zh-CN" altLang="zh-CN" i="1" smtClean="0">
                            <a:solidFill>
                              <a:srgbClr val="0000FF"/>
                            </a:solidFill>
                          </a:rPr>
                        </m:ctrlPr>
                      </m:accPr>
                      <m:e>
                        <m:r>
                          <a:rPr lang="en-US" altLang="zh-CN" i="1">
                            <a:solidFill>
                              <a:srgbClr val="0000FF"/>
                            </a:solidFill>
                          </a:rPr>
                          <m:t>𝐻</m:t>
                        </m:r>
                      </m:e>
                    </m:acc>
                    <m:d>
                      <m:dPr>
                        <m:ctrlPr>
                          <a:rPr lang="zh-CN" altLang="zh-CN" i="1">
                            <a:solidFill>
                              <a:srgbClr val="0000FF"/>
                            </a:solidFill>
                          </a:rPr>
                        </m:ctrlPr>
                      </m:dPr>
                      <m:e>
                        <m:r>
                          <a:rPr lang="en-US" altLang="zh-CN" i="1">
                            <a:solidFill>
                              <a:srgbClr val="0000FF"/>
                            </a:solidFill>
                          </a:rPr>
                          <m:t>𝑘</m:t>
                        </m:r>
                      </m:e>
                    </m:d>
                    <m:r>
                      <a:rPr lang="en-US" altLang="zh-CN" i="1">
                        <a:solidFill>
                          <a:srgbClr val="0000FF"/>
                        </a:solidFill>
                      </a:rPr>
                      <m:t>=</m:t>
                    </m:r>
                    <m:nary>
                      <m:naryPr>
                        <m:chr m:val="∑"/>
                        <m:limLoc m:val="undOvr"/>
                        <m:ctrlPr>
                          <a:rPr lang="zh-CN" altLang="zh-CN" i="1">
                            <a:solidFill>
                              <a:srgbClr val="0000FF"/>
                            </a:solidFill>
                          </a:rPr>
                        </m:ctrlPr>
                      </m:naryPr>
                      <m:sub>
                        <m:r>
                          <a:rPr lang="en-US" altLang="zh-CN" i="1">
                            <a:solidFill>
                              <a:srgbClr val="0000FF"/>
                            </a:solidFill>
                          </a:rPr>
                          <m:t>𝑖</m:t>
                        </m:r>
                        <m:r>
                          <a:rPr lang="en-US" altLang="zh-CN" i="1">
                            <a:solidFill>
                              <a:srgbClr val="0000FF"/>
                            </a:solidFill>
                          </a:rPr>
                          <m:t>=0</m:t>
                        </m:r>
                      </m:sub>
                      <m:sup>
                        <m:r>
                          <a:rPr lang="en-US" altLang="zh-CN" i="1">
                            <a:solidFill>
                              <a:srgbClr val="0000FF"/>
                            </a:solidFill>
                          </a:rPr>
                          <m:t>𝑘</m:t>
                        </m:r>
                      </m:sup>
                      <m:e>
                        <m:r>
                          <a:rPr lang="en-US" altLang="zh-CN" i="1">
                            <a:solidFill>
                              <a:srgbClr val="0000FF"/>
                            </a:solidFill>
                          </a:rPr>
                          <m:t>𝐻</m:t>
                        </m:r>
                        <m:r>
                          <a:rPr lang="en-US" altLang="zh-CN" i="1">
                            <a:solidFill>
                              <a:srgbClr val="0000FF"/>
                            </a:solidFill>
                          </a:rPr>
                          <m:t>(</m:t>
                        </m:r>
                        <m:r>
                          <a:rPr lang="en-US" altLang="zh-CN" i="1">
                            <a:solidFill>
                              <a:srgbClr val="0000FF"/>
                            </a:solidFill>
                          </a:rPr>
                          <m:t>𝑘</m:t>
                        </m:r>
                        <m:r>
                          <a:rPr lang="en-US" altLang="zh-CN" i="1">
                            <a:solidFill>
                              <a:srgbClr val="0000FF"/>
                            </a:solidFill>
                          </a:rPr>
                          <m:t>)</m:t>
                        </m:r>
                        <m:r>
                          <a:rPr lang="zh-CN" altLang="zh-CN" i="1">
                            <a:solidFill>
                              <a:srgbClr val="0000FF"/>
                            </a:solidFill>
                          </a:rPr>
                          <m:t>，</m:t>
                        </m:r>
                        <m:r>
                          <a:rPr lang="en-US" altLang="zh-CN" i="1">
                            <a:solidFill>
                              <a:srgbClr val="0000FF"/>
                            </a:solidFill>
                          </a:rPr>
                          <m:t>𝑘</m:t>
                        </m:r>
                        <m:r>
                          <a:rPr lang="en-US" altLang="zh-CN" i="1">
                            <a:solidFill>
                              <a:srgbClr val="0000FF"/>
                            </a:solidFill>
                          </a:rPr>
                          <m:t>=0,1,…,</m:t>
                        </m:r>
                        <m:r>
                          <a:rPr lang="en-US" altLang="zh-CN" i="1">
                            <a:solidFill>
                              <a:srgbClr val="0000FF"/>
                            </a:solidFill>
                          </a:rPr>
                          <m:t>𝐿</m:t>
                        </m:r>
                        <m:r>
                          <a:rPr lang="en-US" altLang="zh-CN" i="1">
                            <a:solidFill>
                              <a:srgbClr val="0000FF"/>
                            </a:solidFill>
                          </a:rPr>
                          <m:t>−1</m:t>
                        </m:r>
                      </m:e>
                    </m:nary>
                    <m:r>
                      <a:rPr lang="zh-CN" altLang="zh-CN">
                        <a:solidFill>
                          <a:srgbClr val="0000FF"/>
                        </a:solidFill>
                      </a:rPr>
                      <m:t>。</m:t>
                    </m:r>
                  </m:oMath>
                </a14:m>
                <a:endParaRPr lang="zh-CN" altLang="en-US" dirty="0">
                  <a:solidFill>
                    <a:srgbClr val="0000FF"/>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1132" b="-10063"/>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25</a:t>
            </a:fld>
            <a:endParaRPr lang="zh-CN" altLang="en-US"/>
          </a:p>
        </p:txBody>
      </p:sp>
    </p:spTree>
    <p:extLst>
      <p:ext uri="{BB962C8B-B14F-4D97-AF65-F5344CB8AC3E}">
        <p14:creationId xmlns:p14="http://schemas.microsoft.com/office/powerpoint/2010/main" val="220831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80">
                                          <p:stCondLst>
                                            <p:cond delay="0"/>
                                          </p:stCondLst>
                                        </p:cTn>
                                        <p:tgtEl>
                                          <p:spTgt spid="3">
                                            <p:txEl>
                                              <p:pRg st="2" end="2"/>
                                            </p:txEl>
                                          </p:spTgt>
                                        </p:tgtEl>
                                      </p:cBhvr>
                                    </p:animEffect>
                                    <p:anim calcmode="lin" valueType="num">
                                      <p:cBhvr>
                                        <p:cTn id="2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2" end="2"/>
                                            </p:txEl>
                                          </p:spTgt>
                                        </p:tgtEl>
                                      </p:cBhvr>
                                      <p:to x="100000" y="60000"/>
                                    </p:animScale>
                                    <p:animScale>
                                      <p:cBhvr>
                                        <p:cTn id="32" dur="166" decel="50000">
                                          <p:stCondLst>
                                            <p:cond delay="676"/>
                                          </p:stCondLst>
                                        </p:cTn>
                                        <p:tgtEl>
                                          <p:spTgt spid="3">
                                            <p:txEl>
                                              <p:pRg st="2" end="2"/>
                                            </p:txEl>
                                          </p:spTgt>
                                        </p:tgtEl>
                                      </p:cBhvr>
                                      <p:to x="100000" y="100000"/>
                                    </p:animScale>
                                    <p:animScale>
                                      <p:cBhvr>
                                        <p:cTn id="33" dur="26">
                                          <p:stCondLst>
                                            <p:cond delay="1312"/>
                                          </p:stCondLst>
                                        </p:cTn>
                                        <p:tgtEl>
                                          <p:spTgt spid="3">
                                            <p:txEl>
                                              <p:pRg st="2" end="2"/>
                                            </p:txEl>
                                          </p:spTgt>
                                        </p:tgtEl>
                                      </p:cBhvr>
                                      <p:to x="100000" y="80000"/>
                                    </p:animScale>
                                    <p:animScale>
                                      <p:cBhvr>
                                        <p:cTn id="34" dur="166" decel="50000">
                                          <p:stCondLst>
                                            <p:cond delay="1338"/>
                                          </p:stCondLst>
                                        </p:cTn>
                                        <p:tgtEl>
                                          <p:spTgt spid="3">
                                            <p:txEl>
                                              <p:pRg st="2" end="2"/>
                                            </p:txEl>
                                          </p:spTgt>
                                        </p:tgtEl>
                                      </p:cBhvr>
                                      <p:to x="100000" y="100000"/>
                                    </p:animScale>
                                    <p:animScale>
                                      <p:cBhvr>
                                        <p:cTn id="35" dur="26">
                                          <p:stCondLst>
                                            <p:cond delay="1642"/>
                                          </p:stCondLst>
                                        </p:cTn>
                                        <p:tgtEl>
                                          <p:spTgt spid="3">
                                            <p:txEl>
                                              <p:pRg st="2" end="2"/>
                                            </p:txEl>
                                          </p:spTgt>
                                        </p:tgtEl>
                                      </p:cBhvr>
                                      <p:to x="100000" y="90000"/>
                                    </p:animScale>
                                    <p:animScale>
                                      <p:cBhvr>
                                        <p:cTn id="36" dur="166" decel="50000">
                                          <p:stCondLst>
                                            <p:cond delay="1668"/>
                                          </p:stCondLst>
                                        </p:cTn>
                                        <p:tgtEl>
                                          <p:spTgt spid="3">
                                            <p:txEl>
                                              <p:pRg st="2" end="2"/>
                                            </p:txEl>
                                          </p:spTgt>
                                        </p:tgtEl>
                                      </p:cBhvr>
                                      <p:to x="100000" y="100000"/>
                                    </p:animScale>
                                    <p:animScale>
                                      <p:cBhvr>
                                        <p:cTn id="37" dur="26">
                                          <p:stCondLst>
                                            <p:cond delay="1808"/>
                                          </p:stCondLst>
                                        </p:cTn>
                                        <p:tgtEl>
                                          <p:spTgt spid="3">
                                            <p:txEl>
                                              <p:pRg st="2" end="2"/>
                                            </p:txEl>
                                          </p:spTgt>
                                        </p:tgtEl>
                                      </p:cBhvr>
                                      <p:to x="100000" y="95000"/>
                                    </p:animScale>
                                    <p:animScale>
                                      <p:cBhvr>
                                        <p:cTn id="38" dur="166" decel="50000">
                                          <p:stCondLst>
                                            <p:cond delay="1834"/>
                                          </p:stCondLst>
                                        </p:cTn>
                                        <p:tgtEl>
                                          <p:spTgt spid="3">
                                            <p:txEl>
                                              <p:pRg st="2" end="2"/>
                                            </p:txEl>
                                          </p:spTgt>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wipe(down)">
                                      <p:cBhvr>
                                        <p:cTn id="41" dur="580">
                                          <p:stCondLst>
                                            <p:cond delay="0"/>
                                          </p:stCondLst>
                                        </p:cTn>
                                        <p:tgtEl>
                                          <p:spTgt spid="3">
                                            <p:txEl>
                                              <p:pRg st="3" end="3"/>
                                            </p:txEl>
                                          </p:spTgt>
                                        </p:tgtEl>
                                      </p:cBhvr>
                                    </p:animEffect>
                                    <p:anim calcmode="lin" valueType="num">
                                      <p:cBhvr>
                                        <p:cTn id="4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
                                            <p:txEl>
                                              <p:pRg st="3" end="3"/>
                                            </p:txEl>
                                          </p:spTgt>
                                        </p:tgtEl>
                                      </p:cBhvr>
                                      <p:to x="100000" y="60000"/>
                                    </p:animScale>
                                    <p:animScale>
                                      <p:cBhvr>
                                        <p:cTn id="48" dur="166" decel="50000">
                                          <p:stCondLst>
                                            <p:cond delay="676"/>
                                          </p:stCondLst>
                                        </p:cTn>
                                        <p:tgtEl>
                                          <p:spTgt spid="3">
                                            <p:txEl>
                                              <p:pRg st="3" end="3"/>
                                            </p:txEl>
                                          </p:spTgt>
                                        </p:tgtEl>
                                      </p:cBhvr>
                                      <p:to x="100000" y="100000"/>
                                    </p:animScale>
                                    <p:animScale>
                                      <p:cBhvr>
                                        <p:cTn id="49" dur="26">
                                          <p:stCondLst>
                                            <p:cond delay="1312"/>
                                          </p:stCondLst>
                                        </p:cTn>
                                        <p:tgtEl>
                                          <p:spTgt spid="3">
                                            <p:txEl>
                                              <p:pRg st="3" end="3"/>
                                            </p:txEl>
                                          </p:spTgt>
                                        </p:tgtEl>
                                      </p:cBhvr>
                                      <p:to x="100000" y="80000"/>
                                    </p:animScale>
                                    <p:animScale>
                                      <p:cBhvr>
                                        <p:cTn id="50" dur="166" decel="50000">
                                          <p:stCondLst>
                                            <p:cond delay="1338"/>
                                          </p:stCondLst>
                                        </p:cTn>
                                        <p:tgtEl>
                                          <p:spTgt spid="3">
                                            <p:txEl>
                                              <p:pRg st="3" end="3"/>
                                            </p:txEl>
                                          </p:spTgt>
                                        </p:tgtEl>
                                      </p:cBhvr>
                                      <p:to x="100000" y="100000"/>
                                    </p:animScale>
                                    <p:animScale>
                                      <p:cBhvr>
                                        <p:cTn id="51" dur="26">
                                          <p:stCondLst>
                                            <p:cond delay="1642"/>
                                          </p:stCondLst>
                                        </p:cTn>
                                        <p:tgtEl>
                                          <p:spTgt spid="3">
                                            <p:txEl>
                                              <p:pRg st="3" end="3"/>
                                            </p:txEl>
                                          </p:spTgt>
                                        </p:tgtEl>
                                      </p:cBhvr>
                                      <p:to x="100000" y="90000"/>
                                    </p:animScale>
                                    <p:animScale>
                                      <p:cBhvr>
                                        <p:cTn id="52" dur="166" decel="50000">
                                          <p:stCondLst>
                                            <p:cond delay="1668"/>
                                          </p:stCondLst>
                                        </p:cTn>
                                        <p:tgtEl>
                                          <p:spTgt spid="3">
                                            <p:txEl>
                                              <p:pRg st="3" end="3"/>
                                            </p:txEl>
                                          </p:spTgt>
                                        </p:tgtEl>
                                      </p:cBhvr>
                                      <p:to x="100000" y="100000"/>
                                    </p:animScale>
                                    <p:animScale>
                                      <p:cBhvr>
                                        <p:cTn id="53" dur="26">
                                          <p:stCondLst>
                                            <p:cond delay="1808"/>
                                          </p:stCondLst>
                                        </p:cTn>
                                        <p:tgtEl>
                                          <p:spTgt spid="3">
                                            <p:txEl>
                                              <p:pRg st="3" end="3"/>
                                            </p:txEl>
                                          </p:spTgt>
                                        </p:tgtEl>
                                      </p:cBhvr>
                                      <p:to x="100000" y="95000"/>
                                    </p:animScale>
                                    <p:animScale>
                                      <p:cBhvr>
                                        <p:cTn id="54" dur="166" decel="50000">
                                          <p:stCondLst>
                                            <p:cond delay="1834"/>
                                          </p:stCondLst>
                                        </p:cTn>
                                        <p:tgtEl>
                                          <p:spTgt spid="3">
                                            <p:txEl>
                                              <p:pRg st="3" end="3"/>
                                            </p:txEl>
                                          </p:spTgt>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26" presetClass="entr" presetSubtype="0" fill="hold"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wipe(down)">
                                      <p:cBhvr>
                                        <p:cTn id="59" dur="580">
                                          <p:stCondLst>
                                            <p:cond delay="0"/>
                                          </p:stCondLst>
                                        </p:cTn>
                                        <p:tgtEl>
                                          <p:spTgt spid="3">
                                            <p:txEl>
                                              <p:pRg st="4" end="4"/>
                                            </p:txEl>
                                          </p:spTgt>
                                        </p:tgtEl>
                                      </p:cBhvr>
                                    </p:animEffect>
                                    <p:anim calcmode="lin" valueType="num">
                                      <p:cBhvr>
                                        <p:cTn id="6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5" dur="26">
                                          <p:stCondLst>
                                            <p:cond delay="650"/>
                                          </p:stCondLst>
                                        </p:cTn>
                                        <p:tgtEl>
                                          <p:spTgt spid="3">
                                            <p:txEl>
                                              <p:pRg st="4" end="4"/>
                                            </p:txEl>
                                          </p:spTgt>
                                        </p:tgtEl>
                                      </p:cBhvr>
                                      <p:to x="100000" y="60000"/>
                                    </p:animScale>
                                    <p:animScale>
                                      <p:cBhvr>
                                        <p:cTn id="66" dur="166" decel="50000">
                                          <p:stCondLst>
                                            <p:cond delay="676"/>
                                          </p:stCondLst>
                                        </p:cTn>
                                        <p:tgtEl>
                                          <p:spTgt spid="3">
                                            <p:txEl>
                                              <p:pRg st="4" end="4"/>
                                            </p:txEl>
                                          </p:spTgt>
                                        </p:tgtEl>
                                      </p:cBhvr>
                                      <p:to x="100000" y="100000"/>
                                    </p:animScale>
                                    <p:animScale>
                                      <p:cBhvr>
                                        <p:cTn id="67" dur="26">
                                          <p:stCondLst>
                                            <p:cond delay="1312"/>
                                          </p:stCondLst>
                                        </p:cTn>
                                        <p:tgtEl>
                                          <p:spTgt spid="3">
                                            <p:txEl>
                                              <p:pRg st="4" end="4"/>
                                            </p:txEl>
                                          </p:spTgt>
                                        </p:tgtEl>
                                      </p:cBhvr>
                                      <p:to x="100000" y="80000"/>
                                    </p:animScale>
                                    <p:animScale>
                                      <p:cBhvr>
                                        <p:cTn id="68" dur="166" decel="50000">
                                          <p:stCondLst>
                                            <p:cond delay="1338"/>
                                          </p:stCondLst>
                                        </p:cTn>
                                        <p:tgtEl>
                                          <p:spTgt spid="3">
                                            <p:txEl>
                                              <p:pRg st="4" end="4"/>
                                            </p:txEl>
                                          </p:spTgt>
                                        </p:tgtEl>
                                      </p:cBhvr>
                                      <p:to x="100000" y="100000"/>
                                    </p:animScale>
                                    <p:animScale>
                                      <p:cBhvr>
                                        <p:cTn id="69" dur="26">
                                          <p:stCondLst>
                                            <p:cond delay="1642"/>
                                          </p:stCondLst>
                                        </p:cTn>
                                        <p:tgtEl>
                                          <p:spTgt spid="3">
                                            <p:txEl>
                                              <p:pRg st="4" end="4"/>
                                            </p:txEl>
                                          </p:spTgt>
                                        </p:tgtEl>
                                      </p:cBhvr>
                                      <p:to x="100000" y="90000"/>
                                    </p:animScale>
                                    <p:animScale>
                                      <p:cBhvr>
                                        <p:cTn id="70" dur="166" decel="50000">
                                          <p:stCondLst>
                                            <p:cond delay="1668"/>
                                          </p:stCondLst>
                                        </p:cTn>
                                        <p:tgtEl>
                                          <p:spTgt spid="3">
                                            <p:txEl>
                                              <p:pRg st="4" end="4"/>
                                            </p:txEl>
                                          </p:spTgt>
                                        </p:tgtEl>
                                      </p:cBhvr>
                                      <p:to x="100000" y="100000"/>
                                    </p:animScale>
                                    <p:animScale>
                                      <p:cBhvr>
                                        <p:cTn id="71" dur="26">
                                          <p:stCondLst>
                                            <p:cond delay="1808"/>
                                          </p:stCondLst>
                                        </p:cTn>
                                        <p:tgtEl>
                                          <p:spTgt spid="3">
                                            <p:txEl>
                                              <p:pRg st="4" end="4"/>
                                            </p:txEl>
                                          </p:spTgt>
                                        </p:tgtEl>
                                      </p:cBhvr>
                                      <p:to x="100000" y="95000"/>
                                    </p:animScale>
                                    <p:animScale>
                                      <p:cBhvr>
                                        <p:cTn id="72" dur="166" decel="50000">
                                          <p:stCondLst>
                                            <p:cond delay="1834"/>
                                          </p:stCondLst>
                                        </p:cTn>
                                        <p:tgtEl>
                                          <p:spTgt spid="3">
                                            <p:txEl>
                                              <p:pRg st="4" end="4"/>
                                            </p:txEl>
                                          </p:spTgt>
                                        </p:tgtEl>
                                      </p:cBhvr>
                                      <p:to x="100000" y="100000"/>
                                    </p:animScale>
                                  </p:childTnLst>
                                </p:cTn>
                              </p:par>
                              <p:par>
                                <p:cTn id="73" presetID="26" presetClass="entr" presetSubtype="0" fill="hold" nodeType="withEffect">
                                  <p:stCondLst>
                                    <p:cond delay="0"/>
                                  </p:stCondLst>
                                  <p:childTnLst>
                                    <p:set>
                                      <p:cBhvr>
                                        <p:cTn id="74" dur="1" fill="hold">
                                          <p:stCondLst>
                                            <p:cond delay="0"/>
                                          </p:stCondLst>
                                        </p:cTn>
                                        <p:tgtEl>
                                          <p:spTgt spid="3">
                                            <p:txEl>
                                              <p:pRg st="5" end="5"/>
                                            </p:txEl>
                                          </p:spTgt>
                                        </p:tgtEl>
                                        <p:attrNameLst>
                                          <p:attrName>style.visibility</p:attrName>
                                        </p:attrNameLst>
                                      </p:cBhvr>
                                      <p:to>
                                        <p:strVal val="visible"/>
                                      </p:to>
                                    </p:set>
                                    <p:animEffect transition="in" filter="wipe(down)">
                                      <p:cBhvr>
                                        <p:cTn id="75" dur="580">
                                          <p:stCondLst>
                                            <p:cond delay="0"/>
                                          </p:stCondLst>
                                        </p:cTn>
                                        <p:tgtEl>
                                          <p:spTgt spid="3">
                                            <p:txEl>
                                              <p:pRg st="5" end="5"/>
                                            </p:txEl>
                                          </p:spTgt>
                                        </p:tgtEl>
                                      </p:cBhvr>
                                    </p:animEffect>
                                    <p:anim calcmode="lin" valueType="num">
                                      <p:cBhvr>
                                        <p:cTn id="76"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3">
                                            <p:txEl>
                                              <p:pRg st="5" end="5"/>
                                            </p:txEl>
                                          </p:spTgt>
                                        </p:tgtEl>
                                      </p:cBhvr>
                                      <p:to x="100000" y="60000"/>
                                    </p:animScale>
                                    <p:animScale>
                                      <p:cBhvr>
                                        <p:cTn id="82" dur="166" decel="50000">
                                          <p:stCondLst>
                                            <p:cond delay="676"/>
                                          </p:stCondLst>
                                        </p:cTn>
                                        <p:tgtEl>
                                          <p:spTgt spid="3">
                                            <p:txEl>
                                              <p:pRg st="5" end="5"/>
                                            </p:txEl>
                                          </p:spTgt>
                                        </p:tgtEl>
                                      </p:cBhvr>
                                      <p:to x="100000" y="100000"/>
                                    </p:animScale>
                                    <p:animScale>
                                      <p:cBhvr>
                                        <p:cTn id="83" dur="26">
                                          <p:stCondLst>
                                            <p:cond delay="1312"/>
                                          </p:stCondLst>
                                        </p:cTn>
                                        <p:tgtEl>
                                          <p:spTgt spid="3">
                                            <p:txEl>
                                              <p:pRg st="5" end="5"/>
                                            </p:txEl>
                                          </p:spTgt>
                                        </p:tgtEl>
                                      </p:cBhvr>
                                      <p:to x="100000" y="80000"/>
                                    </p:animScale>
                                    <p:animScale>
                                      <p:cBhvr>
                                        <p:cTn id="84" dur="166" decel="50000">
                                          <p:stCondLst>
                                            <p:cond delay="1338"/>
                                          </p:stCondLst>
                                        </p:cTn>
                                        <p:tgtEl>
                                          <p:spTgt spid="3">
                                            <p:txEl>
                                              <p:pRg st="5" end="5"/>
                                            </p:txEl>
                                          </p:spTgt>
                                        </p:tgtEl>
                                      </p:cBhvr>
                                      <p:to x="100000" y="100000"/>
                                    </p:animScale>
                                    <p:animScale>
                                      <p:cBhvr>
                                        <p:cTn id="85" dur="26">
                                          <p:stCondLst>
                                            <p:cond delay="1642"/>
                                          </p:stCondLst>
                                        </p:cTn>
                                        <p:tgtEl>
                                          <p:spTgt spid="3">
                                            <p:txEl>
                                              <p:pRg st="5" end="5"/>
                                            </p:txEl>
                                          </p:spTgt>
                                        </p:tgtEl>
                                      </p:cBhvr>
                                      <p:to x="100000" y="90000"/>
                                    </p:animScale>
                                    <p:animScale>
                                      <p:cBhvr>
                                        <p:cTn id="86" dur="166" decel="50000">
                                          <p:stCondLst>
                                            <p:cond delay="1668"/>
                                          </p:stCondLst>
                                        </p:cTn>
                                        <p:tgtEl>
                                          <p:spTgt spid="3">
                                            <p:txEl>
                                              <p:pRg st="5" end="5"/>
                                            </p:txEl>
                                          </p:spTgt>
                                        </p:tgtEl>
                                      </p:cBhvr>
                                      <p:to x="100000" y="100000"/>
                                    </p:animScale>
                                    <p:animScale>
                                      <p:cBhvr>
                                        <p:cTn id="87" dur="26">
                                          <p:stCondLst>
                                            <p:cond delay="1808"/>
                                          </p:stCondLst>
                                        </p:cTn>
                                        <p:tgtEl>
                                          <p:spTgt spid="3">
                                            <p:txEl>
                                              <p:pRg st="5" end="5"/>
                                            </p:txEl>
                                          </p:spTgt>
                                        </p:tgtEl>
                                      </p:cBhvr>
                                      <p:to x="100000" y="95000"/>
                                    </p:animScale>
                                    <p:animScale>
                                      <p:cBhvr>
                                        <p:cTn id="88" dur="166" decel="50000">
                                          <p:stCondLst>
                                            <p:cond delay="1834"/>
                                          </p:stCondLst>
                                        </p:cTn>
                                        <p:tgtEl>
                                          <p:spTgt spid="3">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Bin-by-bin</a:t>
            </a:r>
            <a:r>
              <a:rPr lang="zh-CN" altLang="zh-CN" dirty="0"/>
              <a:t>相似性度量</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a:bodyPr>
              <a:lstStyle/>
              <a:p>
                <a:r>
                  <a:rPr lang="en-US" altLang="zh-CN" b="1" dirty="0" err="1"/>
                  <a:t>Minkowski</a:t>
                </a:r>
                <a:r>
                  <a:rPr lang="zh-CN" altLang="zh-CN" b="1" dirty="0" smtClean="0"/>
                  <a:t>距离</a:t>
                </a:r>
                <a:endParaRPr lang="en-US" altLang="zh-CN" b="1" dirty="0" smtClean="0"/>
              </a:p>
              <a:p>
                <a:pPr lvl="1"/>
                <a14:m>
                  <m:oMath xmlns:m="http://schemas.openxmlformats.org/officeDocument/2006/math">
                    <m:sSub>
                      <m:sSubPr>
                        <m:ctrlPr>
                          <a:rPr lang="zh-CN" altLang="zh-CN" i="1" smtClean="0">
                            <a:solidFill>
                              <a:srgbClr val="C00000"/>
                            </a:solidFill>
                          </a:rPr>
                        </m:ctrlPr>
                      </m:sSubPr>
                      <m:e>
                        <m:r>
                          <a:rPr lang="en-US" altLang="zh-CN" i="1">
                            <a:solidFill>
                              <a:srgbClr val="C00000"/>
                            </a:solidFill>
                          </a:rPr>
                          <m:t>𝑆</m:t>
                        </m:r>
                      </m:e>
                      <m:sub>
                        <m:sSub>
                          <m:sSubPr>
                            <m:ctrlPr>
                              <a:rPr lang="zh-CN" altLang="zh-CN" i="1">
                                <a:solidFill>
                                  <a:srgbClr val="C00000"/>
                                </a:solidFill>
                              </a:rPr>
                            </m:ctrlPr>
                          </m:sSubPr>
                          <m:e>
                            <m:r>
                              <a:rPr lang="en-US" altLang="zh-CN" i="1">
                                <a:solidFill>
                                  <a:srgbClr val="C00000"/>
                                </a:solidFill>
                              </a:rPr>
                              <m:t>𝐿</m:t>
                            </m:r>
                          </m:e>
                          <m:sub>
                            <m:r>
                              <a:rPr lang="en-US" altLang="zh-CN" i="1">
                                <a:solidFill>
                                  <a:srgbClr val="C00000"/>
                                </a:solidFill>
                              </a:rPr>
                              <m:t>𝑝</m:t>
                            </m:r>
                          </m:sub>
                        </m:sSub>
                      </m:sub>
                    </m:sSub>
                    <m:d>
                      <m:dPr>
                        <m:ctrlPr>
                          <a:rPr lang="zh-CN" altLang="zh-CN" i="1">
                            <a:solidFill>
                              <a:srgbClr val="C00000"/>
                            </a:solidFill>
                          </a:rPr>
                        </m:ctrlPr>
                      </m:dPr>
                      <m:e>
                        <m:r>
                          <a:rPr lang="en-US" altLang="zh-CN" i="1">
                            <a:solidFill>
                              <a:srgbClr val="C00000"/>
                            </a:solidFill>
                          </a:rPr>
                          <m:t>𝑂</m:t>
                        </m:r>
                        <m:r>
                          <a:rPr lang="en-US" altLang="zh-CN" i="1">
                            <a:solidFill>
                              <a:srgbClr val="C00000"/>
                            </a:solidFill>
                          </a:rPr>
                          <m:t>,</m:t>
                        </m:r>
                        <m:r>
                          <a:rPr lang="en-US" altLang="zh-CN" i="1">
                            <a:solidFill>
                              <a:srgbClr val="C00000"/>
                            </a:solidFill>
                          </a:rPr>
                          <m:t>𝐼</m:t>
                        </m:r>
                      </m:e>
                    </m:d>
                    <m:r>
                      <a:rPr lang="en-US" altLang="zh-CN" i="1">
                        <a:solidFill>
                          <a:srgbClr val="C00000"/>
                        </a:solidFill>
                      </a:rPr>
                      <m:t>=</m:t>
                    </m:r>
                    <m:sSup>
                      <m:sSupPr>
                        <m:ctrlPr>
                          <a:rPr lang="zh-CN" altLang="zh-CN" i="1">
                            <a:solidFill>
                              <a:srgbClr val="C00000"/>
                            </a:solidFill>
                          </a:rPr>
                        </m:ctrlPr>
                      </m:sSupPr>
                      <m:e>
                        <m:d>
                          <m:dPr>
                            <m:ctrlPr>
                              <a:rPr lang="zh-CN" altLang="zh-CN" i="1">
                                <a:solidFill>
                                  <a:srgbClr val="C00000"/>
                                </a:solidFill>
                              </a:rPr>
                            </m:ctrlPr>
                          </m:dPr>
                          <m:e>
                            <m:nary>
                              <m:naryPr>
                                <m:chr m:val="∑"/>
                                <m:limLoc m:val="undOvr"/>
                                <m:ctrlPr>
                                  <a:rPr lang="zh-CN" altLang="zh-CN" i="1">
                                    <a:solidFill>
                                      <a:srgbClr val="C00000"/>
                                    </a:solidFill>
                                  </a:rPr>
                                </m:ctrlPr>
                              </m:naryPr>
                              <m:sub>
                                <m:r>
                                  <a:rPr lang="en-US" altLang="zh-CN" i="1">
                                    <a:solidFill>
                                      <a:srgbClr val="C00000"/>
                                    </a:solidFill>
                                  </a:rPr>
                                  <m:t>𝑘</m:t>
                                </m:r>
                                <m:r>
                                  <a:rPr lang="en-US" altLang="zh-CN" i="1">
                                    <a:solidFill>
                                      <a:srgbClr val="C00000"/>
                                    </a:solidFill>
                                  </a:rPr>
                                  <m:t>=0</m:t>
                                </m:r>
                              </m:sub>
                              <m:sup>
                                <m:r>
                                  <a:rPr lang="en-US" altLang="zh-CN" i="1">
                                    <a:solidFill>
                                      <a:srgbClr val="C00000"/>
                                    </a:solidFill>
                                  </a:rPr>
                                  <m:t>𝐿</m:t>
                                </m:r>
                                <m:r>
                                  <a:rPr lang="en-US" altLang="zh-CN" i="1">
                                    <a:solidFill>
                                      <a:srgbClr val="C00000"/>
                                    </a:solidFill>
                                  </a:rPr>
                                  <m:t>−1</m:t>
                                </m:r>
                              </m:sup>
                              <m:e>
                                <m:sSup>
                                  <m:sSupPr>
                                    <m:ctrlPr>
                                      <a:rPr lang="zh-CN" altLang="zh-CN" i="1">
                                        <a:solidFill>
                                          <a:srgbClr val="C00000"/>
                                        </a:solidFill>
                                      </a:rPr>
                                    </m:ctrlPr>
                                  </m:sSupPr>
                                  <m:e>
                                    <m:d>
                                      <m:dPr>
                                        <m:begChr m:val="|"/>
                                        <m:endChr m:val="|"/>
                                        <m:ctrlPr>
                                          <a:rPr lang="zh-CN" altLang="zh-CN" i="1">
                                            <a:solidFill>
                                              <a:srgbClr val="C00000"/>
                                            </a:solidFill>
                                          </a:rPr>
                                        </m:ctrlPr>
                                      </m:dPr>
                                      <m:e>
                                        <m:sSub>
                                          <m:sSubPr>
                                            <m:ctrlPr>
                                              <a:rPr lang="zh-CN" altLang="zh-CN" i="1">
                                                <a:solidFill>
                                                  <a:srgbClr val="C00000"/>
                                                </a:solidFill>
                                              </a:rPr>
                                            </m:ctrlPr>
                                          </m:sSubPr>
                                          <m:e>
                                            <m:r>
                                              <a:rPr lang="en-US" altLang="zh-CN" i="1">
                                                <a:solidFill>
                                                  <a:srgbClr val="C00000"/>
                                                </a:solidFill>
                                              </a:rPr>
                                              <m:t>𝐻</m:t>
                                            </m:r>
                                          </m:e>
                                          <m:sub>
                                            <m:r>
                                              <a:rPr lang="en-US" altLang="zh-CN" i="1">
                                                <a:solidFill>
                                                  <a:srgbClr val="C00000"/>
                                                </a:solidFill>
                                              </a:rPr>
                                              <m:t>𝑂</m:t>
                                            </m:r>
                                          </m:sub>
                                        </m:sSub>
                                        <m:d>
                                          <m:dPr>
                                            <m:ctrlPr>
                                              <a:rPr lang="zh-CN" altLang="zh-CN" i="1">
                                                <a:solidFill>
                                                  <a:srgbClr val="C00000"/>
                                                </a:solidFill>
                                              </a:rPr>
                                            </m:ctrlPr>
                                          </m:dPr>
                                          <m:e>
                                            <m:r>
                                              <a:rPr lang="en-US" altLang="zh-CN" i="1">
                                                <a:solidFill>
                                                  <a:srgbClr val="C00000"/>
                                                </a:solidFill>
                                              </a:rPr>
                                              <m:t>𝑘</m:t>
                                            </m:r>
                                          </m:e>
                                        </m:d>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𝐻</m:t>
                                            </m:r>
                                          </m:e>
                                          <m:sub>
                                            <m:r>
                                              <a:rPr lang="en-US" altLang="zh-CN" i="1">
                                                <a:solidFill>
                                                  <a:srgbClr val="C00000"/>
                                                </a:solidFill>
                                              </a:rPr>
                                              <m:t>𝐼</m:t>
                                            </m:r>
                                          </m:sub>
                                        </m:sSub>
                                        <m:r>
                                          <a:rPr lang="en-US" altLang="zh-CN" i="1">
                                            <a:solidFill>
                                              <a:srgbClr val="C00000"/>
                                            </a:solidFill>
                                          </a:rPr>
                                          <m:t>(</m:t>
                                        </m:r>
                                        <m:r>
                                          <a:rPr lang="en-US" altLang="zh-CN" i="1">
                                            <a:solidFill>
                                              <a:srgbClr val="C00000"/>
                                            </a:solidFill>
                                          </a:rPr>
                                          <m:t>𝑘</m:t>
                                        </m:r>
                                        <m:r>
                                          <a:rPr lang="en-US" altLang="zh-CN" i="1">
                                            <a:solidFill>
                                              <a:srgbClr val="C00000"/>
                                            </a:solidFill>
                                          </a:rPr>
                                          <m:t>)</m:t>
                                        </m:r>
                                      </m:e>
                                    </m:d>
                                  </m:e>
                                  <m:sup>
                                    <m:r>
                                      <a:rPr lang="en-US" altLang="zh-CN" i="1">
                                        <a:solidFill>
                                          <a:srgbClr val="C00000"/>
                                        </a:solidFill>
                                      </a:rPr>
                                      <m:t>𝑝</m:t>
                                    </m:r>
                                  </m:sup>
                                </m:sSup>
                              </m:e>
                            </m:nary>
                          </m:e>
                        </m:d>
                      </m:e>
                      <m:sup>
                        <m:f>
                          <m:fPr>
                            <m:type m:val="skw"/>
                            <m:ctrlPr>
                              <a:rPr lang="zh-CN" altLang="zh-CN" i="1">
                                <a:solidFill>
                                  <a:srgbClr val="C00000"/>
                                </a:solidFill>
                              </a:rPr>
                            </m:ctrlPr>
                          </m:fPr>
                          <m:num>
                            <m:r>
                              <a:rPr lang="en-US" altLang="zh-CN" i="1">
                                <a:solidFill>
                                  <a:srgbClr val="C00000"/>
                                </a:solidFill>
                              </a:rPr>
                              <m:t>1</m:t>
                            </m:r>
                          </m:num>
                          <m:den>
                            <m:r>
                              <a:rPr lang="en-US" altLang="zh-CN" i="1">
                                <a:solidFill>
                                  <a:srgbClr val="C00000"/>
                                </a:solidFill>
                              </a:rPr>
                              <m:t>𝑝</m:t>
                            </m:r>
                          </m:den>
                        </m:f>
                      </m:sup>
                    </m:sSup>
                    <m:r>
                      <a:rPr lang="zh-CN" altLang="zh-CN">
                        <a:solidFill>
                          <a:srgbClr val="C00000"/>
                        </a:solidFill>
                      </a:rPr>
                      <m:t>，</m:t>
                    </m:r>
                  </m:oMath>
                </a14:m>
                <a:endParaRPr lang="en-US" altLang="zh-CN" dirty="0" smtClean="0">
                  <a:solidFill>
                    <a:srgbClr val="C00000"/>
                  </a:solidFill>
                </a:endParaRPr>
              </a:p>
              <a:p>
                <a:r>
                  <a:rPr lang="zh-CN" altLang="zh-CN" b="1" dirty="0"/>
                  <a:t>直方图求</a:t>
                </a:r>
                <a:r>
                  <a:rPr lang="zh-CN" altLang="zh-CN" b="1" dirty="0" smtClean="0"/>
                  <a:t>交</a:t>
                </a:r>
                <a:endParaRPr lang="en-US" altLang="zh-CN" b="1" dirty="0" smtClean="0"/>
              </a:p>
              <a:p>
                <a:pPr lvl="1"/>
                <a14:m>
                  <m:oMath xmlns:m="http://schemas.openxmlformats.org/officeDocument/2006/math">
                    <m:sSub>
                      <m:sSubPr>
                        <m:ctrlPr>
                          <a:rPr lang="zh-CN" altLang="zh-CN" i="1"/>
                        </m:ctrlPr>
                      </m:sSubPr>
                      <m:e>
                        <m:r>
                          <a:rPr lang="en-US" altLang="zh-CN" i="1"/>
                          <m:t>𝑆</m:t>
                        </m:r>
                      </m:e>
                      <m:sub>
                        <m:r>
                          <a:rPr lang="en-US" altLang="zh-CN" i="1"/>
                          <m:t>∩</m:t>
                        </m:r>
                      </m:sub>
                    </m:sSub>
                    <m:d>
                      <m:dPr>
                        <m:ctrlPr>
                          <a:rPr lang="zh-CN" altLang="zh-CN" i="1"/>
                        </m:ctrlPr>
                      </m:dPr>
                      <m:e>
                        <m:r>
                          <a:rPr lang="en-US" altLang="zh-CN" i="1"/>
                          <m:t>𝑂</m:t>
                        </m:r>
                        <m:r>
                          <a:rPr lang="en-US" altLang="zh-CN" i="1"/>
                          <m:t>,</m:t>
                        </m:r>
                        <m:r>
                          <a:rPr lang="en-US" altLang="zh-CN" i="1"/>
                          <m:t>𝐼</m:t>
                        </m:r>
                      </m:e>
                    </m:d>
                    <m:r>
                      <a:rPr lang="en-US" altLang="zh-CN" i="1"/>
                      <m:t>=1−</m:t>
                    </m:r>
                    <m:f>
                      <m:fPr>
                        <m:ctrlPr>
                          <a:rPr lang="zh-CN" altLang="zh-CN" i="1"/>
                        </m:ctrlPr>
                      </m:fPr>
                      <m:num>
                        <m:nary>
                          <m:naryPr>
                            <m:chr m:val="∑"/>
                            <m:limLoc m:val="undOvr"/>
                            <m:ctrlPr>
                              <a:rPr lang="zh-CN" altLang="zh-CN" i="1"/>
                            </m:ctrlPr>
                          </m:naryPr>
                          <m:sub>
                            <m:r>
                              <a:rPr lang="en-US" altLang="zh-CN" i="1"/>
                              <m:t>𝑘</m:t>
                            </m:r>
                            <m:r>
                              <a:rPr lang="en-US" altLang="zh-CN" i="1"/>
                              <m:t>=0</m:t>
                            </m:r>
                          </m:sub>
                          <m:sup>
                            <m:r>
                              <a:rPr lang="en-US" altLang="zh-CN" i="1"/>
                              <m:t>𝐿</m:t>
                            </m:r>
                            <m:r>
                              <a:rPr lang="en-US" altLang="zh-CN" i="1"/>
                              <m:t>−1</m:t>
                            </m:r>
                          </m:sup>
                          <m:e>
                            <m:r>
                              <m:rPr>
                                <m:sty m:val="p"/>
                              </m:rPr>
                              <a:rPr lang="en-US" altLang="zh-CN"/>
                              <m:t>min</m:t>
                            </m:r>
                            <m:r>
                              <a:rPr lang="en-US" altLang="zh-CN" i="1"/>
                              <m:t>⁡(</m:t>
                            </m:r>
                            <m:sSub>
                              <m:sSubPr>
                                <m:ctrlPr>
                                  <a:rPr lang="zh-CN" altLang="zh-CN" i="1"/>
                                </m:ctrlPr>
                              </m:sSubPr>
                              <m:e>
                                <m:r>
                                  <a:rPr lang="en-US" altLang="zh-CN" i="1"/>
                                  <m:t>𝐻</m:t>
                                </m:r>
                              </m:e>
                              <m:sub>
                                <m:r>
                                  <a:rPr lang="en-US" altLang="zh-CN" i="1"/>
                                  <m:t>𝑂</m:t>
                                </m:r>
                              </m:sub>
                            </m:sSub>
                            <m:d>
                              <m:dPr>
                                <m:ctrlPr>
                                  <a:rPr lang="zh-CN" altLang="zh-CN" i="1"/>
                                </m:ctrlPr>
                              </m:dPr>
                              <m:e>
                                <m:r>
                                  <a:rPr lang="en-US" altLang="zh-CN" i="1"/>
                                  <m:t>𝑘</m:t>
                                </m:r>
                              </m:e>
                            </m:d>
                            <m:r>
                              <a:rPr lang="en-US" altLang="zh-CN" i="1"/>
                              <m:t>,</m:t>
                            </m:r>
                            <m:sSub>
                              <m:sSubPr>
                                <m:ctrlPr>
                                  <a:rPr lang="zh-CN" altLang="zh-CN" i="1"/>
                                </m:ctrlPr>
                              </m:sSubPr>
                              <m:e>
                                <m:r>
                                  <a:rPr lang="en-US" altLang="zh-CN" i="1"/>
                                  <m:t>𝐻</m:t>
                                </m:r>
                              </m:e>
                              <m:sub>
                                <m:r>
                                  <a:rPr lang="en-US" altLang="zh-CN" i="1"/>
                                  <m:t>𝐼</m:t>
                                </m:r>
                              </m:sub>
                            </m:sSub>
                            <m:r>
                              <a:rPr lang="en-US" altLang="zh-CN" i="1"/>
                              <m:t>(</m:t>
                            </m:r>
                            <m:r>
                              <a:rPr lang="en-US" altLang="zh-CN" i="1"/>
                              <m:t>𝑘</m:t>
                            </m:r>
                            <m:r>
                              <a:rPr lang="en-US" altLang="zh-CN" i="1"/>
                              <m:t>))</m:t>
                            </m:r>
                          </m:e>
                        </m:nary>
                      </m:num>
                      <m:den>
                        <m:nary>
                          <m:naryPr>
                            <m:chr m:val="∑"/>
                            <m:limLoc m:val="undOvr"/>
                            <m:ctrlPr>
                              <a:rPr lang="zh-CN" altLang="zh-CN" i="1"/>
                            </m:ctrlPr>
                          </m:naryPr>
                          <m:sub>
                            <m:r>
                              <a:rPr lang="en-US" altLang="zh-CN" i="1"/>
                              <m:t>𝑘</m:t>
                            </m:r>
                            <m:r>
                              <a:rPr lang="en-US" altLang="zh-CN" i="1"/>
                              <m:t>=0</m:t>
                            </m:r>
                          </m:sub>
                          <m:sup>
                            <m:r>
                              <a:rPr lang="en-US" altLang="zh-CN" i="1"/>
                              <m:t>𝐿</m:t>
                            </m:r>
                            <m:r>
                              <a:rPr lang="en-US" altLang="zh-CN" i="1"/>
                              <m:t>−1</m:t>
                            </m:r>
                          </m:sup>
                          <m:e>
                            <m:sSub>
                              <m:sSubPr>
                                <m:ctrlPr>
                                  <a:rPr lang="zh-CN" altLang="zh-CN" i="1"/>
                                </m:ctrlPr>
                              </m:sSubPr>
                              <m:e>
                                <m:r>
                                  <a:rPr lang="en-US" altLang="zh-CN" i="1"/>
                                  <m:t>𝐻</m:t>
                                </m:r>
                              </m:e>
                              <m:sub>
                                <m:r>
                                  <a:rPr lang="en-US" altLang="zh-CN" i="1"/>
                                  <m:t>𝐼</m:t>
                                </m:r>
                              </m:sub>
                            </m:sSub>
                            <m:r>
                              <a:rPr lang="en-US" altLang="zh-CN" i="1"/>
                              <m:t>(</m:t>
                            </m:r>
                            <m:r>
                              <a:rPr lang="en-US" altLang="zh-CN" i="1"/>
                              <m:t>𝑘</m:t>
                            </m:r>
                            <m:r>
                              <a:rPr lang="en-US" altLang="zh-CN" i="1"/>
                              <m:t>)</m:t>
                            </m:r>
                          </m:e>
                        </m:nary>
                      </m:den>
                    </m:f>
                    <m:r>
                      <a:rPr lang="zh-CN" altLang="zh-CN"/>
                      <m:t>。</m:t>
                    </m:r>
                  </m:oMath>
                </a14:m>
                <a:endParaRPr lang="en-US" altLang="zh-CN" dirty="0" smtClean="0"/>
              </a:p>
              <a:p>
                <a:r>
                  <a:rPr lang="en-US" altLang="zh-CN" b="1" dirty="0" err="1"/>
                  <a:t>Kullback-Leibler</a:t>
                </a:r>
                <a:r>
                  <a:rPr lang="zh-CN" altLang="zh-CN" b="1" dirty="0"/>
                  <a:t>散度和</a:t>
                </a:r>
                <a:r>
                  <a:rPr lang="en-US" altLang="zh-CN" b="1" dirty="0"/>
                  <a:t>Jeffrey</a:t>
                </a:r>
                <a:r>
                  <a:rPr lang="zh-CN" altLang="zh-CN" b="1" dirty="0" smtClean="0"/>
                  <a:t>散度</a:t>
                </a:r>
                <a:endParaRPr lang="en-US" altLang="zh-CN" b="1" dirty="0" smtClean="0"/>
              </a:p>
              <a:p>
                <a:pPr lvl="1"/>
                <a14:m>
                  <m:oMath xmlns:m="http://schemas.openxmlformats.org/officeDocument/2006/math">
                    <m:sSub>
                      <m:sSubPr>
                        <m:ctrlPr>
                          <a:rPr lang="zh-CN" altLang="zh-CN" i="1" smtClean="0">
                            <a:solidFill>
                              <a:srgbClr val="00B050"/>
                            </a:solidFill>
                          </a:rPr>
                        </m:ctrlPr>
                      </m:sSubPr>
                      <m:e>
                        <m:r>
                          <a:rPr lang="en-US" altLang="zh-CN" i="1">
                            <a:solidFill>
                              <a:srgbClr val="00B050"/>
                            </a:solidFill>
                          </a:rPr>
                          <m:t>𝑆</m:t>
                        </m:r>
                      </m:e>
                      <m:sub>
                        <m:r>
                          <a:rPr lang="en-US" altLang="zh-CN" i="1">
                            <a:solidFill>
                              <a:srgbClr val="00B050"/>
                            </a:solidFill>
                          </a:rPr>
                          <m:t>𝐾𝐿</m:t>
                        </m:r>
                      </m:sub>
                    </m:sSub>
                    <m:d>
                      <m:dPr>
                        <m:ctrlPr>
                          <a:rPr lang="zh-CN" altLang="zh-CN" i="1">
                            <a:solidFill>
                              <a:srgbClr val="00B050"/>
                            </a:solidFill>
                          </a:rPr>
                        </m:ctrlPr>
                      </m:dPr>
                      <m:e>
                        <m:r>
                          <a:rPr lang="en-US" altLang="zh-CN" i="1">
                            <a:solidFill>
                              <a:srgbClr val="00B050"/>
                            </a:solidFill>
                          </a:rPr>
                          <m:t>𝑂</m:t>
                        </m:r>
                        <m:r>
                          <a:rPr lang="en-US" altLang="zh-CN" i="1">
                            <a:solidFill>
                              <a:srgbClr val="00B050"/>
                            </a:solidFill>
                          </a:rPr>
                          <m:t>,</m:t>
                        </m:r>
                        <m:r>
                          <a:rPr lang="en-US" altLang="zh-CN" i="1">
                            <a:solidFill>
                              <a:srgbClr val="00B050"/>
                            </a:solidFill>
                          </a:rPr>
                          <m:t>𝐼</m:t>
                        </m:r>
                      </m:e>
                    </m:d>
                    <m:r>
                      <a:rPr lang="en-US" altLang="zh-CN" i="1">
                        <a:solidFill>
                          <a:srgbClr val="00B050"/>
                        </a:solidFill>
                      </a:rPr>
                      <m:t>=</m:t>
                    </m:r>
                    <m:nary>
                      <m:naryPr>
                        <m:chr m:val="∑"/>
                        <m:limLoc m:val="undOvr"/>
                        <m:ctrlPr>
                          <a:rPr lang="zh-CN" altLang="zh-CN" i="1">
                            <a:solidFill>
                              <a:srgbClr val="00B050"/>
                            </a:solidFill>
                          </a:rPr>
                        </m:ctrlPr>
                      </m:naryPr>
                      <m:sub>
                        <m:r>
                          <a:rPr lang="en-US" altLang="zh-CN" i="1">
                            <a:solidFill>
                              <a:srgbClr val="00B050"/>
                            </a:solidFill>
                          </a:rPr>
                          <m:t>𝑘</m:t>
                        </m:r>
                        <m:r>
                          <a:rPr lang="en-US" altLang="zh-CN" i="1">
                            <a:solidFill>
                              <a:srgbClr val="00B050"/>
                            </a:solidFill>
                          </a:rPr>
                          <m:t>=0</m:t>
                        </m:r>
                      </m:sub>
                      <m:sup>
                        <m:r>
                          <a:rPr lang="en-US" altLang="zh-CN" i="1">
                            <a:solidFill>
                              <a:srgbClr val="00B050"/>
                            </a:solidFill>
                          </a:rPr>
                          <m:t>𝐿</m:t>
                        </m:r>
                        <m:r>
                          <a:rPr lang="en-US" altLang="zh-CN" i="1">
                            <a:solidFill>
                              <a:srgbClr val="00B050"/>
                            </a:solidFill>
                          </a:rPr>
                          <m:t>−1</m:t>
                        </m:r>
                      </m:sup>
                      <m:e>
                        <m:sSub>
                          <m:sSubPr>
                            <m:ctrlPr>
                              <a:rPr lang="zh-CN" altLang="zh-CN" i="1">
                                <a:solidFill>
                                  <a:srgbClr val="00B050"/>
                                </a:solidFill>
                              </a:rPr>
                            </m:ctrlPr>
                          </m:sSubPr>
                          <m:e>
                            <m:r>
                              <a:rPr lang="en-US" altLang="zh-CN" i="1">
                                <a:solidFill>
                                  <a:srgbClr val="00B050"/>
                                </a:solidFill>
                              </a:rPr>
                              <m:t>𝐻</m:t>
                            </m:r>
                          </m:e>
                          <m:sub>
                            <m:r>
                              <a:rPr lang="en-US" altLang="zh-CN" i="1">
                                <a:solidFill>
                                  <a:srgbClr val="00B050"/>
                                </a:solidFill>
                              </a:rPr>
                              <m:t>𝑂</m:t>
                            </m:r>
                          </m:sub>
                        </m:sSub>
                        <m:d>
                          <m:dPr>
                            <m:ctrlPr>
                              <a:rPr lang="zh-CN" altLang="zh-CN" i="1">
                                <a:solidFill>
                                  <a:srgbClr val="00B050"/>
                                </a:solidFill>
                              </a:rPr>
                            </m:ctrlPr>
                          </m:dPr>
                          <m:e>
                            <m:r>
                              <a:rPr lang="en-US" altLang="zh-CN" i="1">
                                <a:solidFill>
                                  <a:srgbClr val="00B050"/>
                                </a:solidFill>
                              </a:rPr>
                              <m:t>𝑘</m:t>
                            </m:r>
                          </m:e>
                        </m:d>
                        <m:r>
                          <m:rPr>
                            <m:sty m:val="p"/>
                          </m:rPr>
                          <a:rPr lang="en-US" altLang="zh-CN">
                            <a:solidFill>
                              <a:srgbClr val="00B050"/>
                            </a:solidFill>
                          </a:rPr>
                          <m:t>log</m:t>
                        </m:r>
                        <m:f>
                          <m:fPr>
                            <m:ctrlPr>
                              <a:rPr lang="zh-CN" altLang="zh-CN" i="1">
                                <a:solidFill>
                                  <a:srgbClr val="00B050"/>
                                </a:solidFill>
                              </a:rPr>
                            </m:ctrlPr>
                          </m:fPr>
                          <m:num>
                            <m:sSub>
                              <m:sSubPr>
                                <m:ctrlPr>
                                  <a:rPr lang="zh-CN" altLang="zh-CN" i="1">
                                    <a:solidFill>
                                      <a:srgbClr val="00B050"/>
                                    </a:solidFill>
                                  </a:rPr>
                                </m:ctrlPr>
                              </m:sSubPr>
                              <m:e>
                                <m:r>
                                  <a:rPr lang="en-US" altLang="zh-CN" i="1">
                                    <a:solidFill>
                                      <a:srgbClr val="00B050"/>
                                    </a:solidFill>
                                  </a:rPr>
                                  <m:t>𝐻</m:t>
                                </m:r>
                              </m:e>
                              <m:sub>
                                <m:r>
                                  <a:rPr lang="en-US" altLang="zh-CN" i="1">
                                    <a:solidFill>
                                      <a:srgbClr val="00B050"/>
                                    </a:solidFill>
                                  </a:rPr>
                                  <m:t>𝑂</m:t>
                                </m:r>
                              </m:sub>
                            </m:sSub>
                            <m:r>
                              <a:rPr lang="en-US" altLang="zh-CN" i="1">
                                <a:solidFill>
                                  <a:srgbClr val="00B050"/>
                                </a:solidFill>
                              </a:rPr>
                              <m:t>(</m:t>
                            </m:r>
                            <m:r>
                              <a:rPr lang="en-US" altLang="zh-CN" i="1">
                                <a:solidFill>
                                  <a:srgbClr val="00B050"/>
                                </a:solidFill>
                              </a:rPr>
                              <m:t>𝑘</m:t>
                            </m:r>
                            <m:r>
                              <a:rPr lang="en-US" altLang="zh-CN" i="1">
                                <a:solidFill>
                                  <a:srgbClr val="00B050"/>
                                </a:solidFill>
                              </a:rPr>
                              <m:t>)</m:t>
                            </m:r>
                          </m:num>
                          <m:den>
                            <m:sSub>
                              <m:sSubPr>
                                <m:ctrlPr>
                                  <a:rPr lang="zh-CN" altLang="zh-CN" i="1">
                                    <a:solidFill>
                                      <a:srgbClr val="00B050"/>
                                    </a:solidFill>
                                  </a:rPr>
                                </m:ctrlPr>
                              </m:sSubPr>
                              <m:e>
                                <m:r>
                                  <a:rPr lang="en-US" altLang="zh-CN" i="1">
                                    <a:solidFill>
                                      <a:srgbClr val="00B050"/>
                                    </a:solidFill>
                                  </a:rPr>
                                  <m:t>𝐻</m:t>
                                </m:r>
                              </m:e>
                              <m:sub>
                                <m:r>
                                  <a:rPr lang="en-US" altLang="zh-CN" i="1">
                                    <a:solidFill>
                                      <a:srgbClr val="00B050"/>
                                    </a:solidFill>
                                  </a:rPr>
                                  <m:t>𝐼</m:t>
                                </m:r>
                              </m:sub>
                            </m:sSub>
                            <m:r>
                              <a:rPr lang="en-US" altLang="zh-CN" i="1">
                                <a:solidFill>
                                  <a:srgbClr val="00B050"/>
                                </a:solidFill>
                              </a:rPr>
                              <m:t>(</m:t>
                            </m:r>
                            <m:r>
                              <a:rPr lang="en-US" altLang="zh-CN" i="1">
                                <a:solidFill>
                                  <a:srgbClr val="00B050"/>
                                </a:solidFill>
                              </a:rPr>
                              <m:t>𝑘</m:t>
                            </m:r>
                            <m:r>
                              <a:rPr lang="en-US" altLang="zh-CN" i="1">
                                <a:solidFill>
                                  <a:srgbClr val="00B050"/>
                                </a:solidFill>
                              </a:rPr>
                              <m:t>)</m:t>
                            </m:r>
                          </m:den>
                        </m:f>
                      </m:e>
                    </m:nary>
                    <m:r>
                      <a:rPr lang="zh-CN" altLang="zh-CN">
                        <a:solidFill>
                          <a:srgbClr val="00B050"/>
                        </a:solidFill>
                      </a:rPr>
                      <m:t>。</m:t>
                    </m:r>
                  </m:oMath>
                </a14:m>
                <a:endParaRPr lang="en-US" altLang="zh-CN" dirty="0" smtClean="0">
                  <a:solidFill>
                    <a:srgbClr val="00B050"/>
                  </a:solidFill>
                </a:endParaRPr>
              </a:p>
              <a:p>
                <a:pPr lvl="1"/>
                <a14:m>
                  <m:oMath xmlns:m="http://schemas.openxmlformats.org/officeDocument/2006/math">
                    <m:sSub>
                      <m:sSubPr>
                        <m:ctrlPr>
                          <a:rPr lang="zh-CN" altLang="zh-CN" i="1">
                            <a:solidFill>
                              <a:srgbClr val="00B050"/>
                            </a:solidFill>
                          </a:rPr>
                        </m:ctrlPr>
                      </m:sSubPr>
                      <m:e>
                        <m:r>
                          <a:rPr lang="en-US" altLang="zh-CN" i="1">
                            <a:solidFill>
                              <a:srgbClr val="00B050"/>
                            </a:solidFill>
                          </a:rPr>
                          <m:t>𝑆</m:t>
                        </m:r>
                      </m:e>
                      <m:sub>
                        <m:r>
                          <a:rPr lang="en-US" altLang="zh-CN" i="1">
                            <a:solidFill>
                              <a:srgbClr val="00B050"/>
                            </a:solidFill>
                          </a:rPr>
                          <m:t>𝐽</m:t>
                        </m:r>
                      </m:sub>
                    </m:sSub>
                    <m:d>
                      <m:dPr>
                        <m:ctrlPr>
                          <a:rPr lang="zh-CN" altLang="zh-CN" i="1">
                            <a:solidFill>
                              <a:srgbClr val="00B050"/>
                            </a:solidFill>
                          </a:rPr>
                        </m:ctrlPr>
                      </m:dPr>
                      <m:e>
                        <m:r>
                          <a:rPr lang="en-US" altLang="zh-CN" i="1">
                            <a:solidFill>
                              <a:srgbClr val="00B050"/>
                            </a:solidFill>
                          </a:rPr>
                          <m:t>𝑂</m:t>
                        </m:r>
                        <m:r>
                          <a:rPr lang="en-US" altLang="zh-CN" i="1">
                            <a:solidFill>
                              <a:srgbClr val="00B050"/>
                            </a:solidFill>
                          </a:rPr>
                          <m:t>,</m:t>
                        </m:r>
                        <m:r>
                          <a:rPr lang="en-US" altLang="zh-CN" i="1">
                            <a:solidFill>
                              <a:srgbClr val="00B050"/>
                            </a:solidFill>
                          </a:rPr>
                          <m:t>𝐼</m:t>
                        </m:r>
                      </m:e>
                    </m:d>
                    <m:r>
                      <a:rPr lang="en-US" altLang="zh-CN" i="1">
                        <a:solidFill>
                          <a:srgbClr val="00B050"/>
                        </a:solidFill>
                      </a:rPr>
                      <m:t>=</m:t>
                    </m:r>
                    <m:nary>
                      <m:naryPr>
                        <m:chr m:val="∑"/>
                        <m:limLoc m:val="undOvr"/>
                        <m:ctrlPr>
                          <a:rPr lang="zh-CN" altLang="zh-CN" i="1">
                            <a:solidFill>
                              <a:srgbClr val="00B050"/>
                            </a:solidFill>
                          </a:rPr>
                        </m:ctrlPr>
                      </m:naryPr>
                      <m:sub>
                        <m:r>
                          <a:rPr lang="en-US" altLang="zh-CN" i="1">
                            <a:solidFill>
                              <a:srgbClr val="00B050"/>
                            </a:solidFill>
                          </a:rPr>
                          <m:t>𝑘</m:t>
                        </m:r>
                        <m:r>
                          <a:rPr lang="en-US" altLang="zh-CN" i="1">
                            <a:solidFill>
                              <a:srgbClr val="00B050"/>
                            </a:solidFill>
                          </a:rPr>
                          <m:t>=0</m:t>
                        </m:r>
                      </m:sub>
                      <m:sup>
                        <m:r>
                          <a:rPr lang="en-US" altLang="zh-CN" i="1">
                            <a:solidFill>
                              <a:srgbClr val="00B050"/>
                            </a:solidFill>
                          </a:rPr>
                          <m:t>𝐿</m:t>
                        </m:r>
                        <m:r>
                          <a:rPr lang="en-US" altLang="zh-CN" i="1">
                            <a:solidFill>
                              <a:srgbClr val="00B050"/>
                            </a:solidFill>
                          </a:rPr>
                          <m:t>−1</m:t>
                        </m:r>
                      </m:sup>
                      <m:e>
                        <m:d>
                          <m:dPr>
                            <m:ctrlPr>
                              <a:rPr lang="zh-CN" altLang="zh-CN" i="1">
                                <a:solidFill>
                                  <a:srgbClr val="00B050"/>
                                </a:solidFill>
                              </a:rPr>
                            </m:ctrlPr>
                          </m:dPr>
                          <m:e>
                            <m:sSub>
                              <m:sSubPr>
                                <m:ctrlPr>
                                  <a:rPr lang="zh-CN" altLang="zh-CN" i="1">
                                    <a:solidFill>
                                      <a:srgbClr val="00B050"/>
                                    </a:solidFill>
                                  </a:rPr>
                                </m:ctrlPr>
                              </m:sSubPr>
                              <m:e>
                                <m:r>
                                  <a:rPr lang="en-US" altLang="zh-CN" i="1">
                                    <a:solidFill>
                                      <a:srgbClr val="00B050"/>
                                    </a:solidFill>
                                  </a:rPr>
                                  <m:t>𝐻</m:t>
                                </m:r>
                              </m:e>
                              <m:sub>
                                <m:r>
                                  <a:rPr lang="en-US" altLang="zh-CN" i="1">
                                    <a:solidFill>
                                      <a:srgbClr val="00B050"/>
                                    </a:solidFill>
                                  </a:rPr>
                                  <m:t>𝑂</m:t>
                                </m:r>
                              </m:sub>
                            </m:sSub>
                            <m:d>
                              <m:dPr>
                                <m:ctrlPr>
                                  <a:rPr lang="zh-CN" altLang="zh-CN" i="1">
                                    <a:solidFill>
                                      <a:srgbClr val="00B050"/>
                                    </a:solidFill>
                                  </a:rPr>
                                </m:ctrlPr>
                              </m:dPr>
                              <m:e>
                                <m:r>
                                  <a:rPr lang="en-US" altLang="zh-CN" i="1">
                                    <a:solidFill>
                                      <a:srgbClr val="00B050"/>
                                    </a:solidFill>
                                  </a:rPr>
                                  <m:t>𝑘</m:t>
                                </m:r>
                              </m:e>
                            </m:d>
                            <m:r>
                              <m:rPr>
                                <m:sty m:val="p"/>
                              </m:rPr>
                              <a:rPr lang="en-US" altLang="zh-CN">
                                <a:solidFill>
                                  <a:srgbClr val="00B050"/>
                                </a:solidFill>
                              </a:rPr>
                              <m:t>log</m:t>
                            </m:r>
                            <m:f>
                              <m:fPr>
                                <m:ctrlPr>
                                  <a:rPr lang="zh-CN" altLang="zh-CN" i="1">
                                    <a:solidFill>
                                      <a:srgbClr val="00B050"/>
                                    </a:solidFill>
                                  </a:rPr>
                                </m:ctrlPr>
                              </m:fPr>
                              <m:num>
                                <m:sSub>
                                  <m:sSubPr>
                                    <m:ctrlPr>
                                      <a:rPr lang="zh-CN" altLang="zh-CN" i="1">
                                        <a:solidFill>
                                          <a:srgbClr val="00B050"/>
                                        </a:solidFill>
                                      </a:rPr>
                                    </m:ctrlPr>
                                  </m:sSubPr>
                                  <m:e>
                                    <m:r>
                                      <a:rPr lang="en-US" altLang="zh-CN" i="1">
                                        <a:solidFill>
                                          <a:srgbClr val="00B050"/>
                                        </a:solidFill>
                                      </a:rPr>
                                      <m:t>𝐻</m:t>
                                    </m:r>
                                  </m:e>
                                  <m:sub>
                                    <m:r>
                                      <a:rPr lang="en-US" altLang="zh-CN" i="1">
                                        <a:solidFill>
                                          <a:srgbClr val="00B050"/>
                                        </a:solidFill>
                                      </a:rPr>
                                      <m:t>𝑂</m:t>
                                    </m:r>
                                  </m:sub>
                                </m:sSub>
                                <m:r>
                                  <a:rPr lang="en-US" altLang="zh-CN" i="1">
                                    <a:solidFill>
                                      <a:srgbClr val="00B050"/>
                                    </a:solidFill>
                                  </a:rPr>
                                  <m:t>(</m:t>
                                </m:r>
                                <m:r>
                                  <a:rPr lang="en-US" altLang="zh-CN" i="1">
                                    <a:solidFill>
                                      <a:srgbClr val="00B050"/>
                                    </a:solidFill>
                                  </a:rPr>
                                  <m:t>𝑘</m:t>
                                </m:r>
                                <m:r>
                                  <a:rPr lang="en-US" altLang="zh-CN" i="1">
                                    <a:solidFill>
                                      <a:srgbClr val="00B050"/>
                                    </a:solidFill>
                                  </a:rPr>
                                  <m:t>)</m:t>
                                </m:r>
                              </m:num>
                              <m:den>
                                <m:r>
                                  <a:rPr lang="en-US" altLang="zh-CN" i="1">
                                    <a:solidFill>
                                      <a:srgbClr val="00B050"/>
                                    </a:solidFill>
                                  </a:rPr>
                                  <m:t>𝑀</m:t>
                                </m:r>
                                <m:r>
                                  <a:rPr lang="en-US" altLang="zh-CN" i="1">
                                    <a:solidFill>
                                      <a:srgbClr val="00B050"/>
                                    </a:solidFill>
                                  </a:rPr>
                                  <m:t>(</m:t>
                                </m:r>
                                <m:r>
                                  <a:rPr lang="en-US" altLang="zh-CN" i="1">
                                    <a:solidFill>
                                      <a:srgbClr val="00B050"/>
                                    </a:solidFill>
                                  </a:rPr>
                                  <m:t>𝑘</m:t>
                                </m:r>
                                <m:r>
                                  <a:rPr lang="en-US" altLang="zh-CN" i="1">
                                    <a:solidFill>
                                      <a:srgbClr val="00B050"/>
                                    </a:solidFill>
                                  </a:rPr>
                                  <m:t>)</m:t>
                                </m:r>
                              </m:den>
                            </m:f>
                            <m:r>
                              <a:rPr lang="en-US" altLang="zh-CN" i="1">
                                <a:solidFill>
                                  <a:srgbClr val="00B050"/>
                                </a:solidFill>
                              </a:rPr>
                              <m:t>+</m:t>
                            </m:r>
                            <m:sSub>
                              <m:sSubPr>
                                <m:ctrlPr>
                                  <a:rPr lang="zh-CN" altLang="zh-CN" i="1">
                                    <a:solidFill>
                                      <a:srgbClr val="00B050"/>
                                    </a:solidFill>
                                  </a:rPr>
                                </m:ctrlPr>
                              </m:sSubPr>
                              <m:e>
                                <m:r>
                                  <a:rPr lang="en-US" altLang="zh-CN" i="1">
                                    <a:solidFill>
                                      <a:srgbClr val="00B050"/>
                                    </a:solidFill>
                                  </a:rPr>
                                  <m:t>𝐻</m:t>
                                </m:r>
                              </m:e>
                              <m:sub>
                                <m:r>
                                  <a:rPr lang="en-US" altLang="zh-CN" i="1">
                                    <a:solidFill>
                                      <a:srgbClr val="00B050"/>
                                    </a:solidFill>
                                  </a:rPr>
                                  <m:t>𝐼</m:t>
                                </m:r>
                              </m:sub>
                            </m:sSub>
                            <m:d>
                              <m:dPr>
                                <m:ctrlPr>
                                  <a:rPr lang="zh-CN" altLang="zh-CN" i="1">
                                    <a:solidFill>
                                      <a:srgbClr val="00B050"/>
                                    </a:solidFill>
                                  </a:rPr>
                                </m:ctrlPr>
                              </m:dPr>
                              <m:e>
                                <m:r>
                                  <a:rPr lang="en-US" altLang="zh-CN" i="1">
                                    <a:solidFill>
                                      <a:srgbClr val="00B050"/>
                                    </a:solidFill>
                                  </a:rPr>
                                  <m:t>𝑘</m:t>
                                </m:r>
                              </m:e>
                            </m:d>
                            <m:r>
                              <m:rPr>
                                <m:sty m:val="p"/>
                              </m:rPr>
                              <a:rPr lang="en-US" altLang="zh-CN">
                                <a:solidFill>
                                  <a:srgbClr val="00B050"/>
                                </a:solidFill>
                              </a:rPr>
                              <m:t>log</m:t>
                            </m:r>
                            <m:f>
                              <m:fPr>
                                <m:ctrlPr>
                                  <a:rPr lang="zh-CN" altLang="zh-CN" i="1">
                                    <a:solidFill>
                                      <a:srgbClr val="00B050"/>
                                    </a:solidFill>
                                  </a:rPr>
                                </m:ctrlPr>
                              </m:fPr>
                              <m:num>
                                <m:sSub>
                                  <m:sSubPr>
                                    <m:ctrlPr>
                                      <a:rPr lang="zh-CN" altLang="zh-CN" i="1">
                                        <a:solidFill>
                                          <a:srgbClr val="00B050"/>
                                        </a:solidFill>
                                      </a:rPr>
                                    </m:ctrlPr>
                                  </m:sSubPr>
                                  <m:e>
                                    <m:r>
                                      <a:rPr lang="en-US" altLang="zh-CN" i="1">
                                        <a:solidFill>
                                          <a:srgbClr val="00B050"/>
                                        </a:solidFill>
                                      </a:rPr>
                                      <m:t>𝐻</m:t>
                                    </m:r>
                                  </m:e>
                                  <m:sub>
                                    <m:r>
                                      <a:rPr lang="en-US" altLang="zh-CN" i="1">
                                        <a:solidFill>
                                          <a:srgbClr val="00B050"/>
                                        </a:solidFill>
                                      </a:rPr>
                                      <m:t>𝐼</m:t>
                                    </m:r>
                                  </m:sub>
                                </m:sSub>
                                <m:r>
                                  <a:rPr lang="en-US" altLang="zh-CN" i="1">
                                    <a:solidFill>
                                      <a:srgbClr val="00B050"/>
                                    </a:solidFill>
                                  </a:rPr>
                                  <m:t>(</m:t>
                                </m:r>
                                <m:r>
                                  <a:rPr lang="en-US" altLang="zh-CN" i="1">
                                    <a:solidFill>
                                      <a:srgbClr val="00B050"/>
                                    </a:solidFill>
                                  </a:rPr>
                                  <m:t>𝑘</m:t>
                                </m:r>
                                <m:r>
                                  <a:rPr lang="en-US" altLang="zh-CN" i="1">
                                    <a:solidFill>
                                      <a:srgbClr val="00B050"/>
                                    </a:solidFill>
                                  </a:rPr>
                                  <m:t>)</m:t>
                                </m:r>
                              </m:num>
                              <m:den>
                                <m:r>
                                  <a:rPr lang="en-US" altLang="zh-CN" i="1">
                                    <a:solidFill>
                                      <a:srgbClr val="00B050"/>
                                    </a:solidFill>
                                  </a:rPr>
                                  <m:t>𝑀</m:t>
                                </m:r>
                                <m:r>
                                  <a:rPr lang="en-US" altLang="zh-CN" i="1">
                                    <a:solidFill>
                                      <a:srgbClr val="00B050"/>
                                    </a:solidFill>
                                  </a:rPr>
                                  <m:t>(</m:t>
                                </m:r>
                                <m:r>
                                  <a:rPr lang="en-US" altLang="zh-CN" i="1">
                                    <a:solidFill>
                                      <a:srgbClr val="00B050"/>
                                    </a:solidFill>
                                  </a:rPr>
                                  <m:t>𝑘</m:t>
                                </m:r>
                                <m:r>
                                  <a:rPr lang="en-US" altLang="zh-CN" i="1">
                                    <a:solidFill>
                                      <a:srgbClr val="00B050"/>
                                    </a:solidFill>
                                  </a:rPr>
                                  <m:t>)</m:t>
                                </m:r>
                              </m:den>
                            </m:f>
                          </m:e>
                        </m:d>
                      </m:e>
                    </m:nary>
                    <m:r>
                      <a:rPr lang="zh-CN" altLang="zh-CN">
                        <a:solidFill>
                          <a:srgbClr val="00B050"/>
                        </a:solidFill>
                      </a:rPr>
                      <m:t>，</m:t>
                    </m:r>
                  </m:oMath>
                </a14:m>
                <a:endParaRPr lang="en-US" altLang="zh-CN" dirty="0" smtClean="0">
                  <a:solidFill>
                    <a:srgbClr val="00B050"/>
                  </a:solidFill>
                </a:endParaRPr>
              </a:p>
              <a:p>
                <a14:m>
                  <m:oMath xmlns:m="http://schemas.openxmlformats.org/officeDocument/2006/math">
                    <m:sSup>
                      <m:sSupPr>
                        <m:ctrlPr>
                          <a:rPr lang="zh-CN" altLang="zh-CN" b="1" i="1"/>
                        </m:ctrlPr>
                      </m:sSupPr>
                      <m:e>
                        <m:r>
                          <a:rPr lang="en-US" altLang="zh-CN" b="1" i="1"/>
                          <m:t>𝝌</m:t>
                        </m:r>
                      </m:e>
                      <m:sup>
                        <m:r>
                          <a:rPr lang="en-US" altLang="zh-CN" b="1" i="1"/>
                          <m:t>𝟐</m:t>
                        </m:r>
                      </m:sup>
                    </m:sSup>
                  </m:oMath>
                </a14:m>
                <a:r>
                  <a:rPr lang="zh-CN" altLang="zh-CN" b="1" dirty="0" smtClean="0"/>
                  <a:t>统计</a:t>
                </a:r>
                <a:endParaRPr lang="en-US" altLang="zh-CN" b="1" dirty="0" smtClean="0"/>
              </a:p>
              <a:p>
                <a:pPr lvl="1"/>
                <a14:m>
                  <m:oMath xmlns:m="http://schemas.openxmlformats.org/officeDocument/2006/math">
                    <m:sSub>
                      <m:sSubPr>
                        <m:ctrlPr>
                          <a:rPr lang="zh-CN" altLang="zh-CN" i="1"/>
                        </m:ctrlPr>
                      </m:sSubPr>
                      <m:e>
                        <m:r>
                          <a:rPr lang="en-US" altLang="zh-CN" i="1"/>
                          <m:t>𝑆</m:t>
                        </m:r>
                      </m:e>
                      <m:sub>
                        <m:sSup>
                          <m:sSupPr>
                            <m:ctrlPr>
                              <a:rPr lang="zh-CN" altLang="zh-CN" i="1"/>
                            </m:ctrlPr>
                          </m:sSupPr>
                          <m:e>
                            <m:r>
                              <a:rPr lang="en-US" altLang="zh-CN" i="1"/>
                              <m:t>𝜒</m:t>
                            </m:r>
                          </m:e>
                          <m:sup>
                            <m:r>
                              <a:rPr lang="en-US" altLang="zh-CN" i="1"/>
                              <m:t>2</m:t>
                            </m:r>
                          </m:sup>
                        </m:sSup>
                      </m:sub>
                    </m:sSub>
                    <m:d>
                      <m:dPr>
                        <m:ctrlPr>
                          <a:rPr lang="zh-CN" altLang="zh-CN" i="1"/>
                        </m:ctrlPr>
                      </m:dPr>
                      <m:e>
                        <m:r>
                          <a:rPr lang="en-US" altLang="zh-CN" i="1"/>
                          <m:t>𝑂</m:t>
                        </m:r>
                        <m:r>
                          <a:rPr lang="en-US" altLang="zh-CN" i="1"/>
                          <m:t>,</m:t>
                        </m:r>
                        <m:r>
                          <a:rPr lang="en-US" altLang="zh-CN" i="1"/>
                          <m:t>𝐼</m:t>
                        </m:r>
                      </m:e>
                    </m:d>
                    <m:r>
                      <a:rPr lang="en-US" altLang="zh-CN" i="1"/>
                      <m:t>=</m:t>
                    </m:r>
                    <m:nary>
                      <m:naryPr>
                        <m:chr m:val="∑"/>
                        <m:limLoc m:val="undOvr"/>
                        <m:ctrlPr>
                          <a:rPr lang="zh-CN" altLang="zh-CN" i="1"/>
                        </m:ctrlPr>
                      </m:naryPr>
                      <m:sub>
                        <m:r>
                          <a:rPr lang="en-US" altLang="zh-CN" i="1"/>
                          <m:t>𝑘</m:t>
                        </m:r>
                        <m:r>
                          <a:rPr lang="en-US" altLang="zh-CN" i="1"/>
                          <m:t>=0</m:t>
                        </m:r>
                      </m:sub>
                      <m:sup>
                        <m:r>
                          <a:rPr lang="en-US" altLang="zh-CN" i="1"/>
                          <m:t>𝐿</m:t>
                        </m:r>
                        <m:r>
                          <a:rPr lang="en-US" altLang="zh-CN" i="1"/>
                          <m:t>−1</m:t>
                        </m:r>
                      </m:sup>
                      <m:e>
                        <m:f>
                          <m:fPr>
                            <m:ctrlPr>
                              <a:rPr lang="zh-CN" altLang="zh-CN" i="1"/>
                            </m:ctrlPr>
                          </m:fPr>
                          <m:num>
                            <m:sSup>
                              <m:sSupPr>
                                <m:ctrlPr>
                                  <a:rPr lang="zh-CN" altLang="zh-CN" i="1"/>
                                </m:ctrlPr>
                              </m:sSupPr>
                              <m:e>
                                <m:d>
                                  <m:dPr>
                                    <m:ctrlPr>
                                      <a:rPr lang="zh-CN" altLang="zh-CN" i="1"/>
                                    </m:ctrlPr>
                                  </m:dPr>
                                  <m:e>
                                    <m:sSub>
                                      <m:sSubPr>
                                        <m:ctrlPr>
                                          <a:rPr lang="zh-CN" altLang="zh-CN" i="1"/>
                                        </m:ctrlPr>
                                      </m:sSubPr>
                                      <m:e>
                                        <m:r>
                                          <a:rPr lang="en-US" altLang="zh-CN" i="1"/>
                                          <m:t>𝐻</m:t>
                                        </m:r>
                                      </m:e>
                                      <m:sub>
                                        <m:r>
                                          <a:rPr lang="en-US" altLang="zh-CN" i="1"/>
                                          <m:t>𝑂</m:t>
                                        </m:r>
                                      </m:sub>
                                    </m:sSub>
                                    <m:d>
                                      <m:dPr>
                                        <m:ctrlPr>
                                          <a:rPr lang="zh-CN" altLang="zh-CN" i="1"/>
                                        </m:ctrlPr>
                                      </m:dPr>
                                      <m:e>
                                        <m:r>
                                          <a:rPr lang="en-US" altLang="zh-CN" i="1"/>
                                          <m:t>𝑘</m:t>
                                        </m:r>
                                      </m:e>
                                    </m:d>
                                    <m:r>
                                      <a:rPr lang="en-US" altLang="zh-CN" i="1"/>
                                      <m:t>−</m:t>
                                    </m:r>
                                    <m:r>
                                      <a:rPr lang="en-US" altLang="zh-CN" i="1"/>
                                      <m:t>𝑀</m:t>
                                    </m:r>
                                    <m:r>
                                      <a:rPr lang="en-US" altLang="zh-CN" i="1"/>
                                      <m:t>(</m:t>
                                    </m:r>
                                    <m:r>
                                      <a:rPr lang="en-US" altLang="zh-CN" i="1"/>
                                      <m:t>𝑘</m:t>
                                    </m:r>
                                    <m:r>
                                      <a:rPr lang="en-US" altLang="zh-CN" i="1"/>
                                      <m:t>)</m:t>
                                    </m:r>
                                  </m:e>
                                </m:d>
                              </m:e>
                              <m:sup>
                                <m:r>
                                  <a:rPr lang="en-US" altLang="zh-CN" i="1"/>
                                  <m:t>2</m:t>
                                </m:r>
                              </m:sup>
                            </m:sSup>
                          </m:num>
                          <m:den>
                            <m:r>
                              <a:rPr lang="en-US" altLang="zh-CN" i="1"/>
                              <m:t>𝑀</m:t>
                            </m:r>
                            <m:r>
                              <a:rPr lang="en-US" altLang="zh-CN" i="1"/>
                              <m:t>(</m:t>
                            </m:r>
                            <m:r>
                              <a:rPr lang="en-US" altLang="zh-CN" i="1"/>
                              <m:t>𝑘</m:t>
                            </m:r>
                            <m:r>
                              <a:rPr lang="en-US" altLang="zh-CN" i="1"/>
                              <m:t>)</m:t>
                            </m:r>
                          </m:den>
                        </m:f>
                      </m:e>
                    </m:nary>
                    <m:r>
                      <a:rPr lang="zh-CN" altLang="zh-CN"/>
                      <m:t>，</m:t>
                    </m:r>
                  </m:oMath>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337" t="-125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26</a:t>
            </a:fld>
            <a:endParaRPr lang="zh-CN" altLang="en-US"/>
          </a:p>
        </p:txBody>
      </p:sp>
    </p:spTree>
    <p:extLst>
      <p:ext uri="{BB962C8B-B14F-4D97-AF65-F5344CB8AC3E}">
        <p14:creationId xmlns:p14="http://schemas.microsoft.com/office/powerpoint/2010/main" val="418441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80">
                                          <p:stCondLst>
                                            <p:cond delay="0"/>
                                          </p:stCondLst>
                                        </p:cTn>
                                        <p:tgtEl>
                                          <p:spTgt spid="3">
                                            <p:txEl>
                                              <p:pRg st="2" end="2"/>
                                            </p:txEl>
                                          </p:spTgt>
                                        </p:tgtEl>
                                      </p:cBhvr>
                                    </p:animEffect>
                                    <p:anim calcmode="lin" valueType="num">
                                      <p:cBhvr>
                                        <p:cTn id="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2" end="2"/>
                                            </p:txEl>
                                          </p:spTgt>
                                        </p:tgtEl>
                                      </p:cBhvr>
                                      <p:to x="100000" y="60000"/>
                                    </p:animScale>
                                    <p:animScale>
                                      <p:cBhvr>
                                        <p:cTn id="14" dur="166" decel="50000">
                                          <p:stCondLst>
                                            <p:cond delay="676"/>
                                          </p:stCondLst>
                                        </p:cTn>
                                        <p:tgtEl>
                                          <p:spTgt spid="3">
                                            <p:txEl>
                                              <p:pRg st="2" end="2"/>
                                            </p:txEl>
                                          </p:spTgt>
                                        </p:tgtEl>
                                      </p:cBhvr>
                                      <p:to x="100000" y="100000"/>
                                    </p:animScale>
                                    <p:animScale>
                                      <p:cBhvr>
                                        <p:cTn id="15" dur="26">
                                          <p:stCondLst>
                                            <p:cond delay="1312"/>
                                          </p:stCondLst>
                                        </p:cTn>
                                        <p:tgtEl>
                                          <p:spTgt spid="3">
                                            <p:txEl>
                                              <p:pRg st="2" end="2"/>
                                            </p:txEl>
                                          </p:spTgt>
                                        </p:tgtEl>
                                      </p:cBhvr>
                                      <p:to x="100000" y="80000"/>
                                    </p:animScale>
                                    <p:animScale>
                                      <p:cBhvr>
                                        <p:cTn id="16" dur="166" decel="50000">
                                          <p:stCondLst>
                                            <p:cond delay="1338"/>
                                          </p:stCondLst>
                                        </p:cTn>
                                        <p:tgtEl>
                                          <p:spTgt spid="3">
                                            <p:txEl>
                                              <p:pRg st="2" end="2"/>
                                            </p:txEl>
                                          </p:spTgt>
                                        </p:tgtEl>
                                      </p:cBhvr>
                                      <p:to x="100000" y="100000"/>
                                    </p:animScale>
                                    <p:animScale>
                                      <p:cBhvr>
                                        <p:cTn id="17" dur="26">
                                          <p:stCondLst>
                                            <p:cond delay="1642"/>
                                          </p:stCondLst>
                                        </p:cTn>
                                        <p:tgtEl>
                                          <p:spTgt spid="3">
                                            <p:txEl>
                                              <p:pRg st="2" end="2"/>
                                            </p:txEl>
                                          </p:spTgt>
                                        </p:tgtEl>
                                      </p:cBhvr>
                                      <p:to x="100000" y="90000"/>
                                    </p:animScale>
                                    <p:animScale>
                                      <p:cBhvr>
                                        <p:cTn id="18" dur="166" decel="50000">
                                          <p:stCondLst>
                                            <p:cond delay="1668"/>
                                          </p:stCondLst>
                                        </p:cTn>
                                        <p:tgtEl>
                                          <p:spTgt spid="3">
                                            <p:txEl>
                                              <p:pRg st="2" end="2"/>
                                            </p:txEl>
                                          </p:spTgt>
                                        </p:tgtEl>
                                      </p:cBhvr>
                                      <p:to x="100000" y="100000"/>
                                    </p:animScale>
                                    <p:animScale>
                                      <p:cBhvr>
                                        <p:cTn id="19" dur="26">
                                          <p:stCondLst>
                                            <p:cond delay="1808"/>
                                          </p:stCondLst>
                                        </p:cTn>
                                        <p:tgtEl>
                                          <p:spTgt spid="3">
                                            <p:txEl>
                                              <p:pRg st="2" end="2"/>
                                            </p:txEl>
                                          </p:spTgt>
                                        </p:tgtEl>
                                      </p:cBhvr>
                                      <p:to x="100000" y="95000"/>
                                    </p:animScale>
                                    <p:animScale>
                                      <p:cBhvr>
                                        <p:cTn id="20" dur="166" decel="50000">
                                          <p:stCondLst>
                                            <p:cond delay="1834"/>
                                          </p:stCondLst>
                                        </p:cTn>
                                        <p:tgtEl>
                                          <p:spTgt spid="3">
                                            <p:txEl>
                                              <p:pRg st="2" end="2"/>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580">
                                          <p:stCondLst>
                                            <p:cond delay="0"/>
                                          </p:stCondLst>
                                        </p:cTn>
                                        <p:tgtEl>
                                          <p:spTgt spid="3">
                                            <p:txEl>
                                              <p:pRg st="3" end="3"/>
                                            </p:txEl>
                                          </p:spTgt>
                                        </p:tgtEl>
                                      </p:cBhvr>
                                    </p:animEffect>
                                    <p:anim calcmode="lin" valueType="num">
                                      <p:cBhvr>
                                        <p:cTn id="2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3" end="3"/>
                                            </p:txEl>
                                          </p:spTgt>
                                        </p:tgtEl>
                                      </p:cBhvr>
                                      <p:to x="100000" y="60000"/>
                                    </p:animScale>
                                    <p:animScale>
                                      <p:cBhvr>
                                        <p:cTn id="30" dur="166" decel="50000">
                                          <p:stCondLst>
                                            <p:cond delay="676"/>
                                          </p:stCondLst>
                                        </p:cTn>
                                        <p:tgtEl>
                                          <p:spTgt spid="3">
                                            <p:txEl>
                                              <p:pRg st="3" end="3"/>
                                            </p:txEl>
                                          </p:spTgt>
                                        </p:tgtEl>
                                      </p:cBhvr>
                                      <p:to x="100000" y="100000"/>
                                    </p:animScale>
                                    <p:animScale>
                                      <p:cBhvr>
                                        <p:cTn id="31" dur="26">
                                          <p:stCondLst>
                                            <p:cond delay="1312"/>
                                          </p:stCondLst>
                                        </p:cTn>
                                        <p:tgtEl>
                                          <p:spTgt spid="3">
                                            <p:txEl>
                                              <p:pRg st="3" end="3"/>
                                            </p:txEl>
                                          </p:spTgt>
                                        </p:tgtEl>
                                      </p:cBhvr>
                                      <p:to x="100000" y="80000"/>
                                    </p:animScale>
                                    <p:animScale>
                                      <p:cBhvr>
                                        <p:cTn id="32" dur="166" decel="50000">
                                          <p:stCondLst>
                                            <p:cond delay="1338"/>
                                          </p:stCondLst>
                                        </p:cTn>
                                        <p:tgtEl>
                                          <p:spTgt spid="3">
                                            <p:txEl>
                                              <p:pRg st="3" end="3"/>
                                            </p:txEl>
                                          </p:spTgt>
                                        </p:tgtEl>
                                      </p:cBhvr>
                                      <p:to x="100000" y="100000"/>
                                    </p:animScale>
                                    <p:animScale>
                                      <p:cBhvr>
                                        <p:cTn id="33" dur="26">
                                          <p:stCondLst>
                                            <p:cond delay="1642"/>
                                          </p:stCondLst>
                                        </p:cTn>
                                        <p:tgtEl>
                                          <p:spTgt spid="3">
                                            <p:txEl>
                                              <p:pRg st="3" end="3"/>
                                            </p:txEl>
                                          </p:spTgt>
                                        </p:tgtEl>
                                      </p:cBhvr>
                                      <p:to x="100000" y="90000"/>
                                    </p:animScale>
                                    <p:animScale>
                                      <p:cBhvr>
                                        <p:cTn id="34" dur="166" decel="50000">
                                          <p:stCondLst>
                                            <p:cond delay="1668"/>
                                          </p:stCondLst>
                                        </p:cTn>
                                        <p:tgtEl>
                                          <p:spTgt spid="3">
                                            <p:txEl>
                                              <p:pRg st="3" end="3"/>
                                            </p:txEl>
                                          </p:spTgt>
                                        </p:tgtEl>
                                      </p:cBhvr>
                                      <p:to x="100000" y="100000"/>
                                    </p:animScale>
                                    <p:animScale>
                                      <p:cBhvr>
                                        <p:cTn id="35" dur="26">
                                          <p:stCondLst>
                                            <p:cond delay="1808"/>
                                          </p:stCondLst>
                                        </p:cTn>
                                        <p:tgtEl>
                                          <p:spTgt spid="3">
                                            <p:txEl>
                                              <p:pRg st="3" end="3"/>
                                            </p:txEl>
                                          </p:spTgt>
                                        </p:tgtEl>
                                      </p:cBhvr>
                                      <p:to x="100000" y="95000"/>
                                    </p:animScale>
                                    <p:animScale>
                                      <p:cBhvr>
                                        <p:cTn id="36" dur="166" decel="50000">
                                          <p:stCondLst>
                                            <p:cond delay="1834"/>
                                          </p:stCondLst>
                                        </p:cTn>
                                        <p:tgtEl>
                                          <p:spTgt spid="3">
                                            <p:txEl>
                                              <p:pRg st="3" end="3"/>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wipe(down)">
                                      <p:cBhvr>
                                        <p:cTn id="41" dur="580">
                                          <p:stCondLst>
                                            <p:cond delay="0"/>
                                          </p:stCondLst>
                                        </p:cTn>
                                        <p:tgtEl>
                                          <p:spTgt spid="3">
                                            <p:txEl>
                                              <p:pRg st="4" end="4"/>
                                            </p:txEl>
                                          </p:spTgt>
                                        </p:tgtEl>
                                      </p:cBhvr>
                                    </p:animEffect>
                                    <p:anim calcmode="lin" valueType="num">
                                      <p:cBhvr>
                                        <p:cTn id="4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
                                            <p:txEl>
                                              <p:pRg st="4" end="4"/>
                                            </p:txEl>
                                          </p:spTgt>
                                        </p:tgtEl>
                                      </p:cBhvr>
                                      <p:to x="100000" y="60000"/>
                                    </p:animScale>
                                    <p:animScale>
                                      <p:cBhvr>
                                        <p:cTn id="48" dur="166" decel="50000">
                                          <p:stCondLst>
                                            <p:cond delay="676"/>
                                          </p:stCondLst>
                                        </p:cTn>
                                        <p:tgtEl>
                                          <p:spTgt spid="3">
                                            <p:txEl>
                                              <p:pRg st="4" end="4"/>
                                            </p:txEl>
                                          </p:spTgt>
                                        </p:tgtEl>
                                      </p:cBhvr>
                                      <p:to x="100000" y="100000"/>
                                    </p:animScale>
                                    <p:animScale>
                                      <p:cBhvr>
                                        <p:cTn id="49" dur="26">
                                          <p:stCondLst>
                                            <p:cond delay="1312"/>
                                          </p:stCondLst>
                                        </p:cTn>
                                        <p:tgtEl>
                                          <p:spTgt spid="3">
                                            <p:txEl>
                                              <p:pRg st="4" end="4"/>
                                            </p:txEl>
                                          </p:spTgt>
                                        </p:tgtEl>
                                      </p:cBhvr>
                                      <p:to x="100000" y="80000"/>
                                    </p:animScale>
                                    <p:animScale>
                                      <p:cBhvr>
                                        <p:cTn id="50" dur="166" decel="50000">
                                          <p:stCondLst>
                                            <p:cond delay="1338"/>
                                          </p:stCondLst>
                                        </p:cTn>
                                        <p:tgtEl>
                                          <p:spTgt spid="3">
                                            <p:txEl>
                                              <p:pRg st="4" end="4"/>
                                            </p:txEl>
                                          </p:spTgt>
                                        </p:tgtEl>
                                      </p:cBhvr>
                                      <p:to x="100000" y="100000"/>
                                    </p:animScale>
                                    <p:animScale>
                                      <p:cBhvr>
                                        <p:cTn id="51" dur="26">
                                          <p:stCondLst>
                                            <p:cond delay="1642"/>
                                          </p:stCondLst>
                                        </p:cTn>
                                        <p:tgtEl>
                                          <p:spTgt spid="3">
                                            <p:txEl>
                                              <p:pRg st="4" end="4"/>
                                            </p:txEl>
                                          </p:spTgt>
                                        </p:tgtEl>
                                      </p:cBhvr>
                                      <p:to x="100000" y="90000"/>
                                    </p:animScale>
                                    <p:animScale>
                                      <p:cBhvr>
                                        <p:cTn id="52" dur="166" decel="50000">
                                          <p:stCondLst>
                                            <p:cond delay="1668"/>
                                          </p:stCondLst>
                                        </p:cTn>
                                        <p:tgtEl>
                                          <p:spTgt spid="3">
                                            <p:txEl>
                                              <p:pRg st="4" end="4"/>
                                            </p:txEl>
                                          </p:spTgt>
                                        </p:tgtEl>
                                      </p:cBhvr>
                                      <p:to x="100000" y="100000"/>
                                    </p:animScale>
                                    <p:animScale>
                                      <p:cBhvr>
                                        <p:cTn id="53" dur="26">
                                          <p:stCondLst>
                                            <p:cond delay="1808"/>
                                          </p:stCondLst>
                                        </p:cTn>
                                        <p:tgtEl>
                                          <p:spTgt spid="3">
                                            <p:txEl>
                                              <p:pRg st="4" end="4"/>
                                            </p:txEl>
                                          </p:spTgt>
                                        </p:tgtEl>
                                      </p:cBhvr>
                                      <p:to x="100000" y="95000"/>
                                    </p:animScale>
                                    <p:animScale>
                                      <p:cBhvr>
                                        <p:cTn id="54" dur="166" decel="50000">
                                          <p:stCondLst>
                                            <p:cond delay="1834"/>
                                          </p:stCondLst>
                                        </p:cTn>
                                        <p:tgtEl>
                                          <p:spTgt spid="3">
                                            <p:txEl>
                                              <p:pRg st="4" end="4"/>
                                            </p:txEl>
                                          </p:spTgt>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Effect transition="in" filter="wipe(down)">
                                      <p:cBhvr>
                                        <p:cTn id="57" dur="580">
                                          <p:stCondLst>
                                            <p:cond delay="0"/>
                                          </p:stCondLst>
                                        </p:cTn>
                                        <p:tgtEl>
                                          <p:spTgt spid="3">
                                            <p:txEl>
                                              <p:pRg st="5" end="5"/>
                                            </p:txEl>
                                          </p:spTgt>
                                        </p:tgtEl>
                                      </p:cBhvr>
                                    </p:animEffect>
                                    <p:anim calcmode="lin" valueType="num">
                                      <p:cBhvr>
                                        <p:cTn id="5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5" end="5"/>
                                            </p:txEl>
                                          </p:spTgt>
                                        </p:tgtEl>
                                      </p:cBhvr>
                                      <p:to x="100000" y="60000"/>
                                    </p:animScale>
                                    <p:animScale>
                                      <p:cBhvr>
                                        <p:cTn id="64" dur="166" decel="50000">
                                          <p:stCondLst>
                                            <p:cond delay="676"/>
                                          </p:stCondLst>
                                        </p:cTn>
                                        <p:tgtEl>
                                          <p:spTgt spid="3">
                                            <p:txEl>
                                              <p:pRg st="5" end="5"/>
                                            </p:txEl>
                                          </p:spTgt>
                                        </p:tgtEl>
                                      </p:cBhvr>
                                      <p:to x="100000" y="100000"/>
                                    </p:animScale>
                                    <p:animScale>
                                      <p:cBhvr>
                                        <p:cTn id="65" dur="26">
                                          <p:stCondLst>
                                            <p:cond delay="1312"/>
                                          </p:stCondLst>
                                        </p:cTn>
                                        <p:tgtEl>
                                          <p:spTgt spid="3">
                                            <p:txEl>
                                              <p:pRg st="5" end="5"/>
                                            </p:txEl>
                                          </p:spTgt>
                                        </p:tgtEl>
                                      </p:cBhvr>
                                      <p:to x="100000" y="80000"/>
                                    </p:animScale>
                                    <p:animScale>
                                      <p:cBhvr>
                                        <p:cTn id="66" dur="166" decel="50000">
                                          <p:stCondLst>
                                            <p:cond delay="1338"/>
                                          </p:stCondLst>
                                        </p:cTn>
                                        <p:tgtEl>
                                          <p:spTgt spid="3">
                                            <p:txEl>
                                              <p:pRg st="5" end="5"/>
                                            </p:txEl>
                                          </p:spTgt>
                                        </p:tgtEl>
                                      </p:cBhvr>
                                      <p:to x="100000" y="100000"/>
                                    </p:animScale>
                                    <p:animScale>
                                      <p:cBhvr>
                                        <p:cTn id="67" dur="26">
                                          <p:stCondLst>
                                            <p:cond delay="1642"/>
                                          </p:stCondLst>
                                        </p:cTn>
                                        <p:tgtEl>
                                          <p:spTgt spid="3">
                                            <p:txEl>
                                              <p:pRg st="5" end="5"/>
                                            </p:txEl>
                                          </p:spTgt>
                                        </p:tgtEl>
                                      </p:cBhvr>
                                      <p:to x="100000" y="90000"/>
                                    </p:animScale>
                                    <p:animScale>
                                      <p:cBhvr>
                                        <p:cTn id="68" dur="166" decel="50000">
                                          <p:stCondLst>
                                            <p:cond delay="1668"/>
                                          </p:stCondLst>
                                        </p:cTn>
                                        <p:tgtEl>
                                          <p:spTgt spid="3">
                                            <p:txEl>
                                              <p:pRg st="5" end="5"/>
                                            </p:txEl>
                                          </p:spTgt>
                                        </p:tgtEl>
                                      </p:cBhvr>
                                      <p:to x="100000" y="100000"/>
                                    </p:animScale>
                                    <p:animScale>
                                      <p:cBhvr>
                                        <p:cTn id="69" dur="26">
                                          <p:stCondLst>
                                            <p:cond delay="1808"/>
                                          </p:stCondLst>
                                        </p:cTn>
                                        <p:tgtEl>
                                          <p:spTgt spid="3">
                                            <p:txEl>
                                              <p:pRg st="5" end="5"/>
                                            </p:txEl>
                                          </p:spTgt>
                                        </p:tgtEl>
                                      </p:cBhvr>
                                      <p:to x="100000" y="95000"/>
                                    </p:animScale>
                                    <p:animScale>
                                      <p:cBhvr>
                                        <p:cTn id="70" dur="166" decel="50000">
                                          <p:stCondLst>
                                            <p:cond delay="1834"/>
                                          </p:stCondLst>
                                        </p:cTn>
                                        <p:tgtEl>
                                          <p:spTgt spid="3">
                                            <p:txEl>
                                              <p:pRg st="5" end="5"/>
                                            </p:txEl>
                                          </p:spTgt>
                                        </p:tgtEl>
                                      </p:cBhvr>
                                      <p:to x="100000" y="100000"/>
                                    </p:animScale>
                                  </p:childTnLst>
                                </p:cTn>
                              </p:par>
                              <p:par>
                                <p:cTn id="71" presetID="26" presetClass="entr" presetSubtype="0" fill="hold" nodeType="withEffect">
                                  <p:stCondLst>
                                    <p:cond delay="0"/>
                                  </p:stCondLst>
                                  <p:childTnLst>
                                    <p:set>
                                      <p:cBhvr>
                                        <p:cTn id="72" dur="1" fill="hold">
                                          <p:stCondLst>
                                            <p:cond delay="0"/>
                                          </p:stCondLst>
                                        </p:cTn>
                                        <p:tgtEl>
                                          <p:spTgt spid="3">
                                            <p:txEl>
                                              <p:pRg st="6" end="6"/>
                                            </p:txEl>
                                          </p:spTgt>
                                        </p:tgtEl>
                                        <p:attrNameLst>
                                          <p:attrName>style.visibility</p:attrName>
                                        </p:attrNameLst>
                                      </p:cBhvr>
                                      <p:to>
                                        <p:strVal val="visible"/>
                                      </p:to>
                                    </p:set>
                                    <p:animEffect transition="in" filter="wipe(down)">
                                      <p:cBhvr>
                                        <p:cTn id="73" dur="580">
                                          <p:stCondLst>
                                            <p:cond delay="0"/>
                                          </p:stCondLst>
                                        </p:cTn>
                                        <p:tgtEl>
                                          <p:spTgt spid="3">
                                            <p:txEl>
                                              <p:pRg st="6" end="6"/>
                                            </p:txEl>
                                          </p:spTgt>
                                        </p:tgtEl>
                                      </p:cBhvr>
                                    </p:animEffect>
                                    <p:anim calcmode="lin" valueType="num">
                                      <p:cBhvr>
                                        <p:cTn id="74"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3">
                                            <p:txEl>
                                              <p:pRg st="6" end="6"/>
                                            </p:txEl>
                                          </p:spTgt>
                                        </p:tgtEl>
                                      </p:cBhvr>
                                      <p:to x="100000" y="60000"/>
                                    </p:animScale>
                                    <p:animScale>
                                      <p:cBhvr>
                                        <p:cTn id="80" dur="166" decel="50000">
                                          <p:stCondLst>
                                            <p:cond delay="676"/>
                                          </p:stCondLst>
                                        </p:cTn>
                                        <p:tgtEl>
                                          <p:spTgt spid="3">
                                            <p:txEl>
                                              <p:pRg st="6" end="6"/>
                                            </p:txEl>
                                          </p:spTgt>
                                        </p:tgtEl>
                                      </p:cBhvr>
                                      <p:to x="100000" y="100000"/>
                                    </p:animScale>
                                    <p:animScale>
                                      <p:cBhvr>
                                        <p:cTn id="81" dur="26">
                                          <p:stCondLst>
                                            <p:cond delay="1312"/>
                                          </p:stCondLst>
                                        </p:cTn>
                                        <p:tgtEl>
                                          <p:spTgt spid="3">
                                            <p:txEl>
                                              <p:pRg st="6" end="6"/>
                                            </p:txEl>
                                          </p:spTgt>
                                        </p:tgtEl>
                                      </p:cBhvr>
                                      <p:to x="100000" y="80000"/>
                                    </p:animScale>
                                    <p:animScale>
                                      <p:cBhvr>
                                        <p:cTn id="82" dur="166" decel="50000">
                                          <p:stCondLst>
                                            <p:cond delay="1338"/>
                                          </p:stCondLst>
                                        </p:cTn>
                                        <p:tgtEl>
                                          <p:spTgt spid="3">
                                            <p:txEl>
                                              <p:pRg st="6" end="6"/>
                                            </p:txEl>
                                          </p:spTgt>
                                        </p:tgtEl>
                                      </p:cBhvr>
                                      <p:to x="100000" y="100000"/>
                                    </p:animScale>
                                    <p:animScale>
                                      <p:cBhvr>
                                        <p:cTn id="83" dur="26">
                                          <p:stCondLst>
                                            <p:cond delay="1642"/>
                                          </p:stCondLst>
                                        </p:cTn>
                                        <p:tgtEl>
                                          <p:spTgt spid="3">
                                            <p:txEl>
                                              <p:pRg st="6" end="6"/>
                                            </p:txEl>
                                          </p:spTgt>
                                        </p:tgtEl>
                                      </p:cBhvr>
                                      <p:to x="100000" y="90000"/>
                                    </p:animScale>
                                    <p:animScale>
                                      <p:cBhvr>
                                        <p:cTn id="84" dur="166" decel="50000">
                                          <p:stCondLst>
                                            <p:cond delay="1668"/>
                                          </p:stCondLst>
                                        </p:cTn>
                                        <p:tgtEl>
                                          <p:spTgt spid="3">
                                            <p:txEl>
                                              <p:pRg st="6" end="6"/>
                                            </p:txEl>
                                          </p:spTgt>
                                        </p:tgtEl>
                                      </p:cBhvr>
                                      <p:to x="100000" y="100000"/>
                                    </p:animScale>
                                    <p:animScale>
                                      <p:cBhvr>
                                        <p:cTn id="85" dur="26">
                                          <p:stCondLst>
                                            <p:cond delay="1808"/>
                                          </p:stCondLst>
                                        </p:cTn>
                                        <p:tgtEl>
                                          <p:spTgt spid="3">
                                            <p:txEl>
                                              <p:pRg st="6" end="6"/>
                                            </p:txEl>
                                          </p:spTgt>
                                        </p:tgtEl>
                                      </p:cBhvr>
                                      <p:to x="100000" y="95000"/>
                                    </p:animScale>
                                    <p:animScale>
                                      <p:cBhvr>
                                        <p:cTn id="86" dur="166" decel="50000">
                                          <p:stCondLst>
                                            <p:cond delay="1834"/>
                                          </p:stCondLst>
                                        </p:cTn>
                                        <p:tgtEl>
                                          <p:spTgt spid="3">
                                            <p:txEl>
                                              <p:pRg st="6" end="6"/>
                                            </p:txEl>
                                          </p:spTgt>
                                        </p:tgtEl>
                                      </p:cBhvr>
                                      <p:to x="100000" y="100000"/>
                                    </p:animScale>
                                  </p:childTnLst>
                                </p:cTn>
                              </p:par>
                            </p:childTnLst>
                          </p:cTn>
                        </p:par>
                      </p:childTnLst>
                    </p:cTn>
                  </p:par>
                  <p:par>
                    <p:cTn id="87" fill="hold">
                      <p:stCondLst>
                        <p:cond delay="indefinite"/>
                      </p:stCondLst>
                      <p:childTnLst>
                        <p:par>
                          <p:cTn id="88" fill="hold">
                            <p:stCondLst>
                              <p:cond delay="0"/>
                            </p:stCondLst>
                            <p:childTnLst>
                              <p:par>
                                <p:cTn id="89" presetID="26" presetClass="entr" presetSubtype="0" fill="hold" nodeType="click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animEffect transition="in" filter="wipe(down)">
                                      <p:cBhvr>
                                        <p:cTn id="91" dur="580">
                                          <p:stCondLst>
                                            <p:cond delay="0"/>
                                          </p:stCondLst>
                                        </p:cTn>
                                        <p:tgtEl>
                                          <p:spTgt spid="3">
                                            <p:txEl>
                                              <p:pRg st="7" end="7"/>
                                            </p:txEl>
                                          </p:spTgt>
                                        </p:tgtEl>
                                      </p:cBhvr>
                                    </p:animEffect>
                                    <p:anim calcmode="lin" valueType="num">
                                      <p:cBhvr>
                                        <p:cTn id="92"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97" dur="26">
                                          <p:stCondLst>
                                            <p:cond delay="650"/>
                                          </p:stCondLst>
                                        </p:cTn>
                                        <p:tgtEl>
                                          <p:spTgt spid="3">
                                            <p:txEl>
                                              <p:pRg st="7" end="7"/>
                                            </p:txEl>
                                          </p:spTgt>
                                        </p:tgtEl>
                                      </p:cBhvr>
                                      <p:to x="100000" y="60000"/>
                                    </p:animScale>
                                    <p:animScale>
                                      <p:cBhvr>
                                        <p:cTn id="98" dur="166" decel="50000">
                                          <p:stCondLst>
                                            <p:cond delay="676"/>
                                          </p:stCondLst>
                                        </p:cTn>
                                        <p:tgtEl>
                                          <p:spTgt spid="3">
                                            <p:txEl>
                                              <p:pRg st="7" end="7"/>
                                            </p:txEl>
                                          </p:spTgt>
                                        </p:tgtEl>
                                      </p:cBhvr>
                                      <p:to x="100000" y="100000"/>
                                    </p:animScale>
                                    <p:animScale>
                                      <p:cBhvr>
                                        <p:cTn id="99" dur="26">
                                          <p:stCondLst>
                                            <p:cond delay="1312"/>
                                          </p:stCondLst>
                                        </p:cTn>
                                        <p:tgtEl>
                                          <p:spTgt spid="3">
                                            <p:txEl>
                                              <p:pRg st="7" end="7"/>
                                            </p:txEl>
                                          </p:spTgt>
                                        </p:tgtEl>
                                      </p:cBhvr>
                                      <p:to x="100000" y="80000"/>
                                    </p:animScale>
                                    <p:animScale>
                                      <p:cBhvr>
                                        <p:cTn id="100" dur="166" decel="50000">
                                          <p:stCondLst>
                                            <p:cond delay="1338"/>
                                          </p:stCondLst>
                                        </p:cTn>
                                        <p:tgtEl>
                                          <p:spTgt spid="3">
                                            <p:txEl>
                                              <p:pRg st="7" end="7"/>
                                            </p:txEl>
                                          </p:spTgt>
                                        </p:tgtEl>
                                      </p:cBhvr>
                                      <p:to x="100000" y="100000"/>
                                    </p:animScale>
                                    <p:animScale>
                                      <p:cBhvr>
                                        <p:cTn id="101" dur="26">
                                          <p:stCondLst>
                                            <p:cond delay="1642"/>
                                          </p:stCondLst>
                                        </p:cTn>
                                        <p:tgtEl>
                                          <p:spTgt spid="3">
                                            <p:txEl>
                                              <p:pRg st="7" end="7"/>
                                            </p:txEl>
                                          </p:spTgt>
                                        </p:tgtEl>
                                      </p:cBhvr>
                                      <p:to x="100000" y="90000"/>
                                    </p:animScale>
                                    <p:animScale>
                                      <p:cBhvr>
                                        <p:cTn id="102" dur="166" decel="50000">
                                          <p:stCondLst>
                                            <p:cond delay="1668"/>
                                          </p:stCondLst>
                                        </p:cTn>
                                        <p:tgtEl>
                                          <p:spTgt spid="3">
                                            <p:txEl>
                                              <p:pRg st="7" end="7"/>
                                            </p:txEl>
                                          </p:spTgt>
                                        </p:tgtEl>
                                      </p:cBhvr>
                                      <p:to x="100000" y="100000"/>
                                    </p:animScale>
                                    <p:animScale>
                                      <p:cBhvr>
                                        <p:cTn id="103" dur="26">
                                          <p:stCondLst>
                                            <p:cond delay="1808"/>
                                          </p:stCondLst>
                                        </p:cTn>
                                        <p:tgtEl>
                                          <p:spTgt spid="3">
                                            <p:txEl>
                                              <p:pRg st="7" end="7"/>
                                            </p:txEl>
                                          </p:spTgt>
                                        </p:tgtEl>
                                      </p:cBhvr>
                                      <p:to x="100000" y="95000"/>
                                    </p:animScale>
                                    <p:animScale>
                                      <p:cBhvr>
                                        <p:cTn id="104" dur="166" decel="50000">
                                          <p:stCondLst>
                                            <p:cond delay="1834"/>
                                          </p:stCondLst>
                                        </p:cTn>
                                        <p:tgtEl>
                                          <p:spTgt spid="3">
                                            <p:txEl>
                                              <p:pRg st="7" end="7"/>
                                            </p:txEl>
                                          </p:spTgt>
                                        </p:tgtEl>
                                      </p:cBhvr>
                                      <p:to x="100000" y="100000"/>
                                    </p:animScale>
                                  </p:childTnLst>
                                </p:cTn>
                              </p:par>
                              <p:par>
                                <p:cTn id="105" presetID="26" presetClass="entr" presetSubtype="0" fill="hold" nodeType="withEffect">
                                  <p:stCondLst>
                                    <p:cond delay="0"/>
                                  </p:stCondLst>
                                  <p:childTnLst>
                                    <p:set>
                                      <p:cBhvr>
                                        <p:cTn id="106" dur="1" fill="hold">
                                          <p:stCondLst>
                                            <p:cond delay="0"/>
                                          </p:stCondLst>
                                        </p:cTn>
                                        <p:tgtEl>
                                          <p:spTgt spid="3">
                                            <p:txEl>
                                              <p:pRg st="8" end="8"/>
                                            </p:txEl>
                                          </p:spTgt>
                                        </p:tgtEl>
                                        <p:attrNameLst>
                                          <p:attrName>style.visibility</p:attrName>
                                        </p:attrNameLst>
                                      </p:cBhvr>
                                      <p:to>
                                        <p:strVal val="visible"/>
                                      </p:to>
                                    </p:set>
                                    <p:animEffect transition="in" filter="wipe(down)">
                                      <p:cBhvr>
                                        <p:cTn id="107" dur="580">
                                          <p:stCondLst>
                                            <p:cond delay="0"/>
                                          </p:stCondLst>
                                        </p:cTn>
                                        <p:tgtEl>
                                          <p:spTgt spid="3">
                                            <p:txEl>
                                              <p:pRg st="8" end="8"/>
                                            </p:txEl>
                                          </p:spTgt>
                                        </p:tgtEl>
                                      </p:cBhvr>
                                    </p:animEffect>
                                    <p:anim calcmode="lin" valueType="num">
                                      <p:cBhvr>
                                        <p:cTn id="108"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13" dur="26">
                                          <p:stCondLst>
                                            <p:cond delay="650"/>
                                          </p:stCondLst>
                                        </p:cTn>
                                        <p:tgtEl>
                                          <p:spTgt spid="3">
                                            <p:txEl>
                                              <p:pRg st="8" end="8"/>
                                            </p:txEl>
                                          </p:spTgt>
                                        </p:tgtEl>
                                      </p:cBhvr>
                                      <p:to x="100000" y="60000"/>
                                    </p:animScale>
                                    <p:animScale>
                                      <p:cBhvr>
                                        <p:cTn id="114" dur="166" decel="50000">
                                          <p:stCondLst>
                                            <p:cond delay="676"/>
                                          </p:stCondLst>
                                        </p:cTn>
                                        <p:tgtEl>
                                          <p:spTgt spid="3">
                                            <p:txEl>
                                              <p:pRg st="8" end="8"/>
                                            </p:txEl>
                                          </p:spTgt>
                                        </p:tgtEl>
                                      </p:cBhvr>
                                      <p:to x="100000" y="100000"/>
                                    </p:animScale>
                                    <p:animScale>
                                      <p:cBhvr>
                                        <p:cTn id="115" dur="26">
                                          <p:stCondLst>
                                            <p:cond delay="1312"/>
                                          </p:stCondLst>
                                        </p:cTn>
                                        <p:tgtEl>
                                          <p:spTgt spid="3">
                                            <p:txEl>
                                              <p:pRg st="8" end="8"/>
                                            </p:txEl>
                                          </p:spTgt>
                                        </p:tgtEl>
                                      </p:cBhvr>
                                      <p:to x="100000" y="80000"/>
                                    </p:animScale>
                                    <p:animScale>
                                      <p:cBhvr>
                                        <p:cTn id="116" dur="166" decel="50000">
                                          <p:stCondLst>
                                            <p:cond delay="1338"/>
                                          </p:stCondLst>
                                        </p:cTn>
                                        <p:tgtEl>
                                          <p:spTgt spid="3">
                                            <p:txEl>
                                              <p:pRg st="8" end="8"/>
                                            </p:txEl>
                                          </p:spTgt>
                                        </p:tgtEl>
                                      </p:cBhvr>
                                      <p:to x="100000" y="100000"/>
                                    </p:animScale>
                                    <p:animScale>
                                      <p:cBhvr>
                                        <p:cTn id="117" dur="26">
                                          <p:stCondLst>
                                            <p:cond delay="1642"/>
                                          </p:stCondLst>
                                        </p:cTn>
                                        <p:tgtEl>
                                          <p:spTgt spid="3">
                                            <p:txEl>
                                              <p:pRg st="8" end="8"/>
                                            </p:txEl>
                                          </p:spTgt>
                                        </p:tgtEl>
                                      </p:cBhvr>
                                      <p:to x="100000" y="90000"/>
                                    </p:animScale>
                                    <p:animScale>
                                      <p:cBhvr>
                                        <p:cTn id="118" dur="166" decel="50000">
                                          <p:stCondLst>
                                            <p:cond delay="1668"/>
                                          </p:stCondLst>
                                        </p:cTn>
                                        <p:tgtEl>
                                          <p:spTgt spid="3">
                                            <p:txEl>
                                              <p:pRg st="8" end="8"/>
                                            </p:txEl>
                                          </p:spTgt>
                                        </p:tgtEl>
                                      </p:cBhvr>
                                      <p:to x="100000" y="100000"/>
                                    </p:animScale>
                                    <p:animScale>
                                      <p:cBhvr>
                                        <p:cTn id="119" dur="26">
                                          <p:stCondLst>
                                            <p:cond delay="1808"/>
                                          </p:stCondLst>
                                        </p:cTn>
                                        <p:tgtEl>
                                          <p:spTgt spid="3">
                                            <p:txEl>
                                              <p:pRg st="8" end="8"/>
                                            </p:txEl>
                                          </p:spTgt>
                                        </p:tgtEl>
                                      </p:cBhvr>
                                      <p:to x="100000" y="95000"/>
                                    </p:animScale>
                                    <p:animScale>
                                      <p:cBhvr>
                                        <p:cTn id="120" dur="166" decel="50000">
                                          <p:stCondLst>
                                            <p:cond delay="1834"/>
                                          </p:stCondLst>
                                        </p:cTn>
                                        <p:tgtEl>
                                          <p:spTgt spid="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Cross-bin</a:t>
            </a:r>
            <a:r>
              <a:rPr lang="zh-CN" altLang="zh-CN" dirty="0"/>
              <a:t>相似性度量</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endParaRPr lang="en-US" altLang="zh-CN" b="1" dirty="0" smtClean="0"/>
              </a:p>
              <a:p>
                <a:r>
                  <a:rPr lang="zh-CN" altLang="zh-CN" b="1" dirty="0" smtClean="0"/>
                  <a:t>二次型距离</a:t>
                </a:r>
                <a:endParaRPr lang="en-US" altLang="zh-CN" b="1" dirty="0" smtClean="0"/>
              </a:p>
              <a:p>
                <a:pPr lvl="1"/>
                <a14:m>
                  <m:oMath xmlns:m="http://schemas.openxmlformats.org/officeDocument/2006/math">
                    <m:sSub>
                      <m:sSubPr>
                        <m:ctrlPr>
                          <a:rPr lang="zh-CN" altLang="zh-CN" i="1" smtClean="0">
                            <a:solidFill>
                              <a:srgbClr val="FF0000"/>
                            </a:solidFill>
                          </a:rPr>
                        </m:ctrlPr>
                      </m:sSubPr>
                      <m:e>
                        <m:r>
                          <a:rPr lang="en-US" altLang="zh-CN" i="1">
                            <a:solidFill>
                              <a:srgbClr val="FF0000"/>
                            </a:solidFill>
                          </a:rPr>
                          <m:t>𝑆</m:t>
                        </m:r>
                      </m:e>
                      <m:sub>
                        <m:r>
                          <a:rPr lang="en-US" altLang="zh-CN" i="1">
                            <a:solidFill>
                              <a:srgbClr val="FF0000"/>
                            </a:solidFill>
                          </a:rPr>
                          <m:t>𝐴</m:t>
                        </m:r>
                      </m:sub>
                    </m:sSub>
                    <m:d>
                      <m:dPr>
                        <m:ctrlPr>
                          <a:rPr lang="zh-CN" altLang="zh-CN" i="1">
                            <a:solidFill>
                              <a:srgbClr val="FF0000"/>
                            </a:solidFill>
                          </a:rPr>
                        </m:ctrlPr>
                      </m:dPr>
                      <m:e>
                        <m:r>
                          <a:rPr lang="en-US" altLang="zh-CN" i="1">
                            <a:solidFill>
                              <a:srgbClr val="FF0000"/>
                            </a:solidFill>
                          </a:rPr>
                          <m:t>𝑂</m:t>
                        </m:r>
                        <m:r>
                          <a:rPr lang="en-US" altLang="zh-CN" i="1">
                            <a:solidFill>
                              <a:srgbClr val="FF0000"/>
                            </a:solidFill>
                          </a:rPr>
                          <m:t>,</m:t>
                        </m:r>
                        <m:r>
                          <a:rPr lang="en-US" altLang="zh-CN" i="1">
                            <a:solidFill>
                              <a:srgbClr val="FF0000"/>
                            </a:solidFill>
                          </a:rPr>
                          <m:t>𝐼</m:t>
                        </m:r>
                      </m:e>
                    </m:d>
                    <m:r>
                      <a:rPr lang="en-US" altLang="zh-CN" i="1">
                        <a:solidFill>
                          <a:srgbClr val="FF0000"/>
                        </a:solidFill>
                      </a:rPr>
                      <m:t>=</m:t>
                    </m:r>
                    <m:rad>
                      <m:radPr>
                        <m:degHide m:val="on"/>
                        <m:ctrlPr>
                          <a:rPr lang="zh-CN" altLang="zh-CN" i="1">
                            <a:solidFill>
                              <a:srgbClr val="FF0000"/>
                            </a:solidFill>
                          </a:rPr>
                        </m:ctrlPr>
                      </m:radPr>
                      <m:deg/>
                      <m:e>
                        <m:sSup>
                          <m:sSupPr>
                            <m:ctrlPr>
                              <a:rPr lang="zh-CN" altLang="zh-CN" i="1">
                                <a:solidFill>
                                  <a:srgbClr val="FF0000"/>
                                </a:solidFill>
                              </a:rPr>
                            </m:ctrlPr>
                          </m:sSupPr>
                          <m:e>
                            <m:d>
                              <m:dPr>
                                <m:ctrlPr>
                                  <a:rPr lang="zh-CN" altLang="zh-CN" i="1">
                                    <a:solidFill>
                                      <a:srgbClr val="FF0000"/>
                                    </a:solidFill>
                                  </a:rPr>
                                </m:ctrlPr>
                              </m:dPr>
                              <m:e>
                                <m:sSub>
                                  <m:sSubPr>
                                    <m:ctrlPr>
                                      <a:rPr lang="zh-CN" altLang="zh-CN" i="1">
                                        <a:solidFill>
                                          <a:srgbClr val="FF0000"/>
                                        </a:solidFill>
                                      </a:rPr>
                                    </m:ctrlPr>
                                  </m:sSubPr>
                                  <m:e>
                                    <m:r>
                                      <a:rPr lang="en-US" altLang="zh-CN" i="1">
                                        <a:solidFill>
                                          <a:srgbClr val="FF0000"/>
                                        </a:solidFill>
                                      </a:rPr>
                                      <m:t>𝐻</m:t>
                                    </m:r>
                                  </m:e>
                                  <m:sub>
                                    <m:r>
                                      <a:rPr lang="en-US" altLang="zh-CN" i="1">
                                        <a:solidFill>
                                          <a:srgbClr val="FF0000"/>
                                        </a:solidFill>
                                      </a:rPr>
                                      <m:t>𝑂</m:t>
                                    </m:r>
                                  </m:sub>
                                </m:sSub>
                                <m:r>
                                  <a:rPr lang="en-US" altLang="zh-CN" i="1">
                                    <a:solidFill>
                                      <a:srgbClr val="FF0000"/>
                                    </a:solidFill>
                                  </a:rPr>
                                  <m:t>−</m:t>
                                </m:r>
                                <m:sSub>
                                  <m:sSubPr>
                                    <m:ctrlPr>
                                      <a:rPr lang="zh-CN" altLang="zh-CN" i="1">
                                        <a:solidFill>
                                          <a:srgbClr val="FF0000"/>
                                        </a:solidFill>
                                      </a:rPr>
                                    </m:ctrlPr>
                                  </m:sSubPr>
                                  <m:e>
                                    <m:r>
                                      <a:rPr lang="en-US" altLang="zh-CN" i="1">
                                        <a:solidFill>
                                          <a:srgbClr val="FF0000"/>
                                        </a:solidFill>
                                      </a:rPr>
                                      <m:t>𝐻</m:t>
                                    </m:r>
                                  </m:e>
                                  <m:sub>
                                    <m:r>
                                      <a:rPr lang="en-US" altLang="zh-CN" i="1">
                                        <a:solidFill>
                                          <a:srgbClr val="FF0000"/>
                                        </a:solidFill>
                                      </a:rPr>
                                      <m:t>𝐼</m:t>
                                    </m:r>
                                  </m:sub>
                                </m:sSub>
                              </m:e>
                            </m:d>
                          </m:e>
                          <m:sup>
                            <m:r>
                              <a:rPr lang="en-US" altLang="zh-CN" i="1">
                                <a:solidFill>
                                  <a:srgbClr val="FF0000"/>
                                </a:solidFill>
                              </a:rPr>
                              <m:t>𝑇</m:t>
                            </m:r>
                          </m:sup>
                        </m:sSup>
                        <m:r>
                          <a:rPr lang="en-US" altLang="zh-CN" i="1">
                            <a:solidFill>
                              <a:srgbClr val="FF0000"/>
                            </a:solidFill>
                          </a:rPr>
                          <m:t>𝐴</m:t>
                        </m:r>
                        <m:r>
                          <a:rPr lang="en-US" altLang="zh-CN" i="1">
                            <a:solidFill>
                              <a:srgbClr val="FF0000"/>
                            </a:solidFill>
                          </a:rPr>
                          <m:t>(</m:t>
                        </m:r>
                        <m:sSub>
                          <m:sSubPr>
                            <m:ctrlPr>
                              <a:rPr lang="zh-CN" altLang="zh-CN" i="1">
                                <a:solidFill>
                                  <a:srgbClr val="FF0000"/>
                                </a:solidFill>
                              </a:rPr>
                            </m:ctrlPr>
                          </m:sSubPr>
                          <m:e>
                            <m:r>
                              <a:rPr lang="en-US" altLang="zh-CN" i="1">
                                <a:solidFill>
                                  <a:srgbClr val="FF0000"/>
                                </a:solidFill>
                              </a:rPr>
                              <m:t>𝐻</m:t>
                            </m:r>
                          </m:e>
                          <m:sub>
                            <m:r>
                              <a:rPr lang="en-US" altLang="zh-CN" i="1">
                                <a:solidFill>
                                  <a:srgbClr val="FF0000"/>
                                </a:solidFill>
                              </a:rPr>
                              <m:t>𝑂</m:t>
                            </m:r>
                          </m:sub>
                        </m:sSub>
                        <m:r>
                          <a:rPr lang="en-US" altLang="zh-CN" i="1">
                            <a:solidFill>
                              <a:srgbClr val="FF0000"/>
                            </a:solidFill>
                          </a:rPr>
                          <m:t>−</m:t>
                        </m:r>
                        <m:sSub>
                          <m:sSubPr>
                            <m:ctrlPr>
                              <a:rPr lang="zh-CN" altLang="zh-CN" i="1">
                                <a:solidFill>
                                  <a:srgbClr val="FF0000"/>
                                </a:solidFill>
                              </a:rPr>
                            </m:ctrlPr>
                          </m:sSubPr>
                          <m:e>
                            <m:r>
                              <a:rPr lang="en-US" altLang="zh-CN" i="1">
                                <a:solidFill>
                                  <a:srgbClr val="FF0000"/>
                                </a:solidFill>
                              </a:rPr>
                              <m:t>𝐻</m:t>
                            </m:r>
                          </m:e>
                          <m:sub>
                            <m:r>
                              <a:rPr lang="en-US" altLang="zh-CN" i="1">
                                <a:solidFill>
                                  <a:srgbClr val="FF0000"/>
                                </a:solidFill>
                              </a:rPr>
                              <m:t>𝐼</m:t>
                            </m:r>
                          </m:sub>
                        </m:sSub>
                        <m:r>
                          <a:rPr lang="en-US" altLang="zh-CN" i="1">
                            <a:solidFill>
                              <a:srgbClr val="FF0000"/>
                            </a:solidFill>
                          </a:rPr>
                          <m:t>)</m:t>
                        </m:r>
                      </m:e>
                    </m:rad>
                    <m:r>
                      <a:rPr lang="zh-CN" altLang="zh-CN">
                        <a:solidFill>
                          <a:srgbClr val="FF0000"/>
                        </a:solidFill>
                      </a:rPr>
                      <m:t>，</m:t>
                    </m:r>
                  </m:oMath>
                </a14:m>
                <a:endParaRPr lang="en-US" altLang="zh-CN" dirty="0" smtClean="0">
                  <a:solidFill>
                    <a:srgbClr val="FF0000"/>
                  </a:solidFill>
                </a:endParaRPr>
              </a:p>
              <a:p>
                <a:endParaRPr lang="en-US" altLang="zh-CN" b="1" dirty="0" smtClean="0"/>
              </a:p>
              <a:p>
                <a:r>
                  <a:rPr lang="zh-CN" altLang="zh-CN" b="1" dirty="0" smtClean="0"/>
                  <a:t>一</a:t>
                </a:r>
                <a:r>
                  <a:rPr lang="zh-CN" altLang="zh-CN" b="1" dirty="0"/>
                  <a:t>维匹配</a:t>
                </a:r>
                <a:r>
                  <a:rPr lang="zh-CN" altLang="zh-CN" b="1" dirty="0" smtClean="0"/>
                  <a:t>距离</a:t>
                </a:r>
                <a:endParaRPr lang="en-US" altLang="zh-CN" b="1" dirty="0" smtClean="0"/>
              </a:p>
              <a:p>
                <a:pPr lvl="1"/>
                <a14:m>
                  <m:oMath xmlns:m="http://schemas.openxmlformats.org/officeDocument/2006/math">
                    <m:sSub>
                      <m:sSubPr>
                        <m:ctrlPr>
                          <a:rPr lang="zh-CN" altLang="zh-CN" i="1" smtClean="0">
                            <a:solidFill>
                              <a:srgbClr val="0000FF"/>
                            </a:solidFill>
                          </a:rPr>
                        </m:ctrlPr>
                      </m:sSubPr>
                      <m:e>
                        <m:r>
                          <a:rPr lang="en-US" altLang="zh-CN" i="1">
                            <a:solidFill>
                              <a:srgbClr val="0000FF"/>
                            </a:solidFill>
                          </a:rPr>
                          <m:t>𝑆</m:t>
                        </m:r>
                      </m:e>
                      <m:sub>
                        <m:r>
                          <a:rPr lang="en-US" altLang="zh-CN" i="1">
                            <a:solidFill>
                              <a:srgbClr val="0000FF"/>
                            </a:solidFill>
                          </a:rPr>
                          <m:t>𝑀</m:t>
                        </m:r>
                      </m:sub>
                    </m:sSub>
                    <m:d>
                      <m:dPr>
                        <m:ctrlPr>
                          <a:rPr lang="zh-CN" altLang="zh-CN" i="1">
                            <a:solidFill>
                              <a:srgbClr val="0000FF"/>
                            </a:solidFill>
                          </a:rPr>
                        </m:ctrlPr>
                      </m:dPr>
                      <m:e>
                        <m:r>
                          <a:rPr lang="en-US" altLang="zh-CN" i="1">
                            <a:solidFill>
                              <a:srgbClr val="0000FF"/>
                            </a:solidFill>
                          </a:rPr>
                          <m:t>𝑂</m:t>
                        </m:r>
                        <m:r>
                          <a:rPr lang="en-US" altLang="zh-CN" i="1">
                            <a:solidFill>
                              <a:srgbClr val="0000FF"/>
                            </a:solidFill>
                          </a:rPr>
                          <m:t>,</m:t>
                        </m:r>
                        <m:r>
                          <a:rPr lang="en-US" altLang="zh-CN" i="1">
                            <a:solidFill>
                              <a:srgbClr val="0000FF"/>
                            </a:solidFill>
                          </a:rPr>
                          <m:t>𝐼</m:t>
                        </m:r>
                      </m:e>
                    </m:d>
                    <m:r>
                      <a:rPr lang="en-US" altLang="zh-CN" i="1">
                        <a:solidFill>
                          <a:srgbClr val="0000FF"/>
                        </a:solidFill>
                      </a:rPr>
                      <m:t>=</m:t>
                    </m:r>
                    <m:nary>
                      <m:naryPr>
                        <m:chr m:val="∑"/>
                        <m:limLoc m:val="undOvr"/>
                        <m:ctrlPr>
                          <a:rPr lang="zh-CN" altLang="zh-CN" i="1">
                            <a:solidFill>
                              <a:srgbClr val="0000FF"/>
                            </a:solidFill>
                          </a:rPr>
                        </m:ctrlPr>
                      </m:naryPr>
                      <m:sub>
                        <m:r>
                          <a:rPr lang="en-US" altLang="zh-CN" i="1">
                            <a:solidFill>
                              <a:srgbClr val="0000FF"/>
                            </a:solidFill>
                          </a:rPr>
                          <m:t>𝑘</m:t>
                        </m:r>
                        <m:r>
                          <a:rPr lang="en-US" altLang="zh-CN" i="1">
                            <a:solidFill>
                              <a:srgbClr val="0000FF"/>
                            </a:solidFill>
                          </a:rPr>
                          <m:t>=0</m:t>
                        </m:r>
                      </m:sub>
                      <m:sup>
                        <m:r>
                          <a:rPr lang="en-US" altLang="zh-CN" i="1">
                            <a:solidFill>
                              <a:srgbClr val="0000FF"/>
                            </a:solidFill>
                          </a:rPr>
                          <m:t>𝐿</m:t>
                        </m:r>
                        <m:r>
                          <a:rPr lang="en-US" altLang="zh-CN" i="1">
                            <a:solidFill>
                              <a:srgbClr val="0000FF"/>
                            </a:solidFill>
                          </a:rPr>
                          <m:t>−1</m:t>
                        </m:r>
                      </m:sup>
                      <m:e>
                        <m:d>
                          <m:dPr>
                            <m:begChr m:val="|"/>
                            <m:endChr m:val="|"/>
                            <m:ctrlPr>
                              <a:rPr lang="zh-CN" altLang="zh-CN" i="1">
                                <a:solidFill>
                                  <a:srgbClr val="0000FF"/>
                                </a:solidFill>
                              </a:rPr>
                            </m:ctrlPr>
                          </m:dPr>
                          <m:e>
                            <m:sSub>
                              <m:sSubPr>
                                <m:ctrlPr>
                                  <a:rPr lang="zh-CN" altLang="zh-CN" i="1">
                                    <a:solidFill>
                                      <a:srgbClr val="0000FF"/>
                                    </a:solidFill>
                                  </a:rPr>
                                </m:ctrlPr>
                              </m:sSubPr>
                              <m:e>
                                <m:acc>
                                  <m:accPr>
                                    <m:chr m:val="̂"/>
                                    <m:ctrlPr>
                                      <a:rPr lang="zh-CN" altLang="zh-CN" i="1">
                                        <a:solidFill>
                                          <a:srgbClr val="0000FF"/>
                                        </a:solidFill>
                                      </a:rPr>
                                    </m:ctrlPr>
                                  </m:accPr>
                                  <m:e>
                                    <m:r>
                                      <a:rPr lang="en-US" altLang="zh-CN" i="1">
                                        <a:solidFill>
                                          <a:srgbClr val="0000FF"/>
                                        </a:solidFill>
                                      </a:rPr>
                                      <m:t>𝐻</m:t>
                                    </m:r>
                                  </m:e>
                                </m:acc>
                              </m:e>
                              <m:sub>
                                <m:r>
                                  <a:rPr lang="en-US" altLang="zh-CN" i="1">
                                    <a:solidFill>
                                      <a:srgbClr val="0000FF"/>
                                    </a:solidFill>
                                  </a:rPr>
                                  <m:t>𝑂</m:t>
                                </m:r>
                              </m:sub>
                            </m:sSub>
                            <m:d>
                              <m:dPr>
                                <m:ctrlPr>
                                  <a:rPr lang="zh-CN" altLang="zh-CN" i="1">
                                    <a:solidFill>
                                      <a:srgbClr val="0000FF"/>
                                    </a:solidFill>
                                  </a:rPr>
                                </m:ctrlPr>
                              </m:dPr>
                              <m:e>
                                <m:r>
                                  <a:rPr lang="en-US" altLang="zh-CN" i="1">
                                    <a:solidFill>
                                      <a:srgbClr val="0000FF"/>
                                    </a:solidFill>
                                  </a:rPr>
                                  <m:t>𝑘</m:t>
                                </m:r>
                              </m:e>
                            </m:d>
                            <m:r>
                              <a:rPr lang="en-US" altLang="zh-CN" i="1">
                                <a:solidFill>
                                  <a:srgbClr val="0000FF"/>
                                </a:solidFill>
                              </a:rPr>
                              <m:t>−</m:t>
                            </m:r>
                            <m:sSub>
                              <m:sSubPr>
                                <m:ctrlPr>
                                  <a:rPr lang="zh-CN" altLang="zh-CN" i="1">
                                    <a:solidFill>
                                      <a:srgbClr val="0000FF"/>
                                    </a:solidFill>
                                  </a:rPr>
                                </m:ctrlPr>
                              </m:sSubPr>
                              <m:e>
                                <m:acc>
                                  <m:accPr>
                                    <m:chr m:val="̂"/>
                                    <m:ctrlPr>
                                      <a:rPr lang="zh-CN" altLang="zh-CN" i="1">
                                        <a:solidFill>
                                          <a:srgbClr val="0000FF"/>
                                        </a:solidFill>
                                      </a:rPr>
                                    </m:ctrlPr>
                                  </m:accPr>
                                  <m:e>
                                    <m:r>
                                      <a:rPr lang="en-US" altLang="zh-CN" i="1">
                                        <a:solidFill>
                                          <a:srgbClr val="0000FF"/>
                                        </a:solidFill>
                                      </a:rPr>
                                      <m:t>𝐻</m:t>
                                    </m:r>
                                  </m:e>
                                </m:acc>
                              </m:e>
                              <m:sub>
                                <m:r>
                                  <a:rPr lang="en-US" altLang="zh-CN" i="1">
                                    <a:solidFill>
                                      <a:srgbClr val="0000FF"/>
                                    </a:solidFill>
                                  </a:rPr>
                                  <m:t>𝐼</m:t>
                                </m:r>
                              </m:sub>
                            </m:sSub>
                            <m:r>
                              <a:rPr lang="en-US" altLang="zh-CN" i="1">
                                <a:solidFill>
                                  <a:srgbClr val="0000FF"/>
                                </a:solidFill>
                              </a:rPr>
                              <m:t>(</m:t>
                            </m:r>
                            <m:r>
                              <a:rPr lang="en-US" altLang="zh-CN" i="1">
                                <a:solidFill>
                                  <a:srgbClr val="0000FF"/>
                                </a:solidFill>
                              </a:rPr>
                              <m:t>𝑘</m:t>
                            </m:r>
                            <m:r>
                              <a:rPr lang="en-US" altLang="zh-CN" i="1">
                                <a:solidFill>
                                  <a:srgbClr val="0000FF"/>
                                </a:solidFill>
                              </a:rPr>
                              <m:t>)</m:t>
                            </m:r>
                          </m:e>
                        </m:d>
                      </m:e>
                    </m:nary>
                    <m:r>
                      <a:rPr lang="zh-CN" altLang="zh-CN">
                        <a:solidFill>
                          <a:srgbClr val="0000FF"/>
                        </a:solidFill>
                      </a:rPr>
                      <m:t>，</m:t>
                    </m:r>
                  </m:oMath>
                </a14:m>
                <a:endParaRPr lang="en-US" altLang="zh-CN" dirty="0" smtClean="0">
                  <a:solidFill>
                    <a:srgbClr val="0000FF"/>
                  </a:solidFill>
                </a:endParaRPr>
              </a:p>
              <a:p>
                <a:endParaRPr lang="en-US" altLang="zh-CN" b="1" dirty="0" smtClean="0"/>
              </a:p>
              <a:p>
                <a:r>
                  <a:rPr lang="en-US" altLang="zh-CN" b="1" dirty="0" smtClean="0"/>
                  <a:t>Kolmogorov-Smirnov</a:t>
                </a:r>
                <a:r>
                  <a:rPr lang="zh-CN" altLang="zh-CN" b="1" dirty="0" smtClean="0"/>
                  <a:t>统计</a:t>
                </a:r>
                <a:endParaRPr lang="en-US" altLang="zh-CN" b="1" dirty="0" smtClean="0"/>
              </a:p>
              <a:p>
                <a:pPr lvl="1"/>
                <a14:m>
                  <m:oMath xmlns:m="http://schemas.openxmlformats.org/officeDocument/2006/math">
                    <m:sSub>
                      <m:sSubPr>
                        <m:ctrlPr>
                          <a:rPr lang="zh-CN" altLang="zh-CN" i="1" smtClean="0">
                            <a:solidFill>
                              <a:srgbClr val="00FF00"/>
                            </a:solidFill>
                          </a:rPr>
                        </m:ctrlPr>
                      </m:sSubPr>
                      <m:e>
                        <m:r>
                          <a:rPr lang="en-US" altLang="zh-CN" i="1">
                            <a:solidFill>
                              <a:srgbClr val="00FF00"/>
                            </a:solidFill>
                          </a:rPr>
                          <m:t>𝑆</m:t>
                        </m:r>
                      </m:e>
                      <m:sub>
                        <m:r>
                          <a:rPr lang="en-US" altLang="zh-CN" i="1">
                            <a:solidFill>
                              <a:srgbClr val="00FF00"/>
                            </a:solidFill>
                          </a:rPr>
                          <m:t>𝐾𝑆</m:t>
                        </m:r>
                      </m:sub>
                    </m:sSub>
                    <m:d>
                      <m:dPr>
                        <m:ctrlPr>
                          <a:rPr lang="zh-CN" altLang="zh-CN" i="1">
                            <a:solidFill>
                              <a:srgbClr val="00FF00"/>
                            </a:solidFill>
                          </a:rPr>
                        </m:ctrlPr>
                      </m:dPr>
                      <m:e>
                        <m:r>
                          <a:rPr lang="en-US" altLang="zh-CN" i="1">
                            <a:solidFill>
                              <a:srgbClr val="00FF00"/>
                            </a:solidFill>
                          </a:rPr>
                          <m:t>𝑂</m:t>
                        </m:r>
                        <m:r>
                          <a:rPr lang="en-US" altLang="zh-CN" i="1">
                            <a:solidFill>
                              <a:srgbClr val="00FF00"/>
                            </a:solidFill>
                          </a:rPr>
                          <m:t>,</m:t>
                        </m:r>
                        <m:r>
                          <a:rPr lang="en-US" altLang="zh-CN" i="1">
                            <a:solidFill>
                              <a:srgbClr val="00FF00"/>
                            </a:solidFill>
                          </a:rPr>
                          <m:t>𝐼</m:t>
                        </m:r>
                      </m:e>
                    </m:d>
                    <m:r>
                      <a:rPr lang="en-US" altLang="zh-CN" i="1">
                        <a:solidFill>
                          <a:srgbClr val="00FF00"/>
                        </a:solidFill>
                      </a:rPr>
                      <m:t>=</m:t>
                    </m:r>
                    <m:func>
                      <m:funcPr>
                        <m:ctrlPr>
                          <a:rPr lang="zh-CN" altLang="zh-CN" i="1">
                            <a:solidFill>
                              <a:srgbClr val="00FF00"/>
                            </a:solidFill>
                          </a:rPr>
                        </m:ctrlPr>
                      </m:funcPr>
                      <m:fName>
                        <m:limLow>
                          <m:limLowPr>
                            <m:ctrlPr>
                              <a:rPr lang="zh-CN" altLang="zh-CN" i="1">
                                <a:solidFill>
                                  <a:srgbClr val="00FF00"/>
                                </a:solidFill>
                              </a:rPr>
                            </m:ctrlPr>
                          </m:limLowPr>
                          <m:e>
                            <m:r>
                              <m:rPr>
                                <m:sty m:val="p"/>
                              </m:rPr>
                              <a:rPr lang="en-US" altLang="zh-CN">
                                <a:solidFill>
                                  <a:srgbClr val="00FF00"/>
                                </a:solidFill>
                              </a:rPr>
                              <m:t>max</m:t>
                            </m:r>
                          </m:e>
                          <m:lim>
                            <m:r>
                              <a:rPr lang="en-US" altLang="zh-CN" i="1">
                                <a:solidFill>
                                  <a:srgbClr val="00FF00"/>
                                </a:solidFill>
                              </a:rPr>
                              <m:t>0≤</m:t>
                            </m:r>
                            <m:r>
                              <a:rPr lang="en-US" altLang="zh-CN" i="1">
                                <a:solidFill>
                                  <a:srgbClr val="00FF00"/>
                                </a:solidFill>
                              </a:rPr>
                              <m:t>𝑘</m:t>
                            </m:r>
                            <m:r>
                              <a:rPr lang="en-US" altLang="zh-CN" i="1">
                                <a:solidFill>
                                  <a:srgbClr val="00FF00"/>
                                </a:solidFill>
                              </a:rPr>
                              <m:t>≤</m:t>
                            </m:r>
                            <m:r>
                              <a:rPr lang="en-US" altLang="zh-CN" i="1">
                                <a:solidFill>
                                  <a:srgbClr val="00FF00"/>
                                </a:solidFill>
                              </a:rPr>
                              <m:t>𝐿</m:t>
                            </m:r>
                            <m:r>
                              <a:rPr lang="en-US" altLang="zh-CN" i="1">
                                <a:solidFill>
                                  <a:srgbClr val="00FF00"/>
                                </a:solidFill>
                              </a:rPr>
                              <m:t>−1</m:t>
                            </m:r>
                          </m:lim>
                        </m:limLow>
                      </m:fName>
                      <m:e>
                        <m:d>
                          <m:dPr>
                            <m:begChr m:val="|"/>
                            <m:endChr m:val="|"/>
                            <m:ctrlPr>
                              <a:rPr lang="zh-CN" altLang="zh-CN" i="1">
                                <a:solidFill>
                                  <a:srgbClr val="00FF00"/>
                                </a:solidFill>
                              </a:rPr>
                            </m:ctrlPr>
                          </m:dPr>
                          <m:e>
                            <m:sSub>
                              <m:sSubPr>
                                <m:ctrlPr>
                                  <a:rPr lang="zh-CN" altLang="zh-CN" i="1">
                                    <a:solidFill>
                                      <a:srgbClr val="00FF00"/>
                                    </a:solidFill>
                                  </a:rPr>
                                </m:ctrlPr>
                              </m:sSubPr>
                              <m:e>
                                <m:acc>
                                  <m:accPr>
                                    <m:chr m:val="̂"/>
                                    <m:ctrlPr>
                                      <a:rPr lang="zh-CN" altLang="zh-CN" i="1">
                                        <a:solidFill>
                                          <a:srgbClr val="00FF00"/>
                                        </a:solidFill>
                                      </a:rPr>
                                    </m:ctrlPr>
                                  </m:accPr>
                                  <m:e>
                                    <m:r>
                                      <a:rPr lang="en-US" altLang="zh-CN" i="1">
                                        <a:solidFill>
                                          <a:srgbClr val="00FF00"/>
                                        </a:solidFill>
                                      </a:rPr>
                                      <m:t>𝐻</m:t>
                                    </m:r>
                                  </m:e>
                                </m:acc>
                              </m:e>
                              <m:sub>
                                <m:r>
                                  <a:rPr lang="en-US" altLang="zh-CN" i="1">
                                    <a:solidFill>
                                      <a:srgbClr val="00FF00"/>
                                    </a:solidFill>
                                  </a:rPr>
                                  <m:t>𝑂</m:t>
                                </m:r>
                              </m:sub>
                            </m:sSub>
                            <m:d>
                              <m:dPr>
                                <m:ctrlPr>
                                  <a:rPr lang="zh-CN" altLang="zh-CN" i="1">
                                    <a:solidFill>
                                      <a:srgbClr val="00FF00"/>
                                    </a:solidFill>
                                  </a:rPr>
                                </m:ctrlPr>
                              </m:dPr>
                              <m:e>
                                <m:r>
                                  <a:rPr lang="en-US" altLang="zh-CN" i="1">
                                    <a:solidFill>
                                      <a:srgbClr val="00FF00"/>
                                    </a:solidFill>
                                  </a:rPr>
                                  <m:t>𝑘</m:t>
                                </m:r>
                              </m:e>
                            </m:d>
                            <m:r>
                              <a:rPr lang="en-US" altLang="zh-CN" i="1">
                                <a:solidFill>
                                  <a:srgbClr val="00FF00"/>
                                </a:solidFill>
                              </a:rPr>
                              <m:t>−</m:t>
                            </m:r>
                            <m:sSub>
                              <m:sSubPr>
                                <m:ctrlPr>
                                  <a:rPr lang="zh-CN" altLang="zh-CN" i="1">
                                    <a:solidFill>
                                      <a:srgbClr val="00FF00"/>
                                    </a:solidFill>
                                  </a:rPr>
                                </m:ctrlPr>
                              </m:sSubPr>
                              <m:e>
                                <m:acc>
                                  <m:accPr>
                                    <m:chr m:val="̂"/>
                                    <m:ctrlPr>
                                      <a:rPr lang="zh-CN" altLang="zh-CN" i="1">
                                        <a:solidFill>
                                          <a:srgbClr val="00FF00"/>
                                        </a:solidFill>
                                      </a:rPr>
                                    </m:ctrlPr>
                                  </m:accPr>
                                  <m:e>
                                    <m:r>
                                      <a:rPr lang="en-US" altLang="zh-CN" i="1">
                                        <a:solidFill>
                                          <a:srgbClr val="00FF00"/>
                                        </a:solidFill>
                                      </a:rPr>
                                      <m:t>𝐻</m:t>
                                    </m:r>
                                  </m:e>
                                </m:acc>
                              </m:e>
                              <m:sub>
                                <m:r>
                                  <a:rPr lang="en-US" altLang="zh-CN" i="1">
                                    <a:solidFill>
                                      <a:srgbClr val="00FF00"/>
                                    </a:solidFill>
                                  </a:rPr>
                                  <m:t>𝐼</m:t>
                                </m:r>
                              </m:sub>
                            </m:sSub>
                            <m:r>
                              <a:rPr lang="en-US" altLang="zh-CN" i="1">
                                <a:solidFill>
                                  <a:srgbClr val="00FF00"/>
                                </a:solidFill>
                              </a:rPr>
                              <m:t>(</m:t>
                            </m:r>
                            <m:r>
                              <a:rPr lang="en-US" altLang="zh-CN" i="1">
                                <a:solidFill>
                                  <a:srgbClr val="00FF00"/>
                                </a:solidFill>
                              </a:rPr>
                              <m:t>𝑘</m:t>
                            </m:r>
                            <m:r>
                              <a:rPr lang="en-US" altLang="zh-CN" i="1">
                                <a:solidFill>
                                  <a:srgbClr val="00FF00"/>
                                </a:solidFill>
                              </a:rPr>
                              <m:t>)</m:t>
                            </m:r>
                          </m:e>
                        </m:d>
                      </m:e>
                    </m:func>
                    <m:r>
                      <a:rPr lang="zh-CN" altLang="zh-CN">
                        <a:solidFill>
                          <a:srgbClr val="00FF00"/>
                        </a:solidFill>
                      </a:rPr>
                      <m:t>，</m:t>
                    </m:r>
                  </m:oMath>
                </a14:m>
                <a:endParaRPr lang="zh-CN" altLang="en-US" dirty="0">
                  <a:solidFill>
                    <a:srgbClr val="00FF0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27</a:t>
            </a:fld>
            <a:endParaRPr lang="zh-CN" altLang="en-US"/>
          </a:p>
        </p:txBody>
      </p:sp>
    </p:spTree>
    <p:extLst>
      <p:ext uri="{BB962C8B-B14F-4D97-AF65-F5344CB8AC3E}">
        <p14:creationId xmlns:p14="http://schemas.microsoft.com/office/powerpoint/2010/main" val="324366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80">
                                          <p:stCondLst>
                                            <p:cond delay="0"/>
                                          </p:stCondLst>
                                        </p:cTn>
                                        <p:tgtEl>
                                          <p:spTgt spid="3">
                                            <p:txEl>
                                              <p:pRg st="4" end="4"/>
                                            </p:txEl>
                                          </p:spTgt>
                                        </p:tgtEl>
                                      </p:cBhvr>
                                    </p:animEffect>
                                    <p:anim calcmode="lin" valueType="num">
                                      <p:cBhvr>
                                        <p:cTn id="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4" end="4"/>
                                            </p:txEl>
                                          </p:spTgt>
                                        </p:tgtEl>
                                      </p:cBhvr>
                                      <p:to x="100000" y="60000"/>
                                    </p:animScale>
                                    <p:animScale>
                                      <p:cBhvr>
                                        <p:cTn id="14" dur="166" decel="50000">
                                          <p:stCondLst>
                                            <p:cond delay="676"/>
                                          </p:stCondLst>
                                        </p:cTn>
                                        <p:tgtEl>
                                          <p:spTgt spid="3">
                                            <p:txEl>
                                              <p:pRg st="4" end="4"/>
                                            </p:txEl>
                                          </p:spTgt>
                                        </p:tgtEl>
                                      </p:cBhvr>
                                      <p:to x="100000" y="100000"/>
                                    </p:animScale>
                                    <p:animScale>
                                      <p:cBhvr>
                                        <p:cTn id="15" dur="26">
                                          <p:stCondLst>
                                            <p:cond delay="1312"/>
                                          </p:stCondLst>
                                        </p:cTn>
                                        <p:tgtEl>
                                          <p:spTgt spid="3">
                                            <p:txEl>
                                              <p:pRg st="4" end="4"/>
                                            </p:txEl>
                                          </p:spTgt>
                                        </p:tgtEl>
                                      </p:cBhvr>
                                      <p:to x="100000" y="80000"/>
                                    </p:animScale>
                                    <p:animScale>
                                      <p:cBhvr>
                                        <p:cTn id="16" dur="166" decel="50000">
                                          <p:stCondLst>
                                            <p:cond delay="1338"/>
                                          </p:stCondLst>
                                        </p:cTn>
                                        <p:tgtEl>
                                          <p:spTgt spid="3">
                                            <p:txEl>
                                              <p:pRg st="4" end="4"/>
                                            </p:txEl>
                                          </p:spTgt>
                                        </p:tgtEl>
                                      </p:cBhvr>
                                      <p:to x="100000" y="100000"/>
                                    </p:animScale>
                                    <p:animScale>
                                      <p:cBhvr>
                                        <p:cTn id="17" dur="26">
                                          <p:stCondLst>
                                            <p:cond delay="1642"/>
                                          </p:stCondLst>
                                        </p:cTn>
                                        <p:tgtEl>
                                          <p:spTgt spid="3">
                                            <p:txEl>
                                              <p:pRg st="4" end="4"/>
                                            </p:txEl>
                                          </p:spTgt>
                                        </p:tgtEl>
                                      </p:cBhvr>
                                      <p:to x="100000" y="90000"/>
                                    </p:animScale>
                                    <p:animScale>
                                      <p:cBhvr>
                                        <p:cTn id="18" dur="166" decel="50000">
                                          <p:stCondLst>
                                            <p:cond delay="1668"/>
                                          </p:stCondLst>
                                        </p:cTn>
                                        <p:tgtEl>
                                          <p:spTgt spid="3">
                                            <p:txEl>
                                              <p:pRg st="4" end="4"/>
                                            </p:txEl>
                                          </p:spTgt>
                                        </p:tgtEl>
                                      </p:cBhvr>
                                      <p:to x="100000" y="100000"/>
                                    </p:animScale>
                                    <p:animScale>
                                      <p:cBhvr>
                                        <p:cTn id="19" dur="26">
                                          <p:stCondLst>
                                            <p:cond delay="1808"/>
                                          </p:stCondLst>
                                        </p:cTn>
                                        <p:tgtEl>
                                          <p:spTgt spid="3">
                                            <p:txEl>
                                              <p:pRg st="4" end="4"/>
                                            </p:txEl>
                                          </p:spTgt>
                                        </p:tgtEl>
                                      </p:cBhvr>
                                      <p:to x="100000" y="95000"/>
                                    </p:animScale>
                                    <p:animScale>
                                      <p:cBhvr>
                                        <p:cTn id="20" dur="166" decel="50000">
                                          <p:stCondLst>
                                            <p:cond delay="1834"/>
                                          </p:stCondLst>
                                        </p:cTn>
                                        <p:tgtEl>
                                          <p:spTgt spid="3">
                                            <p:txEl>
                                              <p:pRg st="4" end="4"/>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down)">
                                      <p:cBhvr>
                                        <p:cTn id="23" dur="580">
                                          <p:stCondLst>
                                            <p:cond delay="0"/>
                                          </p:stCondLst>
                                        </p:cTn>
                                        <p:tgtEl>
                                          <p:spTgt spid="3">
                                            <p:txEl>
                                              <p:pRg st="5" end="5"/>
                                            </p:txEl>
                                          </p:spTgt>
                                        </p:tgtEl>
                                      </p:cBhvr>
                                    </p:animEffect>
                                    <p:anim calcmode="lin" valueType="num">
                                      <p:cBhvr>
                                        <p:cTn id="24"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5" end="5"/>
                                            </p:txEl>
                                          </p:spTgt>
                                        </p:tgtEl>
                                      </p:cBhvr>
                                      <p:to x="100000" y="60000"/>
                                    </p:animScale>
                                    <p:animScale>
                                      <p:cBhvr>
                                        <p:cTn id="30" dur="166" decel="50000">
                                          <p:stCondLst>
                                            <p:cond delay="676"/>
                                          </p:stCondLst>
                                        </p:cTn>
                                        <p:tgtEl>
                                          <p:spTgt spid="3">
                                            <p:txEl>
                                              <p:pRg st="5" end="5"/>
                                            </p:txEl>
                                          </p:spTgt>
                                        </p:tgtEl>
                                      </p:cBhvr>
                                      <p:to x="100000" y="100000"/>
                                    </p:animScale>
                                    <p:animScale>
                                      <p:cBhvr>
                                        <p:cTn id="31" dur="26">
                                          <p:stCondLst>
                                            <p:cond delay="1312"/>
                                          </p:stCondLst>
                                        </p:cTn>
                                        <p:tgtEl>
                                          <p:spTgt spid="3">
                                            <p:txEl>
                                              <p:pRg st="5" end="5"/>
                                            </p:txEl>
                                          </p:spTgt>
                                        </p:tgtEl>
                                      </p:cBhvr>
                                      <p:to x="100000" y="80000"/>
                                    </p:animScale>
                                    <p:animScale>
                                      <p:cBhvr>
                                        <p:cTn id="32" dur="166" decel="50000">
                                          <p:stCondLst>
                                            <p:cond delay="1338"/>
                                          </p:stCondLst>
                                        </p:cTn>
                                        <p:tgtEl>
                                          <p:spTgt spid="3">
                                            <p:txEl>
                                              <p:pRg st="5" end="5"/>
                                            </p:txEl>
                                          </p:spTgt>
                                        </p:tgtEl>
                                      </p:cBhvr>
                                      <p:to x="100000" y="100000"/>
                                    </p:animScale>
                                    <p:animScale>
                                      <p:cBhvr>
                                        <p:cTn id="33" dur="26">
                                          <p:stCondLst>
                                            <p:cond delay="1642"/>
                                          </p:stCondLst>
                                        </p:cTn>
                                        <p:tgtEl>
                                          <p:spTgt spid="3">
                                            <p:txEl>
                                              <p:pRg st="5" end="5"/>
                                            </p:txEl>
                                          </p:spTgt>
                                        </p:tgtEl>
                                      </p:cBhvr>
                                      <p:to x="100000" y="90000"/>
                                    </p:animScale>
                                    <p:animScale>
                                      <p:cBhvr>
                                        <p:cTn id="34" dur="166" decel="50000">
                                          <p:stCondLst>
                                            <p:cond delay="1668"/>
                                          </p:stCondLst>
                                        </p:cTn>
                                        <p:tgtEl>
                                          <p:spTgt spid="3">
                                            <p:txEl>
                                              <p:pRg st="5" end="5"/>
                                            </p:txEl>
                                          </p:spTgt>
                                        </p:tgtEl>
                                      </p:cBhvr>
                                      <p:to x="100000" y="100000"/>
                                    </p:animScale>
                                    <p:animScale>
                                      <p:cBhvr>
                                        <p:cTn id="35" dur="26">
                                          <p:stCondLst>
                                            <p:cond delay="1808"/>
                                          </p:stCondLst>
                                        </p:cTn>
                                        <p:tgtEl>
                                          <p:spTgt spid="3">
                                            <p:txEl>
                                              <p:pRg st="5" end="5"/>
                                            </p:txEl>
                                          </p:spTgt>
                                        </p:tgtEl>
                                      </p:cBhvr>
                                      <p:to x="100000" y="95000"/>
                                    </p:animScale>
                                    <p:animScale>
                                      <p:cBhvr>
                                        <p:cTn id="36" dur="166" decel="50000">
                                          <p:stCondLst>
                                            <p:cond delay="1834"/>
                                          </p:stCondLst>
                                        </p:cTn>
                                        <p:tgtEl>
                                          <p:spTgt spid="3">
                                            <p:txEl>
                                              <p:pRg st="5" end="5"/>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wipe(down)">
                                      <p:cBhvr>
                                        <p:cTn id="41" dur="580">
                                          <p:stCondLst>
                                            <p:cond delay="0"/>
                                          </p:stCondLst>
                                        </p:cTn>
                                        <p:tgtEl>
                                          <p:spTgt spid="3">
                                            <p:txEl>
                                              <p:pRg st="7" end="7"/>
                                            </p:txEl>
                                          </p:spTgt>
                                        </p:tgtEl>
                                      </p:cBhvr>
                                    </p:animEffect>
                                    <p:anim calcmode="lin" valueType="num">
                                      <p:cBhvr>
                                        <p:cTn id="42"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
                                            <p:txEl>
                                              <p:pRg st="7" end="7"/>
                                            </p:txEl>
                                          </p:spTgt>
                                        </p:tgtEl>
                                      </p:cBhvr>
                                      <p:to x="100000" y="60000"/>
                                    </p:animScale>
                                    <p:animScale>
                                      <p:cBhvr>
                                        <p:cTn id="48" dur="166" decel="50000">
                                          <p:stCondLst>
                                            <p:cond delay="676"/>
                                          </p:stCondLst>
                                        </p:cTn>
                                        <p:tgtEl>
                                          <p:spTgt spid="3">
                                            <p:txEl>
                                              <p:pRg st="7" end="7"/>
                                            </p:txEl>
                                          </p:spTgt>
                                        </p:tgtEl>
                                      </p:cBhvr>
                                      <p:to x="100000" y="100000"/>
                                    </p:animScale>
                                    <p:animScale>
                                      <p:cBhvr>
                                        <p:cTn id="49" dur="26">
                                          <p:stCondLst>
                                            <p:cond delay="1312"/>
                                          </p:stCondLst>
                                        </p:cTn>
                                        <p:tgtEl>
                                          <p:spTgt spid="3">
                                            <p:txEl>
                                              <p:pRg st="7" end="7"/>
                                            </p:txEl>
                                          </p:spTgt>
                                        </p:tgtEl>
                                      </p:cBhvr>
                                      <p:to x="100000" y="80000"/>
                                    </p:animScale>
                                    <p:animScale>
                                      <p:cBhvr>
                                        <p:cTn id="50" dur="166" decel="50000">
                                          <p:stCondLst>
                                            <p:cond delay="1338"/>
                                          </p:stCondLst>
                                        </p:cTn>
                                        <p:tgtEl>
                                          <p:spTgt spid="3">
                                            <p:txEl>
                                              <p:pRg st="7" end="7"/>
                                            </p:txEl>
                                          </p:spTgt>
                                        </p:tgtEl>
                                      </p:cBhvr>
                                      <p:to x="100000" y="100000"/>
                                    </p:animScale>
                                    <p:animScale>
                                      <p:cBhvr>
                                        <p:cTn id="51" dur="26">
                                          <p:stCondLst>
                                            <p:cond delay="1642"/>
                                          </p:stCondLst>
                                        </p:cTn>
                                        <p:tgtEl>
                                          <p:spTgt spid="3">
                                            <p:txEl>
                                              <p:pRg st="7" end="7"/>
                                            </p:txEl>
                                          </p:spTgt>
                                        </p:tgtEl>
                                      </p:cBhvr>
                                      <p:to x="100000" y="90000"/>
                                    </p:animScale>
                                    <p:animScale>
                                      <p:cBhvr>
                                        <p:cTn id="52" dur="166" decel="50000">
                                          <p:stCondLst>
                                            <p:cond delay="1668"/>
                                          </p:stCondLst>
                                        </p:cTn>
                                        <p:tgtEl>
                                          <p:spTgt spid="3">
                                            <p:txEl>
                                              <p:pRg st="7" end="7"/>
                                            </p:txEl>
                                          </p:spTgt>
                                        </p:tgtEl>
                                      </p:cBhvr>
                                      <p:to x="100000" y="100000"/>
                                    </p:animScale>
                                    <p:animScale>
                                      <p:cBhvr>
                                        <p:cTn id="53" dur="26">
                                          <p:stCondLst>
                                            <p:cond delay="1808"/>
                                          </p:stCondLst>
                                        </p:cTn>
                                        <p:tgtEl>
                                          <p:spTgt spid="3">
                                            <p:txEl>
                                              <p:pRg st="7" end="7"/>
                                            </p:txEl>
                                          </p:spTgt>
                                        </p:tgtEl>
                                      </p:cBhvr>
                                      <p:to x="100000" y="95000"/>
                                    </p:animScale>
                                    <p:animScale>
                                      <p:cBhvr>
                                        <p:cTn id="54" dur="166" decel="50000">
                                          <p:stCondLst>
                                            <p:cond delay="1834"/>
                                          </p:stCondLst>
                                        </p:cTn>
                                        <p:tgtEl>
                                          <p:spTgt spid="3">
                                            <p:txEl>
                                              <p:pRg st="7" end="7"/>
                                            </p:txEl>
                                          </p:spTgt>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wipe(down)">
                                      <p:cBhvr>
                                        <p:cTn id="57" dur="580">
                                          <p:stCondLst>
                                            <p:cond delay="0"/>
                                          </p:stCondLst>
                                        </p:cTn>
                                        <p:tgtEl>
                                          <p:spTgt spid="3">
                                            <p:txEl>
                                              <p:pRg st="8" end="8"/>
                                            </p:txEl>
                                          </p:spTgt>
                                        </p:tgtEl>
                                      </p:cBhvr>
                                    </p:animEffect>
                                    <p:anim calcmode="lin" valueType="num">
                                      <p:cBhvr>
                                        <p:cTn id="58"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8" end="8"/>
                                            </p:txEl>
                                          </p:spTgt>
                                        </p:tgtEl>
                                      </p:cBhvr>
                                      <p:to x="100000" y="60000"/>
                                    </p:animScale>
                                    <p:animScale>
                                      <p:cBhvr>
                                        <p:cTn id="64" dur="166" decel="50000">
                                          <p:stCondLst>
                                            <p:cond delay="676"/>
                                          </p:stCondLst>
                                        </p:cTn>
                                        <p:tgtEl>
                                          <p:spTgt spid="3">
                                            <p:txEl>
                                              <p:pRg st="8" end="8"/>
                                            </p:txEl>
                                          </p:spTgt>
                                        </p:tgtEl>
                                      </p:cBhvr>
                                      <p:to x="100000" y="100000"/>
                                    </p:animScale>
                                    <p:animScale>
                                      <p:cBhvr>
                                        <p:cTn id="65" dur="26">
                                          <p:stCondLst>
                                            <p:cond delay="1312"/>
                                          </p:stCondLst>
                                        </p:cTn>
                                        <p:tgtEl>
                                          <p:spTgt spid="3">
                                            <p:txEl>
                                              <p:pRg st="8" end="8"/>
                                            </p:txEl>
                                          </p:spTgt>
                                        </p:tgtEl>
                                      </p:cBhvr>
                                      <p:to x="100000" y="80000"/>
                                    </p:animScale>
                                    <p:animScale>
                                      <p:cBhvr>
                                        <p:cTn id="66" dur="166" decel="50000">
                                          <p:stCondLst>
                                            <p:cond delay="1338"/>
                                          </p:stCondLst>
                                        </p:cTn>
                                        <p:tgtEl>
                                          <p:spTgt spid="3">
                                            <p:txEl>
                                              <p:pRg st="8" end="8"/>
                                            </p:txEl>
                                          </p:spTgt>
                                        </p:tgtEl>
                                      </p:cBhvr>
                                      <p:to x="100000" y="100000"/>
                                    </p:animScale>
                                    <p:animScale>
                                      <p:cBhvr>
                                        <p:cTn id="67" dur="26">
                                          <p:stCondLst>
                                            <p:cond delay="1642"/>
                                          </p:stCondLst>
                                        </p:cTn>
                                        <p:tgtEl>
                                          <p:spTgt spid="3">
                                            <p:txEl>
                                              <p:pRg st="8" end="8"/>
                                            </p:txEl>
                                          </p:spTgt>
                                        </p:tgtEl>
                                      </p:cBhvr>
                                      <p:to x="100000" y="90000"/>
                                    </p:animScale>
                                    <p:animScale>
                                      <p:cBhvr>
                                        <p:cTn id="68" dur="166" decel="50000">
                                          <p:stCondLst>
                                            <p:cond delay="1668"/>
                                          </p:stCondLst>
                                        </p:cTn>
                                        <p:tgtEl>
                                          <p:spTgt spid="3">
                                            <p:txEl>
                                              <p:pRg st="8" end="8"/>
                                            </p:txEl>
                                          </p:spTgt>
                                        </p:tgtEl>
                                      </p:cBhvr>
                                      <p:to x="100000" y="100000"/>
                                    </p:animScale>
                                    <p:animScale>
                                      <p:cBhvr>
                                        <p:cTn id="69" dur="26">
                                          <p:stCondLst>
                                            <p:cond delay="1808"/>
                                          </p:stCondLst>
                                        </p:cTn>
                                        <p:tgtEl>
                                          <p:spTgt spid="3">
                                            <p:txEl>
                                              <p:pRg st="8" end="8"/>
                                            </p:txEl>
                                          </p:spTgt>
                                        </p:tgtEl>
                                      </p:cBhvr>
                                      <p:to x="100000" y="95000"/>
                                    </p:animScale>
                                    <p:animScale>
                                      <p:cBhvr>
                                        <p:cTn id="70" dur="166" decel="50000">
                                          <p:stCondLst>
                                            <p:cond delay="1834"/>
                                          </p:stCondLst>
                                        </p:cTn>
                                        <p:tgtEl>
                                          <p:spTgt spid="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直方图均衡化</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zh-CN" dirty="0">
                    <a:solidFill>
                      <a:srgbClr val="0070C0"/>
                    </a:solidFill>
                  </a:rPr>
                  <a:t>直方图均衡化的实现可以分为如下五个步骤</a:t>
                </a:r>
                <a:r>
                  <a:rPr lang="zh-CN" altLang="zh-CN" dirty="0" smtClean="0">
                    <a:solidFill>
                      <a:srgbClr val="0070C0"/>
                    </a:solidFill>
                  </a:rPr>
                  <a:t>：</a:t>
                </a:r>
                <a:endParaRPr lang="en-US" altLang="zh-CN" dirty="0" smtClean="0">
                  <a:solidFill>
                    <a:srgbClr val="0070C0"/>
                  </a:solidFill>
                </a:endParaRPr>
              </a:p>
              <a:p>
                <a:pPr lvl="1"/>
                <a:r>
                  <a:rPr lang="zh-CN" altLang="zh-CN" dirty="0"/>
                  <a:t>统计图像的直方图</a:t>
                </a:r>
                <a14:m>
                  <m:oMath xmlns:m="http://schemas.openxmlformats.org/officeDocument/2006/math">
                    <m:sSub>
                      <m:sSubPr>
                        <m:ctrlPr>
                          <a:rPr lang="zh-CN" altLang="zh-CN" i="1"/>
                        </m:ctrlPr>
                      </m:sSubPr>
                      <m:e>
                        <m:r>
                          <a:rPr lang="en-US" altLang="zh-CN" i="1"/>
                          <m:t>𝐻</m:t>
                        </m:r>
                      </m:e>
                      <m:sub>
                        <m:r>
                          <m:rPr>
                            <m:sty m:val="p"/>
                          </m:rPr>
                          <a:rPr lang="en-US" altLang="zh-CN"/>
                          <m:t>x</m:t>
                        </m:r>
                      </m:sub>
                    </m:sSub>
                    <m:d>
                      <m:dPr>
                        <m:ctrlPr>
                          <a:rPr lang="zh-CN" altLang="zh-CN" i="1"/>
                        </m:ctrlPr>
                      </m:dPr>
                      <m:e>
                        <m:r>
                          <a:rPr lang="en-US" altLang="zh-CN" i="1"/>
                          <m:t>𝑘</m:t>
                        </m:r>
                      </m:e>
                    </m:d>
                  </m:oMath>
                </a14:m>
                <a:r>
                  <a:rPr lang="zh-CN" altLang="zh-CN" dirty="0" smtClean="0"/>
                  <a:t>；</a:t>
                </a:r>
                <a:endParaRPr lang="en-US" altLang="zh-CN" dirty="0" smtClean="0"/>
              </a:p>
              <a:p>
                <a:pPr lvl="1"/>
                <a:r>
                  <a:rPr lang="zh-CN" altLang="zh-CN" dirty="0" smtClean="0">
                    <a:solidFill>
                      <a:srgbClr val="00B050"/>
                    </a:solidFill>
                  </a:rPr>
                  <a:t>进行直方图归一化，就是使得</a:t>
                </a:r>
                <a:endParaRPr lang="en-US" altLang="zh-CN" dirty="0" smtClean="0">
                  <a:solidFill>
                    <a:srgbClr val="00B050"/>
                  </a:solidFill>
                </a:endParaRPr>
              </a:p>
              <a:p>
                <a:pPr lvl="2"/>
                <a14:m>
                  <m:oMath xmlns:m="http://schemas.openxmlformats.org/officeDocument/2006/math">
                    <m:nary>
                      <m:naryPr>
                        <m:chr m:val="∑"/>
                        <m:limLoc m:val="undOvr"/>
                        <m:ctrlPr>
                          <a:rPr lang="zh-CN" altLang="zh-CN" i="1">
                            <a:solidFill>
                              <a:srgbClr val="00B050"/>
                            </a:solidFill>
                          </a:rPr>
                        </m:ctrlPr>
                      </m:naryPr>
                      <m:sub>
                        <m:r>
                          <a:rPr lang="en-US" altLang="zh-CN" i="1">
                            <a:solidFill>
                              <a:srgbClr val="00B050"/>
                            </a:solidFill>
                          </a:rPr>
                          <m:t>𝑘</m:t>
                        </m:r>
                        <m:r>
                          <a:rPr lang="en-US" altLang="zh-CN" i="1">
                            <a:solidFill>
                              <a:srgbClr val="00B050"/>
                            </a:solidFill>
                          </a:rPr>
                          <m:t>=0</m:t>
                        </m:r>
                      </m:sub>
                      <m:sup>
                        <m:r>
                          <a:rPr lang="en-US" altLang="zh-CN" i="1">
                            <a:solidFill>
                              <a:srgbClr val="00B050"/>
                            </a:solidFill>
                          </a:rPr>
                          <m:t>𝐿</m:t>
                        </m:r>
                        <m:r>
                          <a:rPr lang="en-US" altLang="zh-CN" i="1">
                            <a:solidFill>
                              <a:srgbClr val="00B050"/>
                            </a:solidFill>
                          </a:rPr>
                          <m:t>−1</m:t>
                        </m:r>
                      </m:sup>
                      <m:e>
                        <m:sSub>
                          <m:sSubPr>
                            <m:ctrlPr>
                              <a:rPr lang="zh-CN" altLang="zh-CN" i="1">
                                <a:solidFill>
                                  <a:srgbClr val="00B050"/>
                                </a:solidFill>
                              </a:rPr>
                            </m:ctrlPr>
                          </m:sSubPr>
                          <m:e>
                            <m:r>
                              <a:rPr lang="en-US" altLang="zh-CN" i="1">
                                <a:solidFill>
                                  <a:srgbClr val="00B050"/>
                                </a:solidFill>
                              </a:rPr>
                              <m:t>𝐻</m:t>
                            </m:r>
                          </m:e>
                          <m:sub>
                            <m:r>
                              <m:rPr>
                                <m:sty m:val="p"/>
                              </m:rPr>
                              <a:rPr lang="en-US" altLang="zh-CN">
                                <a:solidFill>
                                  <a:srgbClr val="00B050"/>
                                </a:solidFill>
                              </a:rPr>
                              <m:t>x</m:t>
                            </m:r>
                          </m:sub>
                        </m:sSub>
                        <m:d>
                          <m:dPr>
                            <m:ctrlPr>
                              <a:rPr lang="zh-CN" altLang="zh-CN" i="1">
                                <a:solidFill>
                                  <a:srgbClr val="00B050"/>
                                </a:solidFill>
                              </a:rPr>
                            </m:ctrlPr>
                          </m:dPr>
                          <m:e>
                            <m:r>
                              <a:rPr lang="en-US" altLang="zh-CN" i="1">
                                <a:solidFill>
                                  <a:srgbClr val="00B050"/>
                                </a:solidFill>
                              </a:rPr>
                              <m:t>𝑘</m:t>
                            </m:r>
                          </m:e>
                        </m:d>
                      </m:e>
                    </m:nary>
                    <m:r>
                      <a:rPr lang="en-US" altLang="zh-CN" i="1">
                        <a:solidFill>
                          <a:srgbClr val="00B050"/>
                        </a:solidFill>
                      </a:rPr>
                      <m:t>=1</m:t>
                    </m:r>
                    <m:r>
                      <a:rPr lang="zh-CN" altLang="zh-CN">
                        <a:solidFill>
                          <a:srgbClr val="00B050"/>
                        </a:solidFill>
                      </a:rPr>
                      <m:t>；</m:t>
                    </m:r>
                  </m:oMath>
                </a14:m>
                <a:endParaRPr lang="en-US" altLang="zh-CN" dirty="0" smtClean="0">
                  <a:solidFill>
                    <a:srgbClr val="00B050"/>
                  </a:solidFill>
                </a:endParaRPr>
              </a:p>
              <a:p>
                <a:pPr lvl="1"/>
                <a:r>
                  <a:rPr lang="zh-CN" altLang="zh-CN" dirty="0"/>
                  <a:t>计算累加直方图</a:t>
                </a:r>
                <a14:m>
                  <m:oMath xmlns:m="http://schemas.openxmlformats.org/officeDocument/2006/math">
                    <m:sSub>
                      <m:sSubPr>
                        <m:ctrlPr>
                          <a:rPr lang="zh-CN" altLang="zh-CN" i="1"/>
                        </m:ctrlPr>
                      </m:sSubPr>
                      <m:e>
                        <m:acc>
                          <m:accPr>
                            <m:chr m:val="̂"/>
                            <m:ctrlPr>
                              <a:rPr lang="zh-CN" altLang="zh-CN" i="1"/>
                            </m:ctrlPr>
                          </m:accPr>
                          <m:e>
                            <m:r>
                              <a:rPr lang="en-US" altLang="zh-CN" i="1"/>
                              <m:t>𝐻</m:t>
                            </m:r>
                          </m:e>
                        </m:acc>
                      </m:e>
                      <m:sub>
                        <m:r>
                          <a:rPr lang="en-US" altLang="zh-CN" i="1"/>
                          <m:t>𝑥</m:t>
                        </m:r>
                      </m:sub>
                    </m:sSub>
                    <m:d>
                      <m:dPr>
                        <m:ctrlPr>
                          <a:rPr lang="zh-CN" altLang="zh-CN" i="1"/>
                        </m:ctrlPr>
                      </m:dPr>
                      <m:e>
                        <m:r>
                          <a:rPr lang="en-US" altLang="zh-CN" i="1"/>
                          <m:t>𝑘</m:t>
                        </m:r>
                      </m:e>
                    </m:d>
                  </m:oMath>
                </a14:m>
                <a:r>
                  <a:rPr lang="zh-CN" altLang="zh-CN" dirty="0" smtClean="0"/>
                  <a:t>；</a:t>
                </a:r>
                <a:endParaRPr lang="en-US" altLang="zh-CN" dirty="0" smtClean="0"/>
              </a:p>
              <a:p>
                <a:pPr lvl="1"/>
                <a:r>
                  <a:rPr lang="zh-CN" altLang="zh-CN" dirty="0" smtClean="0">
                    <a:solidFill>
                      <a:srgbClr val="C00000"/>
                    </a:solidFill>
                  </a:rPr>
                  <a:t>进行累加直方图调整，即</a:t>
                </a:r>
                <a:endParaRPr lang="en-US" altLang="zh-CN" dirty="0" smtClean="0">
                  <a:solidFill>
                    <a:srgbClr val="C00000"/>
                  </a:solidFill>
                </a:endParaRPr>
              </a:p>
              <a:p>
                <a:pPr lvl="2"/>
                <a14:m>
                  <m:oMath xmlns:m="http://schemas.openxmlformats.org/officeDocument/2006/math">
                    <m:sSub>
                      <m:sSubPr>
                        <m:ctrlPr>
                          <a:rPr lang="zh-CN" altLang="zh-CN" i="1">
                            <a:solidFill>
                              <a:srgbClr val="C00000"/>
                            </a:solidFill>
                          </a:rPr>
                        </m:ctrlPr>
                      </m:sSubPr>
                      <m:e>
                        <m:acc>
                          <m:accPr>
                            <m:chr m:val="̂"/>
                            <m:ctrlPr>
                              <a:rPr lang="zh-CN" altLang="zh-CN" i="1">
                                <a:solidFill>
                                  <a:srgbClr val="C00000"/>
                                </a:solidFill>
                              </a:rPr>
                            </m:ctrlPr>
                          </m:accPr>
                          <m:e>
                            <m:r>
                              <a:rPr lang="en-US" altLang="zh-CN" i="1">
                                <a:solidFill>
                                  <a:srgbClr val="C00000"/>
                                </a:solidFill>
                              </a:rPr>
                              <m:t>𝐻</m:t>
                            </m:r>
                          </m:e>
                        </m:acc>
                      </m:e>
                      <m:sub>
                        <m:r>
                          <a:rPr lang="en-US" altLang="zh-CN" i="1">
                            <a:solidFill>
                              <a:srgbClr val="C00000"/>
                            </a:solidFill>
                          </a:rPr>
                          <m:t>𝑦</m:t>
                        </m:r>
                      </m:sub>
                    </m:sSub>
                    <m:d>
                      <m:dPr>
                        <m:ctrlPr>
                          <a:rPr lang="zh-CN" altLang="zh-CN" i="1">
                            <a:solidFill>
                              <a:srgbClr val="C00000"/>
                            </a:solidFill>
                          </a:rPr>
                        </m:ctrlPr>
                      </m:dPr>
                      <m:e>
                        <m:r>
                          <a:rPr lang="en-US" altLang="zh-CN" i="1">
                            <a:solidFill>
                              <a:srgbClr val="C00000"/>
                            </a:solidFill>
                          </a:rPr>
                          <m:t>𝑘</m:t>
                        </m:r>
                      </m:e>
                    </m:d>
                    <m:r>
                      <a:rPr lang="en-US" altLang="zh-CN" i="1">
                        <a:solidFill>
                          <a:srgbClr val="C00000"/>
                        </a:solidFill>
                      </a:rPr>
                      <m:t>=</m:t>
                    </m:r>
                    <m:r>
                      <m:rPr>
                        <m:sty m:val="p"/>
                      </m:rPr>
                      <a:rPr lang="en-US" altLang="zh-CN">
                        <a:solidFill>
                          <a:srgbClr val="C00000"/>
                        </a:solidFill>
                      </a:rPr>
                      <m:t>round</m:t>
                    </m:r>
                    <m:d>
                      <m:dPr>
                        <m:ctrlPr>
                          <a:rPr lang="zh-CN" altLang="zh-CN" i="1">
                            <a:solidFill>
                              <a:srgbClr val="C00000"/>
                            </a:solidFill>
                          </a:rPr>
                        </m:ctrlPr>
                      </m:dPr>
                      <m:e>
                        <m:sSub>
                          <m:sSubPr>
                            <m:ctrlPr>
                              <a:rPr lang="zh-CN" altLang="zh-CN" i="1">
                                <a:solidFill>
                                  <a:srgbClr val="C00000"/>
                                </a:solidFill>
                              </a:rPr>
                            </m:ctrlPr>
                          </m:sSubPr>
                          <m:e>
                            <m:acc>
                              <m:accPr>
                                <m:chr m:val="̂"/>
                                <m:ctrlPr>
                                  <a:rPr lang="zh-CN" altLang="zh-CN" i="1">
                                    <a:solidFill>
                                      <a:srgbClr val="C00000"/>
                                    </a:solidFill>
                                  </a:rPr>
                                </m:ctrlPr>
                              </m:accPr>
                              <m:e>
                                <m:r>
                                  <a:rPr lang="en-US" altLang="zh-CN" i="1">
                                    <a:solidFill>
                                      <a:srgbClr val="C00000"/>
                                    </a:solidFill>
                                  </a:rPr>
                                  <m:t>𝐻</m:t>
                                </m:r>
                              </m:e>
                            </m:acc>
                          </m:e>
                          <m:sub>
                            <m:r>
                              <a:rPr lang="en-US" altLang="zh-CN" i="1">
                                <a:solidFill>
                                  <a:srgbClr val="C00000"/>
                                </a:solidFill>
                              </a:rPr>
                              <m:t>𝑥</m:t>
                            </m:r>
                          </m:sub>
                        </m:sSub>
                        <m:d>
                          <m:dPr>
                            <m:ctrlPr>
                              <a:rPr lang="zh-CN" altLang="zh-CN" i="1">
                                <a:solidFill>
                                  <a:srgbClr val="C00000"/>
                                </a:solidFill>
                              </a:rPr>
                            </m:ctrlPr>
                          </m:dPr>
                          <m:e>
                            <m:r>
                              <a:rPr lang="en-US" altLang="zh-CN" i="1">
                                <a:solidFill>
                                  <a:srgbClr val="C00000"/>
                                </a:solidFill>
                              </a:rPr>
                              <m:t>𝑘</m:t>
                            </m:r>
                          </m:e>
                        </m:d>
                        <m:r>
                          <a:rPr lang="en-US" altLang="zh-CN" i="1">
                            <a:solidFill>
                              <a:srgbClr val="C00000"/>
                            </a:solidFill>
                          </a:rPr>
                          <m:t>∗</m:t>
                        </m:r>
                        <m:r>
                          <a:rPr lang="en-US" altLang="zh-CN" i="1">
                            <a:solidFill>
                              <a:srgbClr val="C00000"/>
                            </a:solidFill>
                          </a:rPr>
                          <m:t>𝑀</m:t>
                        </m:r>
                      </m:e>
                    </m:d>
                    <m:r>
                      <a:rPr lang="en-US" altLang="zh-CN" i="1">
                        <a:solidFill>
                          <a:srgbClr val="C00000"/>
                        </a:solidFill>
                      </a:rPr>
                      <m:t>∗</m:t>
                    </m:r>
                    <m:d>
                      <m:dPr>
                        <m:ctrlPr>
                          <a:rPr lang="zh-CN" altLang="zh-CN" i="1">
                            <a:solidFill>
                              <a:srgbClr val="C00000"/>
                            </a:solidFill>
                          </a:rPr>
                        </m:ctrlPr>
                      </m:dPr>
                      <m:e>
                        <m:f>
                          <m:fPr>
                            <m:type m:val="skw"/>
                            <m:ctrlPr>
                              <a:rPr lang="zh-CN" altLang="zh-CN" i="1">
                                <a:solidFill>
                                  <a:srgbClr val="C00000"/>
                                </a:solidFill>
                              </a:rPr>
                            </m:ctrlPr>
                          </m:fPr>
                          <m:num>
                            <m:r>
                              <a:rPr lang="en-US" altLang="zh-CN" i="1">
                                <a:solidFill>
                                  <a:srgbClr val="C00000"/>
                                </a:solidFill>
                              </a:rPr>
                              <m:t>256</m:t>
                            </m:r>
                          </m:num>
                          <m:den>
                            <m:r>
                              <a:rPr lang="en-US" altLang="zh-CN" i="1">
                                <a:solidFill>
                                  <a:srgbClr val="C00000"/>
                                </a:solidFill>
                              </a:rPr>
                              <m:t>𝑀</m:t>
                            </m:r>
                          </m:den>
                        </m:f>
                      </m:e>
                    </m:d>
                    <m:r>
                      <a:rPr lang="zh-CN" altLang="zh-CN">
                        <a:solidFill>
                          <a:srgbClr val="C00000"/>
                        </a:solidFill>
                      </a:rPr>
                      <m:t>，</m:t>
                    </m:r>
                  </m:oMath>
                </a14:m>
                <a:endParaRPr lang="en-US" altLang="zh-CN" dirty="0" smtClean="0">
                  <a:solidFill>
                    <a:srgbClr val="C00000"/>
                  </a:solidFill>
                </a:endParaRPr>
              </a:p>
              <a:p>
                <a:pPr lvl="3"/>
                <a:r>
                  <a:rPr lang="zh-CN" altLang="zh-CN" dirty="0">
                    <a:solidFill>
                      <a:srgbClr val="C00000"/>
                    </a:solidFill>
                  </a:rPr>
                  <a:t>其中</a:t>
                </a:r>
                <a14:m>
                  <m:oMath xmlns:m="http://schemas.openxmlformats.org/officeDocument/2006/math">
                    <m:r>
                      <m:rPr>
                        <m:sty m:val="p"/>
                      </m:rPr>
                      <a:rPr lang="en-US" altLang="zh-CN">
                        <a:solidFill>
                          <a:srgbClr val="C00000"/>
                        </a:solidFill>
                      </a:rPr>
                      <m:t>round</m:t>
                    </m:r>
                  </m:oMath>
                </a14:m>
                <a:r>
                  <a:rPr lang="zh-CN" altLang="zh-CN" dirty="0">
                    <a:solidFill>
                      <a:srgbClr val="C00000"/>
                    </a:solidFill>
                  </a:rPr>
                  <a:t>为取整函数，</a:t>
                </a:r>
                <a14:m>
                  <m:oMath xmlns:m="http://schemas.openxmlformats.org/officeDocument/2006/math">
                    <m:r>
                      <a:rPr lang="en-US" altLang="zh-CN" i="1">
                        <a:solidFill>
                          <a:srgbClr val="C00000"/>
                        </a:solidFill>
                      </a:rPr>
                      <m:t>𝑀</m:t>
                    </m:r>
                  </m:oMath>
                </a14:m>
                <a:r>
                  <a:rPr lang="zh-CN" altLang="zh-CN" dirty="0">
                    <a:solidFill>
                      <a:srgbClr val="C00000"/>
                    </a:solidFill>
                  </a:rPr>
                  <a:t>为新直方图的特征可取值个数</a:t>
                </a:r>
                <a:r>
                  <a:rPr lang="zh-CN" altLang="zh-CN" dirty="0" smtClean="0">
                    <a:solidFill>
                      <a:srgbClr val="C00000"/>
                    </a:solidFill>
                  </a:rPr>
                  <a:t>；</a:t>
                </a:r>
                <a:endParaRPr lang="en-US" altLang="zh-CN" dirty="0" smtClean="0">
                  <a:solidFill>
                    <a:srgbClr val="C00000"/>
                  </a:solidFill>
                </a:endParaRPr>
              </a:p>
              <a:p>
                <a:pPr lvl="1"/>
                <a:r>
                  <a:rPr lang="zh-CN" altLang="zh-CN" dirty="0"/>
                  <a:t>进行直方图再映射，</a:t>
                </a:r>
                <a:r>
                  <a:rPr lang="zh-CN" altLang="zh-CN" dirty="0" smtClean="0"/>
                  <a:t>即</a:t>
                </a:r>
                <a:endParaRPr lang="en-US" altLang="zh-CN" dirty="0" smtClean="0"/>
              </a:p>
              <a:p>
                <a:pPr lvl="2"/>
                <a14:m>
                  <m:oMath xmlns:m="http://schemas.openxmlformats.org/officeDocument/2006/math">
                    <m:r>
                      <a:rPr lang="en-US" altLang="zh-CN" i="1"/>
                      <m:t>𝑦</m:t>
                    </m:r>
                    <m:r>
                      <a:rPr lang="en-US" altLang="zh-CN" i="1"/>
                      <m:t>=</m:t>
                    </m:r>
                    <m:r>
                      <a:rPr lang="en-US" altLang="zh-CN" i="1"/>
                      <m:t>𝑇</m:t>
                    </m:r>
                    <m:d>
                      <m:dPr>
                        <m:ctrlPr>
                          <a:rPr lang="zh-CN" altLang="zh-CN" i="1"/>
                        </m:ctrlPr>
                      </m:dPr>
                      <m:e>
                        <m:r>
                          <a:rPr lang="en-US" altLang="zh-CN" i="1"/>
                          <m:t>𝑥</m:t>
                        </m:r>
                      </m:e>
                    </m:d>
                    <m:r>
                      <a:rPr lang="en-US" altLang="zh-CN" i="1"/>
                      <m:t>=</m:t>
                    </m:r>
                    <m:sSub>
                      <m:sSubPr>
                        <m:ctrlPr>
                          <a:rPr lang="zh-CN" altLang="zh-CN" i="1"/>
                        </m:ctrlPr>
                      </m:sSubPr>
                      <m:e>
                        <m:acc>
                          <m:accPr>
                            <m:chr m:val="̂"/>
                            <m:ctrlPr>
                              <a:rPr lang="zh-CN" altLang="zh-CN" i="1"/>
                            </m:ctrlPr>
                          </m:accPr>
                          <m:e>
                            <m:r>
                              <a:rPr lang="en-US" altLang="zh-CN" i="1"/>
                              <m:t>𝐻</m:t>
                            </m:r>
                          </m:e>
                        </m:acc>
                      </m:e>
                      <m:sub>
                        <m:r>
                          <a:rPr lang="en-US" altLang="zh-CN" i="1"/>
                          <m:t>𝑦</m:t>
                        </m:r>
                      </m:sub>
                    </m:sSub>
                    <m:d>
                      <m:dPr>
                        <m:ctrlPr>
                          <a:rPr lang="zh-CN" altLang="zh-CN" i="1"/>
                        </m:ctrlPr>
                      </m:dPr>
                      <m:e>
                        <m:r>
                          <a:rPr lang="en-US" altLang="zh-CN" i="1"/>
                          <m:t>𝑥</m:t>
                        </m:r>
                      </m:e>
                    </m:d>
                    <m:r>
                      <a:rPr lang="zh-CN" altLang="zh-CN"/>
                      <m:t>。</m:t>
                    </m:r>
                  </m:oMath>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100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28</a:t>
            </a:fld>
            <a:endParaRPr lang="zh-CN" altLang="en-US"/>
          </a:p>
        </p:txBody>
      </p:sp>
    </p:spTree>
    <p:extLst>
      <p:ext uri="{BB962C8B-B14F-4D97-AF65-F5344CB8AC3E}">
        <p14:creationId xmlns:p14="http://schemas.microsoft.com/office/powerpoint/2010/main" val="348644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80">
                                          <p:stCondLst>
                                            <p:cond delay="0"/>
                                          </p:stCondLst>
                                        </p:cTn>
                                        <p:tgtEl>
                                          <p:spTgt spid="3">
                                            <p:txEl>
                                              <p:pRg st="2" end="2"/>
                                            </p:txEl>
                                          </p:spTgt>
                                        </p:tgtEl>
                                      </p:cBhvr>
                                    </p:animEffect>
                                    <p:anim calcmode="lin" valueType="num">
                                      <p:cBhvr>
                                        <p:cTn id="2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2" end="2"/>
                                            </p:txEl>
                                          </p:spTgt>
                                        </p:tgtEl>
                                      </p:cBhvr>
                                      <p:to x="100000" y="60000"/>
                                    </p:animScale>
                                    <p:animScale>
                                      <p:cBhvr>
                                        <p:cTn id="32" dur="166" decel="50000">
                                          <p:stCondLst>
                                            <p:cond delay="676"/>
                                          </p:stCondLst>
                                        </p:cTn>
                                        <p:tgtEl>
                                          <p:spTgt spid="3">
                                            <p:txEl>
                                              <p:pRg st="2" end="2"/>
                                            </p:txEl>
                                          </p:spTgt>
                                        </p:tgtEl>
                                      </p:cBhvr>
                                      <p:to x="100000" y="100000"/>
                                    </p:animScale>
                                    <p:animScale>
                                      <p:cBhvr>
                                        <p:cTn id="33" dur="26">
                                          <p:stCondLst>
                                            <p:cond delay="1312"/>
                                          </p:stCondLst>
                                        </p:cTn>
                                        <p:tgtEl>
                                          <p:spTgt spid="3">
                                            <p:txEl>
                                              <p:pRg st="2" end="2"/>
                                            </p:txEl>
                                          </p:spTgt>
                                        </p:tgtEl>
                                      </p:cBhvr>
                                      <p:to x="100000" y="80000"/>
                                    </p:animScale>
                                    <p:animScale>
                                      <p:cBhvr>
                                        <p:cTn id="34" dur="166" decel="50000">
                                          <p:stCondLst>
                                            <p:cond delay="1338"/>
                                          </p:stCondLst>
                                        </p:cTn>
                                        <p:tgtEl>
                                          <p:spTgt spid="3">
                                            <p:txEl>
                                              <p:pRg st="2" end="2"/>
                                            </p:txEl>
                                          </p:spTgt>
                                        </p:tgtEl>
                                      </p:cBhvr>
                                      <p:to x="100000" y="100000"/>
                                    </p:animScale>
                                    <p:animScale>
                                      <p:cBhvr>
                                        <p:cTn id="35" dur="26">
                                          <p:stCondLst>
                                            <p:cond delay="1642"/>
                                          </p:stCondLst>
                                        </p:cTn>
                                        <p:tgtEl>
                                          <p:spTgt spid="3">
                                            <p:txEl>
                                              <p:pRg st="2" end="2"/>
                                            </p:txEl>
                                          </p:spTgt>
                                        </p:tgtEl>
                                      </p:cBhvr>
                                      <p:to x="100000" y="90000"/>
                                    </p:animScale>
                                    <p:animScale>
                                      <p:cBhvr>
                                        <p:cTn id="36" dur="166" decel="50000">
                                          <p:stCondLst>
                                            <p:cond delay="1668"/>
                                          </p:stCondLst>
                                        </p:cTn>
                                        <p:tgtEl>
                                          <p:spTgt spid="3">
                                            <p:txEl>
                                              <p:pRg st="2" end="2"/>
                                            </p:txEl>
                                          </p:spTgt>
                                        </p:tgtEl>
                                      </p:cBhvr>
                                      <p:to x="100000" y="100000"/>
                                    </p:animScale>
                                    <p:animScale>
                                      <p:cBhvr>
                                        <p:cTn id="37" dur="26">
                                          <p:stCondLst>
                                            <p:cond delay="1808"/>
                                          </p:stCondLst>
                                        </p:cTn>
                                        <p:tgtEl>
                                          <p:spTgt spid="3">
                                            <p:txEl>
                                              <p:pRg st="2" end="2"/>
                                            </p:txEl>
                                          </p:spTgt>
                                        </p:tgtEl>
                                      </p:cBhvr>
                                      <p:to x="100000" y="95000"/>
                                    </p:animScale>
                                    <p:animScale>
                                      <p:cBhvr>
                                        <p:cTn id="38" dur="166" decel="50000">
                                          <p:stCondLst>
                                            <p:cond delay="1834"/>
                                          </p:stCondLst>
                                        </p:cTn>
                                        <p:tgtEl>
                                          <p:spTgt spid="3">
                                            <p:txEl>
                                              <p:pRg st="2" end="2"/>
                                            </p:txEl>
                                          </p:spTgt>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wipe(down)">
                                      <p:cBhvr>
                                        <p:cTn id="41" dur="580">
                                          <p:stCondLst>
                                            <p:cond delay="0"/>
                                          </p:stCondLst>
                                        </p:cTn>
                                        <p:tgtEl>
                                          <p:spTgt spid="3">
                                            <p:txEl>
                                              <p:pRg st="3" end="3"/>
                                            </p:txEl>
                                          </p:spTgt>
                                        </p:tgtEl>
                                      </p:cBhvr>
                                    </p:animEffect>
                                    <p:anim calcmode="lin" valueType="num">
                                      <p:cBhvr>
                                        <p:cTn id="4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
                                            <p:txEl>
                                              <p:pRg st="3" end="3"/>
                                            </p:txEl>
                                          </p:spTgt>
                                        </p:tgtEl>
                                      </p:cBhvr>
                                      <p:to x="100000" y="60000"/>
                                    </p:animScale>
                                    <p:animScale>
                                      <p:cBhvr>
                                        <p:cTn id="48" dur="166" decel="50000">
                                          <p:stCondLst>
                                            <p:cond delay="676"/>
                                          </p:stCondLst>
                                        </p:cTn>
                                        <p:tgtEl>
                                          <p:spTgt spid="3">
                                            <p:txEl>
                                              <p:pRg st="3" end="3"/>
                                            </p:txEl>
                                          </p:spTgt>
                                        </p:tgtEl>
                                      </p:cBhvr>
                                      <p:to x="100000" y="100000"/>
                                    </p:animScale>
                                    <p:animScale>
                                      <p:cBhvr>
                                        <p:cTn id="49" dur="26">
                                          <p:stCondLst>
                                            <p:cond delay="1312"/>
                                          </p:stCondLst>
                                        </p:cTn>
                                        <p:tgtEl>
                                          <p:spTgt spid="3">
                                            <p:txEl>
                                              <p:pRg st="3" end="3"/>
                                            </p:txEl>
                                          </p:spTgt>
                                        </p:tgtEl>
                                      </p:cBhvr>
                                      <p:to x="100000" y="80000"/>
                                    </p:animScale>
                                    <p:animScale>
                                      <p:cBhvr>
                                        <p:cTn id="50" dur="166" decel="50000">
                                          <p:stCondLst>
                                            <p:cond delay="1338"/>
                                          </p:stCondLst>
                                        </p:cTn>
                                        <p:tgtEl>
                                          <p:spTgt spid="3">
                                            <p:txEl>
                                              <p:pRg st="3" end="3"/>
                                            </p:txEl>
                                          </p:spTgt>
                                        </p:tgtEl>
                                      </p:cBhvr>
                                      <p:to x="100000" y="100000"/>
                                    </p:animScale>
                                    <p:animScale>
                                      <p:cBhvr>
                                        <p:cTn id="51" dur="26">
                                          <p:stCondLst>
                                            <p:cond delay="1642"/>
                                          </p:stCondLst>
                                        </p:cTn>
                                        <p:tgtEl>
                                          <p:spTgt spid="3">
                                            <p:txEl>
                                              <p:pRg st="3" end="3"/>
                                            </p:txEl>
                                          </p:spTgt>
                                        </p:tgtEl>
                                      </p:cBhvr>
                                      <p:to x="100000" y="90000"/>
                                    </p:animScale>
                                    <p:animScale>
                                      <p:cBhvr>
                                        <p:cTn id="52" dur="166" decel="50000">
                                          <p:stCondLst>
                                            <p:cond delay="1668"/>
                                          </p:stCondLst>
                                        </p:cTn>
                                        <p:tgtEl>
                                          <p:spTgt spid="3">
                                            <p:txEl>
                                              <p:pRg st="3" end="3"/>
                                            </p:txEl>
                                          </p:spTgt>
                                        </p:tgtEl>
                                      </p:cBhvr>
                                      <p:to x="100000" y="100000"/>
                                    </p:animScale>
                                    <p:animScale>
                                      <p:cBhvr>
                                        <p:cTn id="53" dur="26">
                                          <p:stCondLst>
                                            <p:cond delay="1808"/>
                                          </p:stCondLst>
                                        </p:cTn>
                                        <p:tgtEl>
                                          <p:spTgt spid="3">
                                            <p:txEl>
                                              <p:pRg st="3" end="3"/>
                                            </p:txEl>
                                          </p:spTgt>
                                        </p:tgtEl>
                                      </p:cBhvr>
                                      <p:to x="100000" y="95000"/>
                                    </p:animScale>
                                    <p:animScale>
                                      <p:cBhvr>
                                        <p:cTn id="54" dur="166" decel="50000">
                                          <p:stCondLst>
                                            <p:cond delay="1834"/>
                                          </p:stCondLst>
                                        </p:cTn>
                                        <p:tgtEl>
                                          <p:spTgt spid="3">
                                            <p:txEl>
                                              <p:pRg st="3" end="3"/>
                                            </p:txEl>
                                          </p:spTgt>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26" presetClass="entr" presetSubtype="0" fill="hold"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wipe(down)">
                                      <p:cBhvr>
                                        <p:cTn id="59" dur="580">
                                          <p:stCondLst>
                                            <p:cond delay="0"/>
                                          </p:stCondLst>
                                        </p:cTn>
                                        <p:tgtEl>
                                          <p:spTgt spid="3">
                                            <p:txEl>
                                              <p:pRg st="4" end="4"/>
                                            </p:txEl>
                                          </p:spTgt>
                                        </p:tgtEl>
                                      </p:cBhvr>
                                    </p:animEffect>
                                    <p:anim calcmode="lin" valueType="num">
                                      <p:cBhvr>
                                        <p:cTn id="6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5" dur="26">
                                          <p:stCondLst>
                                            <p:cond delay="650"/>
                                          </p:stCondLst>
                                        </p:cTn>
                                        <p:tgtEl>
                                          <p:spTgt spid="3">
                                            <p:txEl>
                                              <p:pRg st="4" end="4"/>
                                            </p:txEl>
                                          </p:spTgt>
                                        </p:tgtEl>
                                      </p:cBhvr>
                                      <p:to x="100000" y="60000"/>
                                    </p:animScale>
                                    <p:animScale>
                                      <p:cBhvr>
                                        <p:cTn id="66" dur="166" decel="50000">
                                          <p:stCondLst>
                                            <p:cond delay="676"/>
                                          </p:stCondLst>
                                        </p:cTn>
                                        <p:tgtEl>
                                          <p:spTgt spid="3">
                                            <p:txEl>
                                              <p:pRg st="4" end="4"/>
                                            </p:txEl>
                                          </p:spTgt>
                                        </p:tgtEl>
                                      </p:cBhvr>
                                      <p:to x="100000" y="100000"/>
                                    </p:animScale>
                                    <p:animScale>
                                      <p:cBhvr>
                                        <p:cTn id="67" dur="26">
                                          <p:stCondLst>
                                            <p:cond delay="1312"/>
                                          </p:stCondLst>
                                        </p:cTn>
                                        <p:tgtEl>
                                          <p:spTgt spid="3">
                                            <p:txEl>
                                              <p:pRg st="4" end="4"/>
                                            </p:txEl>
                                          </p:spTgt>
                                        </p:tgtEl>
                                      </p:cBhvr>
                                      <p:to x="100000" y="80000"/>
                                    </p:animScale>
                                    <p:animScale>
                                      <p:cBhvr>
                                        <p:cTn id="68" dur="166" decel="50000">
                                          <p:stCondLst>
                                            <p:cond delay="1338"/>
                                          </p:stCondLst>
                                        </p:cTn>
                                        <p:tgtEl>
                                          <p:spTgt spid="3">
                                            <p:txEl>
                                              <p:pRg st="4" end="4"/>
                                            </p:txEl>
                                          </p:spTgt>
                                        </p:tgtEl>
                                      </p:cBhvr>
                                      <p:to x="100000" y="100000"/>
                                    </p:animScale>
                                    <p:animScale>
                                      <p:cBhvr>
                                        <p:cTn id="69" dur="26">
                                          <p:stCondLst>
                                            <p:cond delay="1642"/>
                                          </p:stCondLst>
                                        </p:cTn>
                                        <p:tgtEl>
                                          <p:spTgt spid="3">
                                            <p:txEl>
                                              <p:pRg st="4" end="4"/>
                                            </p:txEl>
                                          </p:spTgt>
                                        </p:tgtEl>
                                      </p:cBhvr>
                                      <p:to x="100000" y="90000"/>
                                    </p:animScale>
                                    <p:animScale>
                                      <p:cBhvr>
                                        <p:cTn id="70" dur="166" decel="50000">
                                          <p:stCondLst>
                                            <p:cond delay="1668"/>
                                          </p:stCondLst>
                                        </p:cTn>
                                        <p:tgtEl>
                                          <p:spTgt spid="3">
                                            <p:txEl>
                                              <p:pRg st="4" end="4"/>
                                            </p:txEl>
                                          </p:spTgt>
                                        </p:tgtEl>
                                      </p:cBhvr>
                                      <p:to x="100000" y="100000"/>
                                    </p:animScale>
                                    <p:animScale>
                                      <p:cBhvr>
                                        <p:cTn id="71" dur="26">
                                          <p:stCondLst>
                                            <p:cond delay="1808"/>
                                          </p:stCondLst>
                                        </p:cTn>
                                        <p:tgtEl>
                                          <p:spTgt spid="3">
                                            <p:txEl>
                                              <p:pRg st="4" end="4"/>
                                            </p:txEl>
                                          </p:spTgt>
                                        </p:tgtEl>
                                      </p:cBhvr>
                                      <p:to x="100000" y="95000"/>
                                    </p:animScale>
                                    <p:animScale>
                                      <p:cBhvr>
                                        <p:cTn id="72" dur="166" decel="50000">
                                          <p:stCondLst>
                                            <p:cond delay="1834"/>
                                          </p:stCondLst>
                                        </p:cTn>
                                        <p:tgtEl>
                                          <p:spTgt spid="3">
                                            <p:txEl>
                                              <p:pRg st="4" end="4"/>
                                            </p:txEl>
                                          </p:spTgt>
                                        </p:tgtEl>
                                      </p:cBhvr>
                                      <p:to x="100000" y="100000"/>
                                    </p:animScale>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nodeType="clickEffect">
                                  <p:stCondLst>
                                    <p:cond delay="0"/>
                                  </p:stCondLst>
                                  <p:childTnLst>
                                    <p:set>
                                      <p:cBhvr>
                                        <p:cTn id="76" dur="1" fill="hold">
                                          <p:stCondLst>
                                            <p:cond delay="0"/>
                                          </p:stCondLst>
                                        </p:cTn>
                                        <p:tgtEl>
                                          <p:spTgt spid="3">
                                            <p:txEl>
                                              <p:pRg st="5" end="5"/>
                                            </p:txEl>
                                          </p:spTgt>
                                        </p:tgtEl>
                                        <p:attrNameLst>
                                          <p:attrName>style.visibility</p:attrName>
                                        </p:attrNameLst>
                                      </p:cBhvr>
                                      <p:to>
                                        <p:strVal val="visible"/>
                                      </p:to>
                                    </p:set>
                                    <p:animEffect transition="in" filter="wipe(down)">
                                      <p:cBhvr>
                                        <p:cTn id="77" dur="580">
                                          <p:stCondLst>
                                            <p:cond delay="0"/>
                                          </p:stCondLst>
                                        </p:cTn>
                                        <p:tgtEl>
                                          <p:spTgt spid="3">
                                            <p:txEl>
                                              <p:pRg st="5" end="5"/>
                                            </p:txEl>
                                          </p:spTgt>
                                        </p:tgtEl>
                                      </p:cBhvr>
                                    </p:animEffect>
                                    <p:anim calcmode="lin" valueType="num">
                                      <p:cBhvr>
                                        <p:cTn id="7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83" dur="26">
                                          <p:stCondLst>
                                            <p:cond delay="650"/>
                                          </p:stCondLst>
                                        </p:cTn>
                                        <p:tgtEl>
                                          <p:spTgt spid="3">
                                            <p:txEl>
                                              <p:pRg st="5" end="5"/>
                                            </p:txEl>
                                          </p:spTgt>
                                        </p:tgtEl>
                                      </p:cBhvr>
                                      <p:to x="100000" y="60000"/>
                                    </p:animScale>
                                    <p:animScale>
                                      <p:cBhvr>
                                        <p:cTn id="84" dur="166" decel="50000">
                                          <p:stCondLst>
                                            <p:cond delay="676"/>
                                          </p:stCondLst>
                                        </p:cTn>
                                        <p:tgtEl>
                                          <p:spTgt spid="3">
                                            <p:txEl>
                                              <p:pRg st="5" end="5"/>
                                            </p:txEl>
                                          </p:spTgt>
                                        </p:tgtEl>
                                      </p:cBhvr>
                                      <p:to x="100000" y="100000"/>
                                    </p:animScale>
                                    <p:animScale>
                                      <p:cBhvr>
                                        <p:cTn id="85" dur="26">
                                          <p:stCondLst>
                                            <p:cond delay="1312"/>
                                          </p:stCondLst>
                                        </p:cTn>
                                        <p:tgtEl>
                                          <p:spTgt spid="3">
                                            <p:txEl>
                                              <p:pRg st="5" end="5"/>
                                            </p:txEl>
                                          </p:spTgt>
                                        </p:tgtEl>
                                      </p:cBhvr>
                                      <p:to x="100000" y="80000"/>
                                    </p:animScale>
                                    <p:animScale>
                                      <p:cBhvr>
                                        <p:cTn id="86" dur="166" decel="50000">
                                          <p:stCondLst>
                                            <p:cond delay="1338"/>
                                          </p:stCondLst>
                                        </p:cTn>
                                        <p:tgtEl>
                                          <p:spTgt spid="3">
                                            <p:txEl>
                                              <p:pRg st="5" end="5"/>
                                            </p:txEl>
                                          </p:spTgt>
                                        </p:tgtEl>
                                      </p:cBhvr>
                                      <p:to x="100000" y="100000"/>
                                    </p:animScale>
                                    <p:animScale>
                                      <p:cBhvr>
                                        <p:cTn id="87" dur="26">
                                          <p:stCondLst>
                                            <p:cond delay="1642"/>
                                          </p:stCondLst>
                                        </p:cTn>
                                        <p:tgtEl>
                                          <p:spTgt spid="3">
                                            <p:txEl>
                                              <p:pRg st="5" end="5"/>
                                            </p:txEl>
                                          </p:spTgt>
                                        </p:tgtEl>
                                      </p:cBhvr>
                                      <p:to x="100000" y="90000"/>
                                    </p:animScale>
                                    <p:animScale>
                                      <p:cBhvr>
                                        <p:cTn id="88" dur="166" decel="50000">
                                          <p:stCondLst>
                                            <p:cond delay="1668"/>
                                          </p:stCondLst>
                                        </p:cTn>
                                        <p:tgtEl>
                                          <p:spTgt spid="3">
                                            <p:txEl>
                                              <p:pRg st="5" end="5"/>
                                            </p:txEl>
                                          </p:spTgt>
                                        </p:tgtEl>
                                      </p:cBhvr>
                                      <p:to x="100000" y="100000"/>
                                    </p:animScale>
                                    <p:animScale>
                                      <p:cBhvr>
                                        <p:cTn id="89" dur="26">
                                          <p:stCondLst>
                                            <p:cond delay="1808"/>
                                          </p:stCondLst>
                                        </p:cTn>
                                        <p:tgtEl>
                                          <p:spTgt spid="3">
                                            <p:txEl>
                                              <p:pRg st="5" end="5"/>
                                            </p:txEl>
                                          </p:spTgt>
                                        </p:tgtEl>
                                      </p:cBhvr>
                                      <p:to x="100000" y="95000"/>
                                    </p:animScale>
                                    <p:animScale>
                                      <p:cBhvr>
                                        <p:cTn id="90" dur="166" decel="50000">
                                          <p:stCondLst>
                                            <p:cond delay="1834"/>
                                          </p:stCondLst>
                                        </p:cTn>
                                        <p:tgtEl>
                                          <p:spTgt spid="3">
                                            <p:txEl>
                                              <p:pRg st="5" end="5"/>
                                            </p:txEl>
                                          </p:spTgt>
                                        </p:tgtEl>
                                      </p:cBhvr>
                                      <p:to x="100000" y="100000"/>
                                    </p:animScale>
                                  </p:childTnLst>
                                </p:cTn>
                              </p:par>
                              <p:par>
                                <p:cTn id="91" presetID="26" presetClass="entr" presetSubtype="0" fill="hold" nodeType="withEffect">
                                  <p:stCondLst>
                                    <p:cond delay="0"/>
                                  </p:stCondLst>
                                  <p:childTnLst>
                                    <p:set>
                                      <p:cBhvr>
                                        <p:cTn id="92" dur="1" fill="hold">
                                          <p:stCondLst>
                                            <p:cond delay="0"/>
                                          </p:stCondLst>
                                        </p:cTn>
                                        <p:tgtEl>
                                          <p:spTgt spid="3">
                                            <p:txEl>
                                              <p:pRg st="6" end="6"/>
                                            </p:txEl>
                                          </p:spTgt>
                                        </p:tgtEl>
                                        <p:attrNameLst>
                                          <p:attrName>style.visibility</p:attrName>
                                        </p:attrNameLst>
                                      </p:cBhvr>
                                      <p:to>
                                        <p:strVal val="visible"/>
                                      </p:to>
                                    </p:set>
                                    <p:animEffect transition="in" filter="wipe(down)">
                                      <p:cBhvr>
                                        <p:cTn id="93" dur="580">
                                          <p:stCondLst>
                                            <p:cond delay="0"/>
                                          </p:stCondLst>
                                        </p:cTn>
                                        <p:tgtEl>
                                          <p:spTgt spid="3">
                                            <p:txEl>
                                              <p:pRg st="6" end="6"/>
                                            </p:txEl>
                                          </p:spTgt>
                                        </p:tgtEl>
                                      </p:cBhvr>
                                    </p:animEffect>
                                    <p:anim calcmode="lin" valueType="num">
                                      <p:cBhvr>
                                        <p:cTn id="94"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95"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96"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97"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98"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99" dur="26">
                                          <p:stCondLst>
                                            <p:cond delay="650"/>
                                          </p:stCondLst>
                                        </p:cTn>
                                        <p:tgtEl>
                                          <p:spTgt spid="3">
                                            <p:txEl>
                                              <p:pRg st="6" end="6"/>
                                            </p:txEl>
                                          </p:spTgt>
                                        </p:tgtEl>
                                      </p:cBhvr>
                                      <p:to x="100000" y="60000"/>
                                    </p:animScale>
                                    <p:animScale>
                                      <p:cBhvr>
                                        <p:cTn id="100" dur="166" decel="50000">
                                          <p:stCondLst>
                                            <p:cond delay="676"/>
                                          </p:stCondLst>
                                        </p:cTn>
                                        <p:tgtEl>
                                          <p:spTgt spid="3">
                                            <p:txEl>
                                              <p:pRg st="6" end="6"/>
                                            </p:txEl>
                                          </p:spTgt>
                                        </p:tgtEl>
                                      </p:cBhvr>
                                      <p:to x="100000" y="100000"/>
                                    </p:animScale>
                                    <p:animScale>
                                      <p:cBhvr>
                                        <p:cTn id="101" dur="26">
                                          <p:stCondLst>
                                            <p:cond delay="1312"/>
                                          </p:stCondLst>
                                        </p:cTn>
                                        <p:tgtEl>
                                          <p:spTgt spid="3">
                                            <p:txEl>
                                              <p:pRg st="6" end="6"/>
                                            </p:txEl>
                                          </p:spTgt>
                                        </p:tgtEl>
                                      </p:cBhvr>
                                      <p:to x="100000" y="80000"/>
                                    </p:animScale>
                                    <p:animScale>
                                      <p:cBhvr>
                                        <p:cTn id="102" dur="166" decel="50000">
                                          <p:stCondLst>
                                            <p:cond delay="1338"/>
                                          </p:stCondLst>
                                        </p:cTn>
                                        <p:tgtEl>
                                          <p:spTgt spid="3">
                                            <p:txEl>
                                              <p:pRg st="6" end="6"/>
                                            </p:txEl>
                                          </p:spTgt>
                                        </p:tgtEl>
                                      </p:cBhvr>
                                      <p:to x="100000" y="100000"/>
                                    </p:animScale>
                                    <p:animScale>
                                      <p:cBhvr>
                                        <p:cTn id="103" dur="26">
                                          <p:stCondLst>
                                            <p:cond delay="1642"/>
                                          </p:stCondLst>
                                        </p:cTn>
                                        <p:tgtEl>
                                          <p:spTgt spid="3">
                                            <p:txEl>
                                              <p:pRg st="6" end="6"/>
                                            </p:txEl>
                                          </p:spTgt>
                                        </p:tgtEl>
                                      </p:cBhvr>
                                      <p:to x="100000" y="90000"/>
                                    </p:animScale>
                                    <p:animScale>
                                      <p:cBhvr>
                                        <p:cTn id="104" dur="166" decel="50000">
                                          <p:stCondLst>
                                            <p:cond delay="1668"/>
                                          </p:stCondLst>
                                        </p:cTn>
                                        <p:tgtEl>
                                          <p:spTgt spid="3">
                                            <p:txEl>
                                              <p:pRg st="6" end="6"/>
                                            </p:txEl>
                                          </p:spTgt>
                                        </p:tgtEl>
                                      </p:cBhvr>
                                      <p:to x="100000" y="100000"/>
                                    </p:animScale>
                                    <p:animScale>
                                      <p:cBhvr>
                                        <p:cTn id="105" dur="26">
                                          <p:stCondLst>
                                            <p:cond delay="1808"/>
                                          </p:stCondLst>
                                        </p:cTn>
                                        <p:tgtEl>
                                          <p:spTgt spid="3">
                                            <p:txEl>
                                              <p:pRg st="6" end="6"/>
                                            </p:txEl>
                                          </p:spTgt>
                                        </p:tgtEl>
                                      </p:cBhvr>
                                      <p:to x="100000" y="95000"/>
                                    </p:animScale>
                                    <p:animScale>
                                      <p:cBhvr>
                                        <p:cTn id="106" dur="166" decel="50000">
                                          <p:stCondLst>
                                            <p:cond delay="1834"/>
                                          </p:stCondLst>
                                        </p:cTn>
                                        <p:tgtEl>
                                          <p:spTgt spid="3">
                                            <p:txEl>
                                              <p:pRg st="6" end="6"/>
                                            </p:txEl>
                                          </p:spTgt>
                                        </p:tgtEl>
                                      </p:cBhvr>
                                      <p:to x="100000" y="100000"/>
                                    </p:animScale>
                                  </p:childTnLst>
                                </p:cTn>
                              </p:par>
                              <p:par>
                                <p:cTn id="107" presetID="26" presetClass="entr" presetSubtype="0" fill="hold" nodeType="withEffect">
                                  <p:stCondLst>
                                    <p:cond delay="0"/>
                                  </p:stCondLst>
                                  <p:childTnLst>
                                    <p:set>
                                      <p:cBhvr>
                                        <p:cTn id="108" dur="1" fill="hold">
                                          <p:stCondLst>
                                            <p:cond delay="0"/>
                                          </p:stCondLst>
                                        </p:cTn>
                                        <p:tgtEl>
                                          <p:spTgt spid="3">
                                            <p:txEl>
                                              <p:pRg st="7" end="7"/>
                                            </p:txEl>
                                          </p:spTgt>
                                        </p:tgtEl>
                                        <p:attrNameLst>
                                          <p:attrName>style.visibility</p:attrName>
                                        </p:attrNameLst>
                                      </p:cBhvr>
                                      <p:to>
                                        <p:strVal val="visible"/>
                                      </p:to>
                                    </p:set>
                                    <p:animEffect transition="in" filter="wipe(down)">
                                      <p:cBhvr>
                                        <p:cTn id="109" dur="580">
                                          <p:stCondLst>
                                            <p:cond delay="0"/>
                                          </p:stCondLst>
                                        </p:cTn>
                                        <p:tgtEl>
                                          <p:spTgt spid="3">
                                            <p:txEl>
                                              <p:pRg st="7" end="7"/>
                                            </p:txEl>
                                          </p:spTgt>
                                        </p:tgtEl>
                                      </p:cBhvr>
                                    </p:animEffect>
                                    <p:anim calcmode="lin" valueType="num">
                                      <p:cBhvr>
                                        <p:cTn id="110"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15" dur="26">
                                          <p:stCondLst>
                                            <p:cond delay="650"/>
                                          </p:stCondLst>
                                        </p:cTn>
                                        <p:tgtEl>
                                          <p:spTgt spid="3">
                                            <p:txEl>
                                              <p:pRg st="7" end="7"/>
                                            </p:txEl>
                                          </p:spTgt>
                                        </p:tgtEl>
                                      </p:cBhvr>
                                      <p:to x="100000" y="60000"/>
                                    </p:animScale>
                                    <p:animScale>
                                      <p:cBhvr>
                                        <p:cTn id="116" dur="166" decel="50000">
                                          <p:stCondLst>
                                            <p:cond delay="676"/>
                                          </p:stCondLst>
                                        </p:cTn>
                                        <p:tgtEl>
                                          <p:spTgt spid="3">
                                            <p:txEl>
                                              <p:pRg st="7" end="7"/>
                                            </p:txEl>
                                          </p:spTgt>
                                        </p:tgtEl>
                                      </p:cBhvr>
                                      <p:to x="100000" y="100000"/>
                                    </p:animScale>
                                    <p:animScale>
                                      <p:cBhvr>
                                        <p:cTn id="117" dur="26">
                                          <p:stCondLst>
                                            <p:cond delay="1312"/>
                                          </p:stCondLst>
                                        </p:cTn>
                                        <p:tgtEl>
                                          <p:spTgt spid="3">
                                            <p:txEl>
                                              <p:pRg st="7" end="7"/>
                                            </p:txEl>
                                          </p:spTgt>
                                        </p:tgtEl>
                                      </p:cBhvr>
                                      <p:to x="100000" y="80000"/>
                                    </p:animScale>
                                    <p:animScale>
                                      <p:cBhvr>
                                        <p:cTn id="118" dur="166" decel="50000">
                                          <p:stCondLst>
                                            <p:cond delay="1338"/>
                                          </p:stCondLst>
                                        </p:cTn>
                                        <p:tgtEl>
                                          <p:spTgt spid="3">
                                            <p:txEl>
                                              <p:pRg st="7" end="7"/>
                                            </p:txEl>
                                          </p:spTgt>
                                        </p:tgtEl>
                                      </p:cBhvr>
                                      <p:to x="100000" y="100000"/>
                                    </p:animScale>
                                    <p:animScale>
                                      <p:cBhvr>
                                        <p:cTn id="119" dur="26">
                                          <p:stCondLst>
                                            <p:cond delay="1642"/>
                                          </p:stCondLst>
                                        </p:cTn>
                                        <p:tgtEl>
                                          <p:spTgt spid="3">
                                            <p:txEl>
                                              <p:pRg st="7" end="7"/>
                                            </p:txEl>
                                          </p:spTgt>
                                        </p:tgtEl>
                                      </p:cBhvr>
                                      <p:to x="100000" y="90000"/>
                                    </p:animScale>
                                    <p:animScale>
                                      <p:cBhvr>
                                        <p:cTn id="120" dur="166" decel="50000">
                                          <p:stCondLst>
                                            <p:cond delay="1668"/>
                                          </p:stCondLst>
                                        </p:cTn>
                                        <p:tgtEl>
                                          <p:spTgt spid="3">
                                            <p:txEl>
                                              <p:pRg st="7" end="7"/>
                                            </p:txEl>
                                          </p:spTgt>
                                        </p:tgtEl>
                                      </p:cBhvr>
                                      <p:to x="100000" y="100000"/>
                                    </p:animScale>
                                    <p:animScale>
                                      <p:cBhvr>
                                        <p:cTn id="121" dur="26">
                                          <p:stCondLst>
                                            <p:cond delay="1808"/>
                                          </p:stCondLst>
                                        </p:cTn>
                                        <p:tgtEl>
                                          <p:spTgt spid="3">
                                            <p:txEl>
                                              <p:pRg st="7" end="7"/>
                                            </p:txEl>
                                          </p:spTgt>
                                        </p:tgtEl>
                                      </p:cBhvr>
                                      <p:to x="100000" y="95000"/>
                                    </p:animScale>
                                    <p:animScale>
                                      <p:cBhvr>
                                        <p:cTn id="122" dur="166" decel="50000">
                                          <p:stCondLst>
                                            <p:cond delay="1834"/>
                                          </p:stCondLst>
                                        </p:cTn>
                                        <p:tgtEl>
                                          <p:spTgt spid="3">
                                            <p:txEl>
                                              <p:pRg st="7" end="7"/>
                                            </p:txEl>
                                          </p:spTgt>
                                        </p:tgtEl>
                                      </p:cBhvr>
                                      <p:to x="100000" y="100000"/>
                                    </p:animScale>
                                  </p:childTnLst>
                                </p:cTn>
                              </p:par>
                            </p:childTnLst>
                          </p:cTn>
                        </p:par>
                      </p:childTnLst>
                    </p:cTn>
                  </p:par>
                  <p:par>
                    <p:cTn id="123" fill="hold">
                      <p:stCondLst>
                        <p:cond delay="indefinite"/>
                      </p:stCondLst>
                      <p:childTnLst>
                        <p:par>
                          <p:cTn id="124" fill="hold">
                            <p:stCondLst>
                              <p:cond delay="0"/>
                            </p:stCondLst>
                            <p:childTnLst>
                              <p:par>
                                <p:cTn id="125" presetID="26" presetClass="entr" presetSubtype="0" fill="hold" nodeType="clickEffect">
                                  <p:stCondLst>
                                    <p:cond delay="0"/>
                                  </p:stCondLst>
                                  <p:childTnLst>
                                    <p:set>
                                      <p:cBhvr>
                                        <p:cTn id="126" dur="1" fill="hold">
                                          <p:stCondLst>
                                            <p:cond delay="0"/>
                                          </p:stCondLst>
                                        </p:cTn>
                                        <p:tgtEl>
                                          <p:spTgt spid="3">
                                            <p:txEl>
                                              <p:pRg st="8" end="8"/>
                                            </p:txEl>
                                          </p:spTgt>
                                        </p:tgtEl>
                                        <p:attrNameLst>
                                          <p:attrName>style.visibility</p:attrName>
                                        </p:attrNameLst>
                                      </p:cBhvr>
                                      <p:to>
                                        <p:strVal val="visible"/>
                                      </p:to>
                                    </p:set>
                                    <p:animEffect transition="in" filter="wipe(down)">
                                      <p:cBhvr>
                                        <p:cTn id="127" dur="580">
                                          <p:stCondLst>
                                            <p:cond delay="0"/>
                                          </p:stCondLst>
                                        </p:cTn>
                                        <p:tgtEl>
                                          <p:spTgt spid="3">
                                            <p:txEl>
                                              <p:pRg st="8" end="8"/>
                                            </p:txEl>
                                          </p:spTgt>
                                        </p:tgtEl>
                                      </p:cBhvr>
                                    </p:animEffect>
                                    <p:anim calcmode="lin" valueType="num">
                                      <p:cBhvr>
                                        <p:cTn id="128"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30"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31"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32"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33" dur="26">
                                          <p:stCondLst>
                                            <p:cond delay="650"/>
                                          </p:stCondLst>
                                        </p:cTn>
                                        <p:tgtEl>
                                          <p:spTgt spid="3">
                                            <p:txEl>
                                              <p:pRg st="8" end="8"/>
                                            </p:txEl>
                                          </p:spTgt>
                                        </p:tgtEl>
                                      </p:cBhvr>
                                      <p:to x="100000" y="60000"/>
                                    </p:animScale>
                                    <p:animScale>
                                      <p:cBhvr>
                                        <p:cTn id="134" dur="166" decel="50000">
                                          <p:stCondLst>
                                            <p:cond delay="676"/>
                                          </p:stCondLst>
                                        </p:cTn>
                                        <p:tgtEl>
                                          <p:spTgt spid="3">
                                            <p:txEl>
                                              <p:pRg st="8" end="8"/>
                                            </p:txEl>
                                          </p:spTgt>
                                        </p:tgtEl>
                                      </p:cBhvr>
                                      <p:to x="100000" y="100000"/>
                                    </p:animScale>
                                    <p:animScale>
                                      <p:cBhvr>
                                        <p:cTn id="135" dur="26">
                                          <p:stCondLst>
                                            <p:cond delay="1312"/>
                                          </p:stCondLst>
                                        </p:cTn>
                                        <p:tgtEl>
                                          <p:spTgt spid="3">
                                            <p:txEl>
                                              <p:pRg st="8" end="8"/>
                                            </p:txEl>
                                          </p:spTgt>
                                        </p:tgtEl>
                                      </p:cBhvr>
                                      <p:to x="100000" y="80000"/>
                                    </p:animScale>
                                    <p:animScale>
                                      <p:cBhvr>
                                        <p:cTn id="136" dur="166" decel="50000">
                                          <p:stCondLst>
                                            <p:cond delay="1338"/>
                                          </p:stCondLst>
                                        </p:cTn>
                                        <p:tgtEl>
                                          <p:spTgt spid="3">
                                            <p:txEl>
                                              <p:pRg st="8" end="8"/>
                                            </p:txEl>
                                          </p:spTgt>
                                        </p:tgtEl>
                                      </p:cBhvr>
                                      <p:to x="100000" y="100000"/>
                                    </p:animScale>
                                    <p:animScale>
                                      <p:cBhvr>
                                        <p:cTn id="137" dur="26">
                                          <p:stCondLst>
                                            <p:cond delay="1642"/>
                                          </p:stCondLst>
                                        </p:cTn>
                                        <p:tgtEl>
                                          <p:spTgt spid="3">
                                            <p:txEl>
                                              <p:pRg st="8" end="8"/>
                                            </p:txEl>
                                          </p:spTgt>
                                        </p:tgtEl>
                                      </p:cBhvr>
                                      <p:to x="100000" y="90000"/>
                                    </p:animScale>
                                    <p:animScale>
                                      <p:cBhvr>
                                        <p:cTn id="138" dur="166" decel="50000">
                                          <p:stCondLst>
                                            <p:cond delay="1668"/>
                                          </p:stCondLst>
                                        </p:cTn>
                                        <p:tgtEl>
                                          <p:spTgt spid="3">
                                            <p:txEl>
                                              <p:pRg st="8" end="8"/>
                                            </p:txEl>
                                          </p:spTgt>
                                        </p:tgtEl>
                                      </p:cBhvr>
                                      <p:to x="100000" y="100000"/>
                                    </p:animScale>
                                    <p:animScale>
                                      <p:cBhvr>
                                        <p:cTn id="139" dur="26">
                                          <p:stCondLst>
                                            <p:cond delay="1808"/>
                                          </p:stCondLst>
                                        </p:cTn>
                                        <p:tgtEl>
                                          <p:spTgt spid="3">
                                            <p:txEl>
                                              <p:pRg st="8" end="8"/>
                                            </p:txEl>
                                          </p:spTgt>
                                        </p:tgtEl>
                                      </p:cBhvr>
                                      <p:to x="100000" y="95000"/>
                                    </p:animScale>
                                    <p:animScale>
                                      <p:cBhvr>
                                        <p:cTn id="140" dur="166" decel="50000">
                                          <p:stCondLst>
                                            <p:cond delay="1834"/>
                                          </p:stCondLst>
                                        </p:cTn>
                                        <p:tgtEl>
                                          <p:spTgt spid="3">
                                            <p:txEl>
                                              <p:pRg st="8" end="8"/>
                                            </p:txEl>
                                          </p:spTgt>
                                        </p:tgtEl>
                                      </p:cBhvr>
                                      <p:to x="100000" y="100000"/>
                                    </p:animScale>
                                  </p:childTnLst>
                                </p:cTn>
                              </p:par>
                              <p:par>
                                <p:cTn id="141" presetID="26" presetClass="entr" presetSubtype="0" fill="hold" nodeType="withEffect">
                                  <p:stCondLst>
                                    <p:cond delay="0"/>
                                  </p:stCondLst>
                                  <p:childTnLst>
                                    <p:set>
                                      <p:cBhvr>
                                        <p:cTn id="142" dur="1" fill="hold">
                                          <p:stCondLst>
                                            <p:cond delay="0"/>
                                          </p:stCondLst>
                                        </p:cTn>
                                        <p:tgtEl>
                                          <p:spTgt spid="3">
                                            <p:txEl>
                                              <p:pRg st="9" end="9"/>
                                            </p:txEl>
                                          </p:spTgt>
                                        </p:tgtEl>
                                        <p:attrNameLst>
                                          <p:attrName>style.visibility</p:attrName>
                                        </p:attrNameLst>
                                      </p:cBhvr>
                                      <p:to>
                                        <p:strVal val="visible"/>
                                      </p:to>
                                    </p:set>
                                    <p:animEffect transition="in" filter="wipe(down)">
                                      <p:cBhvr>
                                        <p:cTn id="143" dur="580">
                                          <p:stCondLst>
                                            <p:cond delay="0"/>
                                          </p:stCondLst>
                                        </p:cTn>
                                        <p:tgtEl>
                                          <p:spTgt spid="3">
                                            <p:txEl>
                                              <p:pRg st="9" end="9"/>
                                            </p:txEl>
                                          </p:spTgt>
                                        </p:tgtEl>
                                      </p:cBhvr>
                                    </p:animEffect>
                                    <p:anim calcmode="lin" valueType="num">
                                      <p:cBhvr>
                                        <p:cTn id="144"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145"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146"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147"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148"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149" dur="26">
                                          <p:stCondLst>
                                            <p:cond delay="650"/>
                                          </p:stCondLst>
                                        </p:cTn>
                                        <p:tgtEl>
                                          <p:spTgt spid="3">
                                            <p:txEl>
                                              <p:pRg st="9" end="9"/>
                                            </p:txEl>
                                          </p:spTgt>
                                        </p:tgtEl>
                                      </p:cBhvr>
                                      <p:to x="100000" y="60000"/>
                                    </p:animScale>
                                    <p:animScale>
                                      <p:cBhvr>
                                        <p:cTn id="150" dur="166" decel="50000">
                                          <p:stCondLst>
                                            <p:cond delay="676"/>
                                          </p:stCondLst>
                                        </p:cTn>
                                        <p:tgtEl>
                                          <p:spTgt spid="3">
                                            <p:txEl>
                                              <p:pRg st="9" end="9"/>
                                            </p:txEl>
                                          </p:spTgt>
                                        </p:tgtEl>
                                      </p:cBhvr>
                                      <p:to x="100000" y="100000"/>
                                    </p:animScale>
                                    <p:animScale>
                                      <p:cBhvr>
                                        <p:cTn id="151" dur="26">
                                          <p:stCondLst>
                                            <p:cond delay="1312"/>
                                          </p:stCondLst>
                                        </p:cTn>
                                        <p:tgtEl>
                                          <p:spTgt spid="3">
                                            <p:txEl>
                                              <p:pRg st="9" end="9"/>
                                            </p:txEl>
                                          </p:spTgt>
                                        </p:tgtEl>
                                      </p:cBhvr>
                                      <p:to x="100000" y="80000"/>
                                    </p:animScale>
                                    <p:animScale>
                                      <p:cBhvr>
                                        <p:cTn id="152" dur="166" decel="50000">
                                          <p:stCondLst>
                                            <p:cond delay="1338"/>
                                          </p:stCondLst>
                                        </p:cTn>
                                        <p:tgtEl>
                                          <p:spTgt spid="3">
                                            <p:txEl>
                                              <p:pRg st="9" end="9"/>
                                            </p:txEl>
                                          </p:spTgt>
                                        </p:tgtEl>
                                      </p:cBhvr>
                                      <p:to x="100000" y="100000"/>
                                    </p:animScale>
                                    <p:animScale>
                                      <p:cBhvr>
                                        <p:cTn id="153" dur="26">
                                          <p:stCondLst>
                                            <p:cond delay="1642"/>
                                          </p:stCondLst>
                                        </p:cTn>
                                        <p:tgtEl>
                                          <p:spTgt spid="3">
                                            <p:txEl>
                                              <p:pRg st="9" end="9"/>
                                            </p:txEl>
                                          </p:spTgt>
                                        </p:tgtEl>
                                      </p:cBhvr>
                                      <p:to x="100000" y="90000"/>
                                    </p:animScale>
                                    <p:animScale>
                                      <p:cBhvr>
                                        <p:cTn id="154" dur="166" decel="50000">
                                          <p:stCondLst>
                                            <p:cond delay="1668"/>
                                          </p:stCondLst>
                                        </p:cTn>
                                        <p:tgtEl>
                                          <p:spTgt spid="3">
                                            <p:txEl>
                                              <p:pRg st="9" end="9"/>
                                            </p:txEl>
                                          </p:spTgt>
                                        </p:tgtEl>
                                      </p:cBhvr>
                                      <p:to x="100000" y="100000"/>
                                    </p:animScale>
                                    <p:animScale>
                                      <p:cBhvr>
                                        <p:cTn id="155" dur="26">
                                          <p:stCondLst>
                                            <p:cond delay="1808"/>
                                          </p:stCondLst>
                                        </p:cTn>
                                        <p:tgtEl>
                                          <p:spTgt spid="3">
                                            <p:txEl>
                                              <p:pRg st="9" end="9"/>
                                            </p:txEl>
                                          </p:spTgt>
                                        </p:tgtEl>
                                      </p:cBhvr>
                                      <p:to x="100000" y="95000"/>
                                    </p:animScale>
                                    <p:animScale>
                                      <p:cBhvr>
                                        <p:cTn id="156" dur="166" decel="50000">
                                          <p:stCondLst>
                                            <p:cond delay="1834"/>
                                          </p:stCondLst>
                                        </p:cTn>
                                        <p:tgtEl>
                                          <p:spTgt spid="3">
                                            <p:txEl>
                                              <p:pRg st="9" end="9"/>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29</a:t>
            </a:fld>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 Box 1"/>
          <p:cNvSpPr txBox="1">
            <a:spLocks noChangeArrowheads="1"/>
          </p:cNvSpPr>
          <p:nvPr/>
        </p:nvSpPr>
        <p:spPr bwMode="auto">
          <a:xfrm>
            <a:off x="94308" y="620688"/>
            <a:ext cx="8856984" cy="5513908"/>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CTMatrix</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&lt; BYTE &gt;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CImageProcessing</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Histogram_equalization</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const</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CTMatrix</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&lt; BYTE &gt;&amp;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gray_image</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long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equal_scale</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long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image_height</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gray_image.Get_height</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long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image_width</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gray_image.Get_width</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CTMatrix</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&lt; BYTE &gt;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result_image</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image_height</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image_width</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CTArray</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&lt; double &gt; histogram =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Normalize_histogram</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Histogram_of_gray_image</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gray_image</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for(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int</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index = 1; index &lt;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histogram.GetDimension</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index ++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histogram[ index ] += histogram[ index - 1 ];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for(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int</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index = 0; index &lt;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histogram.GetDimension</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index ++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histogram[ index ] = long( long( histogram[ index ] *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equal_scale</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 * ( 256.0 / double(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equal_scale</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 )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histogram[ index ] = max( 0, histogram[ index ]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histogram[ index ] = min( 255, histogram[ index ]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for(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int</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row = 0; row &lt;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image_height</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row ++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for(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int</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column = 0; column &lt;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image_width</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column ++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result_image</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row ][ column ] = BYTE( histogram[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gray_image</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row][ column ] ]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return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result_image</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162671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图像特征提取</a:t>
            </a:r>
            <a:endParaRPr lang="zh-CN" altLang="en-US" dirty="0"/>
          </a:p>
        </p:txBody>
      </p:sp>
      <p:sp>
        <p:nvSpPr>
          <p:cNvPr id="3" name="内容占位符 2"/>
          <p:cNvSpPr>
            <a:spLocks noGrp="1"/>
          </p:cNvSpPr>
          <p:nvPr>
            <p:ph idx="1"/>
          </p:nvPr>
        </p:nvSpPr>
        <p:spPr/>
        <p:txBody>
          <a:bodyPr/>
          <a:lstStyle/>
          <a:p>
            <a:r>
              <a:rPr lang="zh-CN" altLang="zh-CN" dirty="0"/>
              <a:t>图像特征提取，主要可以分为两个层次，一层是</a:t>
            </a:r>
            <a:r>
              <a:rPr lang="zh-CN" altLang="zh-CN" dirty="0">
                <a:solidFill>
                  <a:srgbClr val="FF0000"/>
                </a:solidFill>
              </a:rPr>
              <a:t>底层特征提取</a:t>
            </a:r>
            <a:r>
              <a:rPr lang="zh-CN" altLang="zh-CN" dirty="0"/>
              <a:t>，另一层是</a:t>
            </a:r>
            <a:r>
              <a:rPr lang="zh-CN" altLang="zh-CN" dirty="0">
                <a:solidFill>
                  <a:srgbClr val="0000FF"/>
                </a:solidFill>
              </a:rPr>
              <a:t>高层特征提取</a:t>
            </a:r>
            <a:r>
              <a:rPr lang="zh-CN" altLang="zh-CN" dirty="0" smtClean="0"/>
              <a:t>。</a:t>
            </a:r>
            <a:endParaRPr lang="en-US" altLang="zh-CN" dirty="0" smtClean="0"/>
          </a:p>
          <a:p>
            <a:pPr lvl="1"/>
            <a:r>
              <a:rPr lang="zh-CN" altLang="zh-CN" dirty="0">
                <a:solidFill>
                  <a:srgbClr val="0000FF"/>
                </a:solidFill>
              </a:rPr>
              <a:t>高层特征提取</a:t>
            </a:r>
            <a:r>
              <a:rPr lang="zh-CN" altLang="zh-CN" dirty="0"/>
              <a:t>，往往是基于语义层次的高度，如人脸识别、人的行为分析等等，这些都必须根据底层特征的提取结果并通过机器学习才能得到</a:t>
            </a:r>
            <a:r>
              <a:rPr lang="zh-CN" altLang="zh-CN" dirty="0" smtClean="0"/>
              <a:t>。</a:t>
            </a:r>
            <a:endParaRPr lang="en-US" altLang="zh-CN" dirty="0" smtClean="0"/>
          </a:p>
          <a:p>
            <a:pPr lvl="1"/>
            <a:r>
              <a:rPr lang="zh-CN" altLang="zh-CN" dirty="0">
                <a:solidFill>
                  <a:srgbClr val="FF0000"/>
                </a:solidFill>
              </a:rPr>
              <a:t>底层特征提取</a:t>
            </a:r>
            <a:r>
              <a:rPr lang="zh-CN" altLang="zh-CN" dirty="0"/>
              <a:t>，是一切图像分析的基础，已经得到了广泛的研究和相对成熟的成果。</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a:t>
            </a:fld>
            <a:endParaRPr lang="zh-CN" altLang="en-US"/>
          </a:p>
        </p:txBody>
      </p:sp>
      <p:sp>
        <p:nvSpPr>
          <p:cNvPr id="6" name="圆角矩形 5"/>
          <p:cNvSpPr/>
          <p:nvPr/>
        </p:nvSpPr>
        <p:spPr>
          <a:xfrm>
            <a:off x="3419872" y="4509120"/>
            <a:ext cx="1512168"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颜色</a:t>
            </a:r>
            <a:endParaRPr lang="zh-CN" altLang="en-US" dirty="0"/>
          </a:p>
        </p:txBody>
      </p:sp>
      <p:sp>
        <p:nvSpPr>
          <p:cNvPr id="7" name="圆角矩形 6"/>
          <p:cNvSpPr/>
          <p:nvPr/>
        </p:nvSpPr>
        <p:spPr>
          <a:xfrm>
            <a:off x="1763688" y="5517232"/>
            <a:ext cx="1512168"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形状</a:t>
            </a:r>
            <a:endParaRPr lang="zh-CN" altLang="en-US" dirty="0"/>
          </a:p>
        </p:txBody>
      </p:sp>
      <p:sp>
        <p:nvSpPr>
          <p:cNvPr id="8" name="圆角矩形 7"/>
          <p:cNvSpPr/>
          <p:nvPr/>
        </p:nvSpPr>
        <p:spPr>
          <a:xfrm>
            <a:off x="5076056" y="5517232"/>
            <a:ext cx="1512168"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纹理</a:t>
            </a:r>
            <a:endParaRPr lang="zh-CN" altLang="en-US" dirty="0"/>
          </a:p>
        </p:txBody>
      </p:sp>
      <p:cxnSp>
        <p:nvCxnSpPr>
          <p:cNvPr id="10" name="直接连接符 9"/>
          <p:cNvCxnSpPr>
            <a:stCxn id="7" idx="3"/>
            <a:endCxn id="6" idx="2"/>
          </p:cNvCxnSpPr>
          <p:nvPr/>
        </p:nvCxnSpPr>
        <p:spPr>
          <a:xfrm flipV="1">
            <a:off x="3275856" y="5013176"/>
            <a:ext cx="900100" cy="756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6" idx="2"/>
            <a:endCxn id="8" idx="1"/>
          </p:cNvCxnSpPr>
          <p:nvPr/>
        </p:nvCxnSpPr>
        <p:spPr>
          <a:xfrm>
            <a:off x="4175956" y="5013176"/>
            <a:ext cx="900100" cy="756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7" idx="3"/>
            <a:endCxn id="8" idx="1"/>
          </p:cNvCxnSpPr>
          <p:nvPr/>
        </p:nvCxnSpPr>
        <p:spPr>
          <a:xfrm>
            <a:off x="3275856" y="5769260"/>
            <a:ext cx="1800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00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80">
                                          <p:stCondLst>
                                            <p:cond delay="0"/>
                                          </p:stCondLst>
                                        </p:cTn>
                                        <p:tgtEl>
                                          <p:spTgt spid="3">
                                            <p:txEl>
                                              <p:pRg st="2" end="2"/>
                                            </p:txEl>
                                          </p:spTgt>
                                        </p:tgtEl>
                                      </p:cBhvr>
                                    </p:animEffect>
                                    <p:anim calcmode="lin" valueType="num">
                                      <p:cBhvr>
                                        <p:cTn id="2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2" end="2"/>
                                            </p:txEl>
                                          </p:spTgt>
                                        </p:tgtEl>
                                      </p:cBhvr>
                                      <p:to x="100000" y="60000"/>
                                    </p:animScale>
                                    <p:animScale>
                                      <p:cBhvr>
                                        <p:cTn id="32" dur="166" decel="50000">
                                          <p:stCondLst>
                                            <p:cond delay="676"/>
                                          </p:stCondLst>
                                        </p:cTn>
                                        <p:tgtEl>
                                          <p:spTgt spid="3">
                                            <p:txEl>
                                              <p:pRg st="2" end="2"/>
                                            </p:txEl>
                                          </p:spTgt>
                                        </p:tgtEl>
                                      </p:cBhvr>
                                      <p:to x="100000" y="100000"/>
                                    </p:animScale>
                                    <p:animScale>
                                      <p:cBhvr>
                                        <p:cTn id="33" dur="26">
                                          <p:stCondLst>
                                            <p:cond delay="1312"/>
                                          </p:stCondLst>
                                        </p:cTn>
                                        <p:tgtEl>
                                          <p:spTgt spid="3">
                                            <p:txEl>
                                              <p:pRg st="2" end="2"/>
                                            </p:txEl>
                                          </p:spTgt>
                                        </p:tgtEl>
                                      </p:cBhvr>
                                      <p:to x="100000" y="80000"/>
                                    </p:animScale>
                                    <p:animScale>
                                      <p:cBhvr>
                                        <p:cTn id="34" dur="166" decel="50000">
                                          <p:stCondLst>
                                            <p:cond delay="1338"/>
                                          </p:stCondLst>
                                        </p:cTn>
                                        <p:tgtEl>
                                          <p:spTgt spid="3">
                                            <p:txEl>
                                              <p:pRg st="2" end="2"/>
                                            </p:txEl>
                                          </p:spTgt>
                                        </p:tgtEl>
                                      </p:cBhvr>
                                      <p:to x="100000" y="100000"/>
                                    </p:animScale>
                                    <p:animScale>
                                      <p:cBhvr>
                                        <p:cTn id="35" dur="26">
                                          <p:stCondLst>
                                            <p:cond delay="1642"/>
                                          </p:stCondLst>
                                        </p:cTn>
                                        <p:tgtEl>
                                          <p:spTgt spid="3">
                                            <p:txEl>
                                              <p:pRg st="2" end="2"/>
                                            </p:txEl>
                                          </p:spTgt>
                                        </p:tgtEl>
                                      </p:cBhvr>
                                      <p:to x="100000" y="90000"/>
                                    </p:animScale>
                                    <p:animScale>
                                      <p:cBhvr>
                                        <p:cTn id="36" dur="166" decel="50000">
                                          <p:stCondLst>
                                            <p:cond delay="1668"/>
                                          </p:stCondLst>
                                        </p:cTn>
                                        <p:tgtEl>
                                          <p:spTgt spid="3">
                                            <p:txEl>
                                              <p:pRg st="2" end="2"/>
                                            </p:txEl>
                                          </p:spTgt>
                                        </p:tgtEl>
                                      </p:cBhvr>
                                      <p:to x="100000" y="100000"/>
                                    </p:animScale>
                                    <p:animScale>
                                      <p:cBhvr>
                                        <p:cTn id="37" dur="26">
                                          <p:stCondLst>
                                            <p:cond delay="1808"/>
                                          </p:stCondLst>
                                        </p:cTn>
                                        <p:tgtEl>
                                          <p:spTgt spid="3">
                                            <p:txEl>
                                              <p:pRg st="2" end="2"/>
                                            </p:txEl>
                                          </p:spTgt>
                                        </p:tgtEl>
                                      </p:cBhvr>
                                      <p:to x="100000" y="95000"/>
                                    </p:animScale>
                                    <p:animScale>
                                      <p:cBhvr>
                                        <p:cTn id="38" dur="166" decel="50000">
                                          <p:stCondLst>
                                            <p:cond delay="1834"/>
                                          </p:stCondLst>
                                        </p:cTn>
                                        <p:tgtEl>
                                          <p:spTgt spid="3">
                                            <p:txEl>
                                              <p:pRg st="2" end="2"/>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p:cTn id="48" dur="500" fill="hold"/>
                                        <p:tgtEl>
                                          <p:spTgt spid="6"/>
                                        </p:tgtEl>
                                        <p:attrNameLst>
                                          <p:attrName>ppt_w</p:attrName>
                                        </p:attrNameLst>
                                      </p:cBhvr>
                                      <p:tavLst>
                                        <p:tav tm="0">
                                          <p:val>
                                            <p:fltVal val="0"/>
                                          </p:val>
                                        </p:tav>
                                        <p:tav tm="100000">
                                          <p:val>
                                            <p:strVal val="#ppt_w"/>
                                          </p:val>
                                        </p:tav>
                                      </p:tavLst>
                                    </p:anim>
                                    <p:anim calcmode="lin" valueType="num">
                                      <p:cBhvr>
                                        <p:cTn id="49" dur="500" fill="hold"/>
                                        <p:tgtEl>
                                          <p:spTgt spid="6"/>
                                        </p:tgtEl>
                                        <p:attrNameLst>
                                          <p:attrName>ppt_h</p:attrName>
                                        </p:attrNameLst>
                                      </p:cBhvr>
                                      <p:tavLst>
                                        <p:tav tm="0">
                                          <p:val>
                                            <p:fltVal val="0"/>
                                          </p:val>
                                        </p:tav>
                                        <p:tav tm="100000">
                                          <p:val>
                                            <p:strVal val="#ppt_h"/>
                                          </p:val>
                                        </p:tav>
                                      </p:tavLst>
                                    </p:anim>
                                    <p:animEffect transition="in" filter="fade">
                                      <p:cBhvr>
                                        <p:cTn id="50" dur="500"/>
                                        <p:tgtEl>
                                          <p:spTgt spid="6"/>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p:cTn id="53" dur="500" fill="hold"/>
                                        <p:tgtEl>
                                          <p:spTgt spid="7"/>
                                        </p:tgtEl>
                                        <p:attrNameLst>
                                          <p:attrName>ppt_w</p:attrName>
                                        </p:attrNameLst>
                                      </p:cBhvr>
                                      <p:tavLst>
                                        <p:tav tm="0">
                                          <p:val>
                                            <p:fltVal val="0"/>
                                          </p:val>
                                        </p:tav>
                                        <p:tav tm="100000">
                                          <p:val>
                                            <p:strVal val="#ppt_w"/>
                                          </p:val>
                                        </p:tav>
                                      </p:tavLst>
                                    </p:anim>
                                    <p:anim calcmode="lin" valueType="num">
                                      <p:cBhvr>
                                        <p:cTn id="54" dur="500" fill="hold"/>
                                        <p:tgtEl>
                                          <p:spTgt spid="7"/>
                                        </p:tgtEl>
                                        <p:attrNameLst>
                                          <p:attrName>ppt_h</p:attrName>
                                        </p:attrNameLst>
                                      </p:cBhvr>
                                      <p:tavLst>
                                        <p:tav tm="0">
                                          <p:val>
                                            <p:fltVal val="0"/>
                                          </p:val>
                                        </p:tav>
                                        <p:tav tm="100000">
                                          <p:val>
                                            <p:strVal val="#ppt_h"/>
                                          </p:val>
                                        </p:tav>
                                      </p:tavLst>
                                    </p:anim>
                                    <p:animEffect transition="in" filter="fade">
                                      <p:cBhvr>
                                        <p:cTn id="55" dur="500"/>
                                        <p:tgtEl>
                                          <p:spTgt spid="7"/>
                                        </p:tgtEl>
                                      </p:cBhvr>
                                    </p:animEffect>
                                  </p:childTnLst>
                                </p:cTn>
                              </p:par>
                              <p:par>
                                <p:cTn id="56" presetID="53" presetClass="entr" presetSubtype="16" fill="hold" nodeType="with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p:cTn id="58" dur="500" fill="hold"/>
                                        <p:tgtEl>
                                          <p:spTgt spid="10"/>
                                        </p:tgtEl>
                                        <p:attrNameLst>
                                          <p:attrName>ppt_w</p:attrName>
                                        </p:attrNameLst>
                                      </p:cBhvr>
                                      <p:tavLst>
                                        <p:tav tm="0">
                                          <p:val>
                                            <p:fltVal val="0"/>
                                          </p:val>
                                        </p:tav>
                                        <p:tav tm="100000">
                                          <p:val>
                                            <p:strVal val="#ppt_w"/>
                                          </p:val>
                                        </p:tav>
                                      </p:tavLst>
                                    </p:anim>
                                    <p:anim calcmode="lin" valueType="num">
                                      <p:cBhvr>
                                        <p:cTn id="59" dur="500" fill="hold"/>
                                        <p:tgtEl>
                                          <p:spTgt spid="10"/>
                                        </p:tgtEl>
                                        <p:attrNameLst>
                                          <p:attrName>ppt_h</p:attrName>
                                        </p:attrNameLst>
                                      </p:cBhvr>
                                      <p:tavLst>
                                        <p:tav tm="0">
                                          <p:val>
                                            <p:fltVal val="0"/>
                                          </p:val>
                                        </p:tav>
                                        <p:tav tm="100000">
                                          <p:val>
                                            <p:strVal val="#ppt_h"/>
                                          </p:val>
                                        </p:tav>
                                      </p:tavLst>
                                    </p:anim>
                                    <p:animEffect transition="in" filter="fade">
                                      <p:cBhvr>
                                        <p:cTn id="60" dur="500"/>
                                        <p:tgtEl>
                                          <p:spTgt spid="10"/>
                                        </p:tgtEl>
                                      </p:cBhvr>
                                    </p:animEffect>
                                  </p:childTnLst>
                                </p:cTn>
                              </p:par>
                              <p:par>
                                <p:cTn id="61" presetID="53" presetClass="entr" presetSubtype="16"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500" fill="hold"/>
                                        <p:tgtEl>
                                          <p:spTgt spid="12"/>
                                        </p:tgtEl>
                                        <p:attrNameLst>
                                          <p:attrName>ppt_w</p:attrName>
                                        </p:attrNameLst>
                                      </p:cBhvr>
                                      <p:tavLst>
                                        <p:tav tm="0">
                                          <p:val>
                                            <p:fltVal val="0"/>
                                          </p:val>
                                        </p:tav>
                                        <p:tav tm="100000">
                                          <p:val>
                                            <p:strVal val="#ppt_w"/>
                                          </p:val>
                                        </p:tav>
                                      </p:tavLst>
                                    </p:anim>
                                    <p:anim calcmode="lin" valueType="num">
                                      <p:cBhvr>
                                        <p:cTn id="64" dur="500" fill="hold"/>
                                        <p:tgtEl>
                                          <p:spTgt spid="12"/>
                                        </p:tgtEl>
                                        <p:attrNameLst>
                                          <p:attrName>ppt_h</p:attrName>
                                        </p:attrNameLst>
                                      </p:cBhvr>
                                      <p:tavLst>
                                        <p:tav tm="0">
                                          <p:val>
                                            <p:fltVal val="0"/>
                                          </p:val>
                                        </p:tav>
                                        <p:tav tm="100000">
                                          <p:val>
                                            <p:strVal val="#ppt_h"/>
                                          </p:val>
                                        </p:tav>
                                      </p:tavLst>
                                    </p:anim>
                                    <p:animEffect transition="in" filter="fade">
                                      <p:cBhvr>
                                        <p:cTn id="65" dur="500"/>
                                        <p:tgtEl>
                                          <p:spTgt spid="12"/>
                                        </p:tgtEl>
                                      </p:cBhvr>
                                    </p:animEffect>
                                  </p:childTnLst>
                                </p:cTn>
                              </p:par>
                              <p:par>
                                <p:cTn id="66" presetID="53" presetClass="entr" presetSubtype="16" fill="hold" nodeType="with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p:cTn id="68" dur="500" fill="hold"/>
                                        <p:tgtEl>
                                          <p:spTgt spid="14"/>
                                        </p:tgtEl>
                                        <p:attrNameLst>
                                          <p:attrName>ppt_w</p:attrName>
                                        </p:attrNameLst>
                                      </p:cBhvr>
                                      <p:tavLst>
                                        <p:tav tm="0">
                                          <p:val>
                                            <p:fltVal val="0"/>
                                          </p:val>
                                        </p:tav>
                                        <p:tav tm="100000">
                                          <p:val>
                                            <p:strVal val="#ppt_w"/>
                                          </p:val>
                                        </p:tav>
                                      </p:tavLst>
                                    </p:anim>
                                    <p:anim calcmode="lin" valueType="num">
                                      <p:cBhvr>
                                        <p:cTn id="69" dur="500" fill="hold"/>
                                        <p:tgtEl>
                                          <p:spTgt spid="14"/>
                                        </p:tgtEl>
                                        <p:attrNameLst>
                                          <p:attrName>ppt_h</p:attrName>
                                        </p:attrNameLst>
                                      </p:cBhvr>
                                      <p:tavLst>
                                        <p:tav tm="0">
                                          <p:val>
                                            <p:fltVal val="0"/>
                                          </p:val>
                                        </p:tav>
                                        <p:tav tm="100000">
                                          <p:val>
                                            <p:strVal val="#ppt_h"/>
                                          </p:val>
                                        </p:tav>
                                      </p:tavLst>
                                    </p:anim>
                                    <p:animEffect transition="in" filter="fade">
                                      <p:cBhvr>
                                        <p:cTn id="7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直方图均衡化</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30</a:t>
            </a:fld>
            <a:endParaRPr lang="zh-CN" altLang="en-US"/>
          </a:p>
        </p:txBody>
      </p:sp>
      <p:pic>
        <p:nvPicPr>
          <p:cNvPr id="6" name="图片 5" descr="灰度Lena图像.bmp"/>
          <p:cNvPicPr/>
          <p:nvPr/>
        </p:nvPicPr>
        <p:blipFill>
          <a:blip r:embed="rId2" cstate="print"/>
          <a:stretch>
            <a:fillRect/>
          </a:stretch>
        </p:blipFill>
        <p:spPr>
          <a:xfrm>
            <a:off x="467544" y="1700808"/>
            <a:ext cx="1786903" cy="1663722"/>
          </a:xfrm>
          <a:prstGeom prst="rect">
            <a:avLst/>
          </a:prstGeom>
        </p:spPr>
      </p:pic>
      <p:pic>
        <p:nvPicPr>
          <p:cNvPr id="7" name="图片 6" descr="灰度Lena图像_直方图.bmp"/>
          <p:cNvPicPr/>
          <p:nvPr/>
        </p:nvPicPr>
        <p:blipFill>
          <a:blip r:embed="rId3" cstate="print"/>
          <a:stretch>
            <a:fillRect/>
          </a:stretch>
        </p:blipFill>
        <p:spPr>
          <a:xfrm>
            <a:off x="2411760" y="1720492"/>
            <a:ext cx="1728192" cy="1609116"/>
          </a:xfrm>
          <a:prstGeom prst="rect">
            <a:avLst/>
          </a:prstGeom>
          <a:ln>
            <a:solidFill>
              <a:schemeClr val="accent1"/>
            </a:solidFill>
          </a:ln>
        </p:spPr>
      </p:pic>
      <p:pic>
        <p:nvPicPr>
          <p:cNvPr id="8" name="图片 7" descr="灰度Lena图像_直方图均衡化（256）.bmp"/>
          <p:cNvPicPr/>
          <p:nvPr/>
        </p:nvPicPr>
        <p:blipFill>
          <a:blip r:embed="rId4" cstate="print"/>
          <a:stretch>
            <a:fillRect/>
          </a:stretch>
        </p:blipFill>
        <p:spPr>
          <a:xfrm>
            <a:off x="4499991" y="2924944"/>
            <a:ext cx="1786903" cy="1663722"/>
          </a:xfrm>
          <a:prstGeom prst="rect">
            <a:avLst/>
          </a:prstGeom>
        </p:spPr>
      </p:pic>
      <p:pic>
        <p:nvPicPr>
          <p:cNvPr id="9" name="图片 8" descr="灰度Lena图像_均衡化后直方图（256）.bmp"/>
          <p:cNvPicPr/>
          <p:nvPr/>
        </p:nvPicPr>
        <p:blipFill>
          <a:blip r:embed="rId5" cstate="print"/>
          <a:stretch>
            <a:fillRect/>
          </a:stretch>
        </p:blipFill>
        <p:spPr>
          <a:xfrm>
            <a:off x="6444208" y="2924944"/>
            <a:ext cx="1728192" cy="1609116"/>
          </a:xfrm>
          <a:prstGeom prst="rect">
            <a:avLst/>
          </a:prstGeom>
          <a:ln>
            <a:solidFill>
              <a:schemeClr val="accent1"/>
            </a:solidFill>
          </a:ln>
        </p:spPr>
      </p:pic>
      <p:pic>
        <p:nvPicPr>
          <p:cNvPr id="10" name="图片 9" descr="灰度Lena图像_直方图均衡化（4）.bmp"/>
          <p:cNvPicPr/>
          <p:nvPr/>
        </p:nvPicPr>
        <p:blipFill>
          <a:blip r:embed="rId6" cstate="print"/>
          <a:stretch>
            <a:fillRect/>
          </a:stretch>
        </p:blipFill>
        <p:spPr>
          <a:xfrm>
            <a:off x="495648" y="4221088"/>
            <a:ext cx="1786903" cy="1663722"/>
          </a:xfrm>
          <a:prstGeom prst="rect">
            <a:avLst/>
          </a:prstGeom>
        </p:spPr>
      </p:pic>
      <p:pic>
        <p:nvPicPr>
          <p:cNvPr id="11" name="图片 10" descr="灰度Lena图像_均衡化后直方图（4）.bmp"/>
          <p:cNvPicPr/>
          <p:nvPr/>
        </p:nvPicPr>
        <p:blipFill>
          <a:blip r:embed="rId7" cstate="print"/>
          <a:stretch>
            <a:fillRect/>
          </a:stretch>
        </p:blipFill>
        <p:spPr>
          <a:xfrm>
            <a:off x="2435548" y="4240772"/>
            <a:ext cx="1728192" cy="1609116"/>
          </a:xfrm>
          <a:prstGeom prst="rect">
            <a:avLst/>
          </a:prstGeom>
          <a:ln>
            <a:solidFill>
              <a:schemeClr val="accent1"/>
            </a:solidFill>
          </a:ln>
        </p:spPr>
      </p:pic>
      <mc:AlternateContent xmlns:mc="http://schemas.openxmlformats.org/markup-compatibility/2006">
        <mc:Choice xmlns:a14="http://schemas.microsoft.com/office/drawing/2010/main" Requires="a14">
          <p:sp>
            <p:nvSpPr>
              <p:cNvPr id="12" name="矩形 11"/>
              <p:cNvSpPr/>
              <p:nvPr/>
            </p:nvSpPr>
            <p:spPr>
              <a:xfrm>
                <a:off x="5718469" y="4683617"/>
                <a:ext cx="1136850" cy="369332"/>
              </a:xfrm>
              <a:prstGeom prst="rect">
                <a:avLst/>
              </a:prstGeom>
              <a:solidFill>
                <a:schemeClr val="bg2">
                  <a:lumMod val="90000"/>
                </a:schemeClr>
              </a:solidFill>
            </p:spPr>
            <p:txBody>
              <a:bodyPr wrap="none">
                <a:spAutoFit/>
              </a:bodyPr>
              <a:lstStyle/>
              <a:p>
                <a14:m>
                  <m:oMathPara xmlns:m="http://schemas.openxmlformats.org/officeDocument/2006/math">
                    <m:oMathParaPr>
                      <m:jc m:val="centerGroup"/>
                    </m:oMathParaPr>
                    <m:oMath xmlns:m="http://schemas.openxmlformats.org/officeDocument/2006/math">
                      <m:r>
                        <a:rPr lang="en-US" altLang="zh-CN" i="1"/>
                        <m:t>𝑀</m:t>
                      </m:r>
                      <m:r>
                        <a:rPr lang="en-US" altLang="zh-CN" i="1"/>
                        <m:t>=256</m:t>
                      </m:r>
                    </m:oMath>
                  </m:oMathPara>
                </a14:m>
                <a:endParaRPr lang="zh-CN" altLang="en-US" dirty="0"/>
              </a:p>
            </p:txBody>
          </p:sp>
        </mc:Choice>
        <mc:Fallback>
          <p:sp>
            <p:nvSpPr>
              <p:cNvPr id="12" name="矩形 11"/>
              <p:cNvSpPr>
                <a:spLocks noRot="1" noChangeAspect="1" noMove="1" noResize="1" noEditPoints="1" noAdjustHandles="1" noChangeArrowheads="1" noChangeShapeType="1" noTextEdit="1"/>
              </p:cNvSpPr>
              <p:nvPr/>
            </p:nvSpPr>
            <p:spPr>
              <a:xfrm>
                <a:off x="5718469" y="4683617"/>
                <a:ext cx="1136850" cy="369332"/>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1971575" y="5987380"/>
                <a:ext cx="880369" cy="369332"/>
              </a:xfrm>
              <a:prstGeom prst="rect">
                <a:avLst/>
              </a:prstGeom>
              <a:solidFill>
                <a:schemeClr val="bg2">
                  <a:lumMod val="90000"/>
                </a:schemeClr>
              </a:solidFill>
            </p:spPr>
            <p:txBody>
              <a:bodyPr wrap="none">
                <a:spAutoFit/>
              </a:bodyPr>
              <a:lstStyle/>
              <a:p>
                <a14:m>
                  <m:oMathPara xmlns:m="http://schemas.openxmlformats.org/officeDocument/2006/math">
                    <m:oMathParaPr>
                      <m:jc m:val="centerGroup"/>
                    </m:oMathParaPr>
                    <m:oMath xmlns:m="http://schemas.openxmlformats.org/officeDocument/2006/math">
                      <m:r>
                        <a:rPr lang="en-US" altLang="zh-CN" i="1"/>
                        <m:t>𝑀</m:t>
                      </m:r>
                      <m:r>
                        <a:rPr lang="en-US" altLang="zh-CN" i="1"/>
                        <m:t>=4</m:t>
                      </m:r>
                    </m:oMath>
                  </m:oMathPara>
                </a14:m>
                <a:endParaRPr lang="zh-CN" altLang="en-US" dirty="0"/>
              </a:p>
            </p:txBody>
          </p:sp>
        </mc:Choice>
        <mc:Fallback>
          <p:sp>
            <p:nvSpPr>
              <p:cNvPr id="13" name="矩形 12"/>
              <p:cNvSpPr>
                <a:spLocks noRot="1" noChangeAspect="1" noMove="1" noResize="1" noEditPoints="1" noAdjustHandles="1" noChangeArrowheads="1" noChangeShapeType="1" noTextEdit="1"/>
              </p:cNvSpPr>
              <p:nvPr/>
            </p:nvSpPr>
            <p:spPr>
              <a:xfrm>
                <a:off x="1971575" y="5987380"/>
                <a:ext cx="880369" cy="369332"/>
              </a:xfrm>
              <a:prstGeom prst="rect">
                <a:avLst/>
              </a:prstGeom>
              <a:blipFill rotWithShape="1">
                <a:blip r:embed="rId9"/>
                <a:stretch>
                  <a:fillRect/>
                </a:stretch>
              </a:blipFill>
            </p:spPr>
            <p:txBody>
              <a:bodyPr/>
              <a:lstStyle/>
              <a:p>
                <a:r>
                  <a:rPr lang="zh-CN" altLang="en-US">
                    <a:noFill/>
                  </a:rPr>
                  <a:t> </a:t>
                </a:r>
              </a:p>
            </p:txBody>
          </p:sp>
        </mc:Fallback>
      </mc:AlternateContent>
      <p:sp>
        <p:nvSpPr>
          <p:cNvPr id="14" name="矩形 13"/>
          <p:cNvSpPr/>
          <p:nvPr/>
        </p:nvSpPr>
        <p:spPr>
          <a:xfrm>
            <a:off x="1700449" y="3429000"/>
            <a:ext cx="1107996" cy="369332"/>
          </a:xfrm>
          <a:prstGeom prst="rect">
            <a:avLst/>
          </a:prstGeom>
          <a:solidFill>
            <a:schemeClr val="bg2">
              <a:lumMod val="90000"/>
            </a:schemeClr>
          </a:solidFill>
        </p:spPr>
        <p:txBody>
          <a:bodyPr wrap="none">
            <a:spAutoFit/>
          </a:bodyPr>
          <a:lstStyle/>
          <a:p>
            <a:r>
              <a:rPr lang="zh-CN" altLang="zh-CN" dirty="0"/>
              <a:t>原始图像</a:t>
            </a:r>
            <a:endParaRPr lang="zh-CN" altLang="en-US" dirty="0"/>
          </a:p>
        </p:txBody>
      </p:sp>
    </p:spTree>
    <p:extLst>
      <p:ext uri="{BB962C8B-B14F-4D97-AF65-F5344CB8AC3E}">
        <p14:creationId xmlns:p14="http://schemas.microsoft.com/office/powerpoint/2010/main" val="47854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直方图高斯模型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zh-CN" dirty="0">
                    <a:solidFill>
                      <a:srgbClr val="C00000"/>
                    </a:solidFill>
                  </a:rPr>
                  <a:t>可以对图像直方图进行建模，然后根据所建立的模型进行指定模式的检测。</a:t>
                </a:r>
                <a:endParaRPr lang="en-US" altLang="zh-CN" dirty="0" smtClean="0">
                  <a:solidFill>
                    <a:srgbClr val="C00000"/>
                  </a:solidFill>
                </a:endParaRPr>
              </a:p>
              <a:p>
                <a:r>
                  <a:rPr lang="zh-CN" altLang="zh-CN" dirty="0" smtClean="0"/>
                  <a:t>将像素灰度值看作是一种随机变量</a:t>
                </a:r>
                <a14:m>
                  <m:oMath xmlns:m="http://schemas.openxmlformats.org/officeDocument/2006/math">
                    <m:r>
                      <a:rPr lang="en-US" altLang="zh-CN" i="1"/>
                      <m:t>𝑋</m:t>
                    </m:r>
                  </m:oMath>
                </a14:m>
                <a:r>
                  <a:rPr lang="zh-CN" altLang="zh-CN" dirty="0"/>
                  <a:t>，若其服从一个数学期望为</a:t>
                </a:r>
                <a14:m>
                  <m:oMath xmlns:m="http://schemas.openxmlformats.org/officeDocument/2006/math">
                    <m:r>
                      <a:rPr lang="en-US" altLang="zh-CN" i="1"/>
                      <m:t>𝜇</m:t>
                    </m:r>
                  </m:oMath>
                </a14:m>
                <a:r>
                  <a:rPr lang="zh-CN" altLang="zh-CN" dirty="0"/>
                  <a:t>、标准方差为</a:t>
                </a:r>
                <a14:m>
                  <m:oMath xmlns:m="http://schemas.openxmlformats.org/officeDocument/2006/math">
                    <m:sSup>
                      <m:sSupPr>
                        <m:ctrlPr>
                          <a:rPr lang="zh-CN" altLang="zh-CN" i="1"/>
                        </m:ctrlPr>
                      </m:sSupPr>
                      <m:e>
                        <m:r>
                          <a:rPr lang="en-US" altLang="zh-CN" i="1"/>
                          <m:t>𝜎</m:t>
                        </m:r>
                      </m:e>
                      <m:sup>
                        <m:r>
                          <a:rPr lang="en-US" altLang="zh-CN" i="1"/>
                          <m:t>2</m:t>
                        </m:r>
                      </m:sup>
                    </m:sSup>
                  </m:oMath>
                </a14:m>
                <a:r>
                  <a:rPr lang="zh-CN" altLang="zh-CN" dirty="0"/>
                  <a:t>的高斯分布，那么就可以记</a:t>
                </a:r>
                <a:r>
                  <a:rPr lang="zh-CN" altLang="zh-CN" dirty="0" smtClean="0"/>
                  <a:t>为</a:t>
                </a:r>
                <a:endParaRPr lang="en-US" altLang="zh-CN" dirty="0" smtClean="0"/>
              </a:p>
              <a:p>
                <a:pPr lvl="1"/>
                <a14:m>
                  <m:oMath xmlns:m="http://schemas.openxmlformats.org/officeDocument/2006/math">
                    <m:r>
                      <a:rPr lang="en-US" altLang="zh-CN" i="1" smtClean="0">
                        <a:solidFill>
                          <a:srgbClr val="0000FF"/>
                        </a:solidFill>
                      </a:rPr>
                      <m:t>𝑋</m:t>
                    </m:r>
                    <m:r>
                      <a:rPr lang="en-US" altLang="zh-CN" i="1" smtClean="0">
                        <a:solidFill>
                          <a:srgbClr val="0000FF"/>
                        </a:solidFill>
                      </a:rPr>
                      <m:t>~</m:t>
                    </m:r>
                    <m:r>
                      <m:rPr>
                        <m:sty m:val="p"/>
                      </m:rPr>
                      <a:rPr lang="en-US" altLang="zh-CN">
                        <a:solidFill>
                          <a:srgbClr val="0000FF"/>
                        </a:solidFill>
                      </a:rPr>
                      <m:t>N</m:t>
                    </m:r>
                    <m:d>
                      <m:dPr>
                        <m:ctrlPr>
                          <a:rPr lang="zh-CN" altLang="zh-CN" i="1">
                            <a:solidFill>
                              <a:srgbClr val="0000FF"/>
                            </a:solidFill>
                          </a:rPr>
                        </m:ctrlPr>
                      </m:dPr>
                      <m:e>
                        <m:r>
                          <a:rPr lang="en-US" altLang="zh-CN" i="1">
                            <a:solidFill>
                              <a:srgbClr val="0000FF"/>
                            </a:solidFill>
                          </a:rPr>
                          <m:t>𝜇</m:t>
                        </m:r>
                        <m:r>
                          <a:rPr lang="en-US" altLang="zh-CN" i="1">
                            <a:solidFill>
                              <a:srgbClr val="0000FF"/>
                            </a:solidFill>
                          </a:rPr>
                          <m:t>,</m:t>
                        </m:r>
                        <m:sSup>
                          <m:sSupPr>
                            <m:ctrlPr>
                              <a:rPr lang="zh-CN" altLang="zh-CN" i="1">
                                <a:solidFill>
                                  <a:srgbClr val="0000FF"/>
                                </a:solidFill>
                              </a:rPr>
                            </m:ctrlPr>
                          </m:sSupPr>
                          <m:e>
                            <m:r>
                              <a:rPr lang="en-US" altLang="zh-CN" i="1">
                                <a:solidFill>
                                  <a:srgbClr val="0000FF"/>
                                </a:solidFill>
                              </a:rPr>
                              <m:t>𝜎</m:t>
                            </m:r>
                          </m:e>
                          <m:sup>
                            <m:r>
                              <a:rPr lang="en-US" altLang="zh-CN" i="1">
                                <a:solidFill>
                                  <a:srgbClr val="0000FF"/>
                                </a:solidFill>
                              </a:rPr>
                              <m:t>2</m:t>
                            </m:r>
                          </m:sup>
                        </m:sSup>
                      </m:e>
                    </m:d>
                    <m:r>
                      <a:rPr lang="zh-CN" altLang="zh-CN">
                        <a:solidFill>
                          <a:srgbClr val="0000FF"/>
                        </a:solidFill>
                      </a:rPr>
                      <m:t>，</m:t>
                    </m:r>
                  </m:oMath>
                </a14:m>
                <a:endParaRPr lang="en-US" altLang="zh-CN" dirty="0" smtClean="0">
                  <a:solidFill>
                    <a:srgbClr val="0000FF"/>
                  </a:solidFill>
                </a:endParaRPr>
              </a:p>
              <a:p>
                <a:r>
                  <a:rPr lang="zh-CN" altLang="zh-CN" dirty="0"/>
                  <a:t>其概率密度函数</a:t>
                </a:r>
                <a:r>
                  <a:rPr lang="zh-CN" altLang="zh-CN" dirty="0" smtClean="0"/>
                  <a:t>为</a:t>
                </a:r>
                <a:endParaRPr lang="en-US" altLang="zh-CN" dirty="0" smtClean="0"/>
              </a:p>
              <a:p>
                <a:pPr lvl="1"/>
                <a14:m>
                  <m:oMath xmlns:m="http://schemas.openxmlformats.org/officeDocument/2006/math">
                    <m:r>
                      <a:rPr lang="en-US" altLang="zh-CN" i="1" smtClean="0">
                        <a:solidFill>
                          <a:srgbClr val="FF0000"/>
                        </a:solidFill>
                      </a:rPr>
                      <m:t>𝑓</m:t>
                    </m:r>
                    <m:d>
                      <m:dPr>
                        <m:ctrlPr>
                          <a:rPr lang="zh-CN" altLang="zh-CN" i="1">
                            <a:solidFill>
                              <a:srgbClr val="FF0000"/>
                            </a:solidFill>
                          </a:rPr>
                        </m:ctrlPr>
                      </m:dPr>
                      <m:e>
                        <m:r>
                          <a:rPr lang="en-US" altLang="zh-CN" i="1">
                            <a:solidFill>
                              <a:srgbClr val="FF0000"/>
                            </a:solidFill>
                          </a:rPr>
                          <m:t>𝑥</m:t>
                        </m:r>
                      </m:e>
                    </m:d>
                    <m:r>
                      <a:rPr lang="en-US" altLang="zh-CN" i="1">
                        <a:solidFill>
                          <a:srgbClr val="FF0000"/>
                        </a:solidFill>
                      </a:rPr>
                      <m:t>=</m:t>
                    </m:r>
                    <m:f>
                      <m:fPr>
                        <m:ctrlPr>
                          <a:rPr lang="zh-CN" altLang="zh-CN" i="1">
                            <a:solidFill>
                              <a:srgbClr val="FF0000"/>
                            </a:solidFill>
                          </a:rPr>
                        </m:ctrlPr>
                      </m:fPr>
                      <m:num>
                        <m:r>
                          <a:rPr lang="en-US" altLang="zh-CN" i="1">
                            <a:solidFill>
                              <a:srgbClr val="FF0000"/>
                            </a:solidFill>
                          </a:rPr>
                          <m:t>1</m:t>
                        </m:r>
                      </m:num>
                      <m:den>
                        <m:r>
                          <a:rPr lang="en-US" altLang="zh-CN" i="1">
                            <a:solidFill>
                              <a:srgbClr val="FF0000"/>
                            </a:solidFill>
                          </a:rPr>
                          <m:t>𝜎</m:t>
                        </m:r>
                        <m:rad>
                          <m:radPr>
                            <m:degHide m:val="on"/>
                            <m:ctrlPr>
                              <a:rPr lang="zh-CN" altLang="zh-CN" i="1">
                                <a:solidFill>
                                  <a:srgbClr val="FF0000"/>
                                </a:solidFill>
                              </a:rPr>
                            </m:ctrlPr>
                          </m:radPr>
                          <m:deg/>
                          <m:e>
                            <m:r>
                              <a:rPr lang="en-US" altLang="zh-CN" i="1">
                                <a:solidFill>
                                  <a:srgbClr val="FF0000"/>
                                </a:solidFill>
                              </a:rPr>
                              <m:t>2</m:t>
                            </m:r>
                            <m:r>
                              <a:rPr lang="en-US" altLang="zh-CN" i="1">
                                <a:solidFill>
                                  <a:srgbClr val="FF0000"/>
                                </a:solidFill>
                              </a:rPr>
                              <m:t>𝜋</m:t>
                            </m:r>
                          </m:e>
                        </m:rad>
                      </m:den>
                    </m:f>
                    <m:sSup>
                      <m:sSupPr>
                        <m:ctrlPr>
                          <a:rPr lang="zh-CN" altLang="zh-CN" i="1">
                            <a:solidFill>
                              <a:srgbClr val="FF0000"/>
                            </a:solidFill>
                          </a:rPr>
                        </m:ctrlPr>
                      </m:sSupPr>
                      <m:e>
                        <m:r>
                          <a:rPr lang="en-US" altLang="zh-CN" i="1">
                            <a:solidFill>
                              <a:srgbClr val="FF0000"/>
                            </a:solidFill>
                          </a:rPr>
                          <m:t>𝑒</m:t>
                        </m:r>
                      </m:e>
                      <m:sup>
                        <m:r>
                          <a:rPr lang="en-US" altLang="zh-CN" i="1">
                            <a:solidFill>
                              <a:srgbClr val="FF0000"/>
                            </a:solidFill>
                          </a:rPr>
                          <m:t>−</m:t>
                        </m:r>
                        <m:f>
                          <m:fPr>
                            <m:ctrlPr>
                              <a:rPr lang="zh-CN" altLang="zh-CN" i="1">
                                <a:solidFill>
                                  <a:srgbClr val="FF0000"/>
                                </a:solidFill>
                              </a:rPr>
                            </m:ctrlPr>
                          </m:fPr>
                          <m:num>
                            <m:sSup>
                              <m:sSupPr>
                                <m:ctrlPr>
                                  <a:rPr lang="zh-CN" altLang="zh-CN" i="1">
                                    <a:solidFill>
                                      <a:srgbClr val="FF0000"/>
                                    </a:solidFill>
                                  </a:rPr>
                                </m:ctrlPr>
                              </m:sSupPr>
                              <m:e>
                                <m:d>
                                  <m:dPr>
                                    <m:ctrlPr>
                                      <a:rPr lang="zh-CN" altLang="zh-CN" i="1">
                                        <a:solidFill>
                                          <a:srgbClr val="FF0000"/>
                                        </a:solidFill>
                                      </a:rPr>
                                    </m:ctrlPr>
                                  </m:dPr>
                                  <m:e>
                                    <m:r>
                                      <a:rPr lang="en-US" altLang="zh-CN" i="1">
                                        <a:solidFill>
                                          <a:srgbClr val="FF0000"/>
                                        </a:solidFill>
                                      </a:rPr>
                                      <m:t>𝑥</m:t>
                                    </m:r>
                                    <m:r>
                                      <a:rPr lang="en-US" altLang="zh-CN" i="1">
                                        <a:solidFill>
                                          <a:srgbClr val="FF0000"/>
                                        </a:solidFill>
                                      </a:rPr>
                                      <m:t>−</m:t>
                                    </m:r>
                                    <m:r>
                                      <a:rPr lang="en-US" altLang="zh-CN" i="1">
                                        <a:solidFill>
                                          <a:srgbClr val="FF0000"/>
                                        </a:solidFill>
                                      </a:rPr>
                                      <m:t>𝜇</m:t>
                                    </m:r>
                                  </m:e>
                                </m:d>
                              </m:e>
                              <m:sup>
                                <m:r>
                                  <a:rPr lang="en-US" altLang="zh-CN" i="1">
                                    <a:solidFill>
                                      <a:srgbClr val="FF0000"/>
                                    </a:solidFill>
                                  </a:rPr>
                                  <m:t>2</m:t>
                                </m:r>
                              </m:sup>
                            </m:sSup>
                          </m:num>
                          <m:den>
                            <m:r>
                              <a:rPr lang="en-US" altLang="zh-CN" i="1">
                                <a:solidFill>
                                  <a:srgbClr val="FF0000"/>
                                </a:solidFill>
                              </a:rPr>
                              <m:t>2</m:t>
                            </m:r>
                            <m:sSup>
                              <m:sSupPr>
                                <m:ctrlPr>
                                  <a:rPr lang="zh-CN" altLang="zh-CN" i="1">
                                    <a:solidFill>
                                      <a:srgbClr val="FF0000"/>
                                    </a:solidFill>
                                  </a:rPr>
                                </m:ctrlPr>
                              </m:sSupPr>
                              <m:e>
                                <m:r>
                                  <a:rPr lang="en-US" altLang="zh-CN" i="1">
                                    <a:solidFill>
                                      <a:srgbClr val="FF0000"/>
                                    </a:solidFill>
                                  </a:rPr>
                                  <m:t>𝜎</m:t>
                                </m:r>
                              </m:e>
                              <m:sup>
                                <m:r>
                                  <a:rPr lang="en-US" altLang="zh-CN" i="1">
                                    <a:solidFill>
                                      <a:srgbClr val="FF0000"/>
                                    </a:solidFill>
                                  </a:rPr>
                                  <m:t>2</m:t>
                                </m:r>
                              </m:sup>
                            </m:sSup>
                          </m:den>
                        </m:f>
                      </m:sup>
                    </m:sSup>
                    <m:r>
                      <a:rPr lang="zh-CN" altLang="zh-CN">
                        <a:solidFill>
                          <a:srgbClr val="FF0000"/>
                        </a:solidFill>
                      </a:rPr>
                      <m:t>。</m:t>
                    </m:r>
                  </m:oMath>
                </a14:m>
                <a:endParaRPr lang="en-US" altLang="zh-CN" dirty="0" smtClean="0">
                  <a:solidFill>
                    <a:srgbClr val="FF0000"/>
                  </a:solidFill>
                </a:endParaRPr>
              </a:p>
              <a:p>
                <a:r>
                  <a:rPr lang="zh-CN" altLang="zh-CN" dirty="0" smtClean="0">
                    <a:solidFill>
                      <a:srgbClr val="00B050"/>
                    </a:solidFill>
                  </a:rPr>
                  <a:t>高斯分布的期望值</a:t>
                </a:r>
                <a14:m>
                  <m:oMath xmlns:m="http://schemas.openxmlformats.org/officeDocument/2006/math">
                    <m:r>
                      <a:rPr lang="en-US" altLang="zh-CN" i="1">
                        <a:solidFill>
                          <a:srgbClr val="00B050"/>
                        </a:solidFill>
                      </a:rPr>
                      <m:t>𝜇</m:t>
                    </m:r>
                  </m:oMath>
                </a14:m>
                <a:r>
                  <a:rPr lang="zh-CN" altLang="zh-CN" dirty="0">
                    <a:solidFill>
                      <a:srgbClr val="00B050"/>
                    </a:solidFill>
                  </a:rPr>
                  <a:t>决定了其位置，其标准差</a:t>
                </a:r>
                <a14:m>
                  <m:oMath xmlns:m="http://schemas.openxmlformats.org/officeDocument/2006/math">
                    <m:r>
                      <a:rPr lang="en-US" altLang="zh-CN" i="1">
                        <a:solidFill>
                          <a:srgbClr val="00B050"/>
                        </a:solidFill>
                      </a:rPr>
                      <m:t>𝜎</m:t>
                    </m:r>
                  </m:oMath>
                </a14:m>
                <a:r>
                  <a:rPr lang="zh-CN" altLang="zh-CN" dirty="0">
                    <a:solidFill>
                      <a:srgbClr val="00B050"/>
                    </a:solidFill>
                  </a:rPr>
                  <a:t>决定了分布的幅度。</a:t>
                </a:r>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1132" b="-25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31</a:t>
            </a:fld>
            <a:endParaRPr lang="zh-CN" altLang="en-US"/>
          </a:p>
        </p:txBody>
      </p:sp>
    </p:spTree>
    <p:extLst>
      <p:ext uri="{BB962C8B-B14F-4D97-AF65-F5344CB8AC3E}">
        <p14:creationId xmlns:p14="http://schemas.microsoft.com/office/powerpoint/2010/main" val="184436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80">
                                          <p:stCondLst>
                                            <p:cond delay="0"/>
                                          </p:stCondLst>
                                        </p:cTn>
                                        <p:tgtEl>
                                          <p:spTgt spid="3">
                                            <p:txEl>
                                              <p:pRg st="2" end="2"/>
                                            </p:txEl>
                                          </p:spTgt>
                                        </p:tgtEl>
                                      </p:cBhvr>
                                    </p:animEffect>
                                    <p:anim calcmode="lin" valueType="num">
                                      <p:cBhvr>
                                        <p:cTn id="2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2" end="2"/>
                                            </p:txEl>
                                          </p:spTgt>
                                        </p:tgtEl>
                                      </p:cBhvr>
                                      <p:to x="100000" y="60000"/>
                                    </p:animScale>
                                    <p:animScale>
                                      <p:cBhvr>
                                        <p:cTn id="30" dur="166" decel="50000">
                                          <p:stCondLst>
                                            <p:cond delay="676"/>
                                          </p:stCondLst>
                                        </p:cTn>
                                        <p:tgtEl>
                                          <p:spTgt spid="3">
                                            <p:txEl>
                                              <p:pRg st="2" end="2"/>
                                            </p:txEl>
                                          </p:spTgt>
                                        </p:tgtEl>
                                      </p:cBhvr>
                                      <p:to x="100000" y="100000"/>
                                    </p:animScale>
                                    <p:animScale>
                                      <p:cBhvr>
                                        <p:cTn id="31" dur="26">
                                          <p:stCondLst>
                                            <p:cond delay="1312"/>
                                          </p:stCondLst>
                                        </p:cTn>
                                        <p:tgtEl>
                                          <p:spTgt spid="3">
                                            <p:txEl>
                                              <p:pRg st="2" end="2"/>
                                            </p:txEl>
                                          </p:spTgt>
                                        </p:tgtEl>
                                      </p:cBhvr>
                                      <p:to x="100000" y="80000"/>
                                    </p:animScale>
                                    <p:animScale>
                                      <p:cBhvr>
                                        <p:cTn id="32" dur="166" decel="50000">
                                          <p:stCondLst>
                                            <p:cond delay="1338"/>
                                          </p:stCondLst>
                                        </p:cTn>
                                        <p:tgtEl>
                                          <p:spTgt spid="3">
                                            <p:txEl>
                                              <p:pRg st="2" end="2"/>
                                            </p:txEl>
                                          </p:spTgt>
                                        </p:tgtEl>
                                      </p:cBhvr>
                                      <p:to x="100000" y="100000"/>
                                    </p:animScale>
                                    <p:animScale>
                                      <p:cBhvr>
                                        <p:cTn id="33" dur="26">
                                          <p:stCondLst>
                                            <p:cond delay="1642"/>
                                          </p:stCondLst>
                                        </p:cTn>
                                        <p:tgtEl>
                                          <p:spTgt spid="3">
                                            <p:txEl>
                                              <p:pRg st="2" end="2"/>
                                            </p:txEl>
                                          </p:spTgt>
                                        </p:tgtEl>
                                      </p:cBhvr>
                                      <p:to x="100000" y="90000"/>
                                    </p:animScale>
                                    <p:animScale>
                                      <p:cBhvr>
                                        <p:cTn id="34" dur="166" decel="50000">
                                          <p:stCondLst>
                                            <p:cond delay="1668"/>
                                          </p:stCondLst>
                                        </p:cTn>
                                        <p:tgtEl>
                                          <p:spTgt spid="3">
                                            <p:txEl>
                                              <p:pRg st="2" end="2"/>
                                            </p:txEl>
                                          </p:spTgt>
                                        </p:tgtEl>
                                      </p:cBhvr>
                                      <p:to x="100000" y="100000"/>
                                    </p:animScale>
                                    <p:animScale>
                                      <p:cBhvr>
                                        <p:cTn id="35" dur="26">
                                          <p:stCondLst>
                                            <p:cond delay="1808"/>
                                          </p:stCondLst>
                                        </p:cTn>
                                        <p:tgtEl>
                                          <p:spTgt spid="3">
                                            <p:txEl>
                                              <p:pRg st="2" end="2"/>
                                            </p:txEl>
                                          </p:spTgt>
                                        </p:tgtEl>
                                      </p:cBhvr>
                                      <p:to x="100000" y="95000"/>
                                    </p:animScale>
                                    <p:animScale>
                                      <p:cBhvr>
                                        <p:cTn id="36" dur="166" decel="50000">
                                          <p:stCondLst>
                                            <p:cond delay="1834"/>
                                          </p:stCondLst>
                                        </p:cTn>
                                        <p:tgtEl>
                                          <p:spTgt spid="3">
                                            <p:txEl>
                                              <p:pRg st="2" end="2"/>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wipe(down)">
                                      <p:cBhvr>
                                        <p:cTn id="41" dur="580">
                                          <p:stCondLst>
                                            <p:cond delay="0"/>
                                          </p:stCondLst>
                                        </p:cTn>
                                        <p:tgtEl>
                                          <p:spTgt spid="3">
                                            <p:txEl>
                                              <p:pRg st="3" end="3"/>
                                            </p:txEl>
                                          </p:spTgt>
                                        </p:tgtEl>
                                      </p:cBhvr>
                                    </p:animEffect>
                                    <p:anim calcmode="lin" valueType="num">
                                      <p:cBhvr>
                                        <p:cTn id="4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
                                            <p:txEl>
                                              <p:pRg st="3" end="3"/>
                                            </p:txEl>
                                          </p:spTgt>
                                        </p:tgtEl>
                                      </p:cBhvr>
                                      <p:to x="100000" y="60000"/>
                                    </p:animScale>
                                    <p:animScale>
                                      <p:cBhvr>
                                        <p:cTn id="48" dur="166" decel="50000">
                                          <p:stCondLst>
                                            <p:cond delay="676"/>
                                          </p:stCondLst>
                                        </p:cTn>
                                        <p:tgtEl>
                                          <p:spTgt spid="3">
                                            <p:txEl>
                                              <p:pRg st="3" end="3"/>
                                            </p:txEl>
                                          </p:spTgt>
                                        </p:tgtEl>
                                      </p:cBhvr>
                                      <p:to x="100000" y="100000"/>
                                    </p:animScale>
                                    <p:animScale>
                                      <p:cBhvr>
                                        <p:cTn id="49" dur="26">
                                          <p:stCondLst>
                                            <p:cond delay="1312"/>
                                          </p:stCondLst>
                                        </p:cTn>
                                        <p:tgtEl>
                                          <p:spTgt spid="3">
                                            <p:txEl>
                                              <p:pRg st="3" end="3"/>
                                            </p:txEl>
                                          </p:spTgt>
                                        </p:tgtEl>
                                      </p:cBhvr>
                                      <p:to x="100000" y="80000"/>
                                    </p:animScale>
                                    <p:animScale>
                                      <p:cBhvr>
                                        <p:cTn id="50" dur="166" decel="50000">
                                          <p:stCondLst>
                                            <p:cond delay="1338"/>
                                          </p:stCondLst>
                                        </p:cTn>
                                        <p:tgtEl>
                                          <p:spTgt spid="3">
                                            <p:txEl>
                                              <p:pRg st="3" end="3"/>
                                            </p:txEl>
                                          </p:spTgt>
                                        </p:tgtEl>
                                      </p:cBhvr>
                                      <p:to x="100000" y="100000"/>
                                    </p:animScale>
                                    <p:animScale>
                                      <p:cBhvr>
                                        <p:cTn id="51" dur="26">
                                          <p:stCondLst>
                                            <p:cond delay="1642"/>
                                          </p:stCondLst>
                                        </p:cTn>
                                        <p:tgtEl>
                                          <p:spTgt spid="3">
                                            <p:txEl>
                                              <p:pRg st="3" end="3"/>
                                            </p:txEl>
                                          </p:spTgt>
                                        </p:tgtEl>
                                      </p:cBhvr>
                                      <p:to x="100000" y="90000"/>
                                    </p:animScale>
                                    <p:animScale>
                                      <p:cBhvr>
                                        <p:cTn id="52" dur="166" decel="50000">
                                          <p:stCondLst>
                                            <p:cond delay="1668"/>
                                          </p:stCondLst>
                                        </p:cTn>
                                        <p:tgtEl>
                                          <p:spTgt spid="3">
                                            <p:txEl>
                                              <p:pRg st="3" end="3"/>
                                            </p:txEl>
                                          </p:spTgt>
                                        </p:tgtEl>
                                      </p:cBhvr>
                                      <p:to x="100000" y="100000"/>
                                    </p:animScale>
                                    <p:animScale>
                                      <p:cBhvr>
                                        <p:cTn id="53" dur="26">
                                          <p:stCondLst>
                                            <p:cond delay="1808"/>
                                          </p:stCondLst>
                                        </p:cTn>
                                        <p:tgtEl>
                                          <p:spTgt spid="3">
                                            <p:txEl>
                                              <p:pRg st="3" end="3"/>
                                            </p:txEl>
                                          </p:spTgt>
                                        </p:tgtEl>
                                      </p:cBhvr>
                                      <p:to x="100000" y="95000"/>
                                    </p:animScale>
                                    <p:animScale>
                                      <p:cBhvr>
                                        <p:cTn id="54" dur="166" decel="50000">
                                          <p:stCondLst>
                                            <p:cond delay="1834"/>
                                          </p:stCondLst>
                                        </p:cTn>
                                        <p:tgtEl>
                                          <p:spTgt spid="3">
                                            <p:txEl>
                                              <p:pRg st="3" end="3"/>
                                            </p:txEl>
                                          </p:spTgt>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wipe(down)">
                                      <p:cBhvr>
                                        <p:cTn id="57" dur="580">
                                          <p:stCondLst>
                                            <p:cond delay="0"/>
                                          </p:stCondLst>
                                        </p:cTn>
                                        <p:tgtEl>
                                          <p:spTgt spid="3">
                                            <p:txEl>
                                              <p:pRg st="4" end="4"/>
                                            </p:txEl>
                                          </p:spTgt>
                                        </p:tgtEl>
                                      </p:cBhvr>
                                    </p:animEffect>
                                    <p:anim calcmode="lin" valueType="num">
                                      <p:cBhvr>
                                        <p:cTn id="5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4" end="4"/>
                                            </p:txEl>
                                          </p:spTgt>
                                        </p:tgtEl>
                                      </p:cBhvr>
                                      <p:to x="100000" y="60000"/>
                                    </p:animScale>
                                    <p:animScale>
                                      <p:cBhvr>
                                        <p:cTn id="64" dur="166" decel="50000">
                                          <p:stCondLst>
                                            <p:cond delay="676"/>
                                          </p:stCondLst>
                                        </p:cTn>
                                        <p:tgtEl>
                                          <p:spTgt spid="3">
                                            <p:txEl>
                                              <p:pRg st="4" end="4"/>
                                            </p:txEl>
                                          </p:spTgt>
                                        </p:tgtEl>
                                      </p:cBhvr>
                                      <p:to x="100000" y="100000"/>
                                    </p:animScale>
                                    <p:animScale>
                                      <p:cBhvr>
                                        <p:cTn id="65" dur="26">
                                          <p:stCondLst>
                                            <p:cond delay="1312"/>
                                          </p:stCondLst>
                                        </p:cTn>
                                        <p:tgtEl>
                                          <p:spTgt spid="3">
                                            <p:txEl>
                                              <p:pRg st="4" end="4"/>
                                            </p:txEl>
                                          </p:spTgt>
                                        </p:tgtEl>
                                      </p:cBhvr>
                                      <p:to x="100000" y="80000"/>
                                    </p:animScale>
                                    <p:animScale>
                                      <p:cBhvr>
                                        <p:cTn id="66" dur="166" decel="50000">
                                          <p:stCondLst>
                                            <p:cond delay="1338"/>
                                          </p:stCondLst>
                                        </p:cTn>
                                        <p:tgtEl>
                                          <p:spTgt spid="3">
                                            <p:txEl>
                                              <p:pRg st="4" end="4"/>
                                            </p:txEl>
                                          </p:spTgt>
                                        </p:tgtEl>
                                      </p:cBhvr>
                                      <p:to x="100000" y="100000"/>
                                    </p:animScale>
                                    <p:animScale>
                                      <p:cBhvr>
                                        <p:cTn id="67" dur="26">
                                          <p:stCondLst>
                                            <p:cond delay="1642"/>
                                          </p:stCondLst>
                                        </p:cTn>
                                        <p:tgtEl>
                                          <p:spTgt spid="3">
                                            <p:txEl>
                                              <p:pRg st="4" end="4"/>
                                            </p:txEl>
                                          </p:spTgt>
                                        </p:tgtEl>
                                      </p:cBhvr>
                                      <p:to x="100000" y="90000"/>
                                    </p:animScale>
                                    <p:animScale>
                                      <p:cBhvr>
                                        <p:cTn id="68" dur="166" decel="50000">
                                          <p:stCondLst>
                                            <p:cond delay="1668"/>
                                          </p:stCondLst>
                                        </p:cTn>
                                        <p:tgtEl>
                                          <p:spTgt spid="3">
                                            <p:txEl>
                                              <p:pRg st="4" end="4"/>
                                            </p:txEl>
                                          </p:spTgt>
                                        </p:tgtEl>
                                      </p:cBhvr>
                                      <p:to x="100000" y="100000"/>
                                    </p:animScale>
                                    <p:animScale>
                                      <p:cBhvr>
                                        <p:cTn id="69" dur="26">
                                          <p:stCondLst>
                                            <p:cond delay="1808"/>
                                          </p:stCondLst>
                                        </p:cTn>
                                        <p:tgtEl>
                                          <p:spTgt spid="3">
                                            <p:txEl>
                                              <p:pRg st="4" end="4"/>
                                            </p:txEl>
                                          </p:spTgt>
                                        </p:tgtEl>
                                      </p:cBhvr>
                                      <p:to x="100000" y="95000"/>
                                    </p:animScale>
                                    <p:animScale>
                                      <p:cBhvr>
                                        <p:cTn id="70" dur="166" decel="50000">
                                          <p:stCondLst>
                                            <p:cond delay="1834"/>
                                          </p:stCondLst>
                                        </p:cTn>
                                        <p:tgtEl>
                                          <p:spTgt spid="3">
                                            <p:txEl>
                                              <p:pRg st="4" end="4"/>
                                            </p:txEl>
                                          </p:spTgt>
                                        </p:tgtEl>
                                      </p:cBhvr>
                                      <p:to x="100000" y="100000"/>
                                    </p:animScale>
                                  </p:childTnLst>
                                </p:cTn>
                              </p:par>
                              <p:par>
                                <p:cTn id="71" presetID="26" presetClass="entr" presetSubtype="0" fill="hold" nodeType="withEffect">
                                  <p:stCondLst>
                                    <p:cond delay="0"/>
                                  </p:stCondLst>
                                  <p:childTnLst>
                                    <p:set>
                                      <p:cBhvr>
                                        <p:cTn id="72" dur="1" fill="hold">
                                          <p:stCondLst>
                                            <p:cond delay="0"/>
                                          </p:stCondLst>
                                        </p:cTn>
                                        <p:tgtEl>
                                          <p:spTgt spid="3">
                                            <p:txEl>
                                              <p:pRg st="5" end="5"/>
                                            </p:txEl>
                                          </p:spTgt>
                                        </p:tgtEl>
                                        <p:attrNameLst>
                                          <p:attrName>style.visibility</p:attrName>
                                        </p:attrNameLst>
                                      </p:cBhvr>
                                      <p:to>
                                        <p:strVal val="visible"/>
                                      </p:to>
                                    </p:set>
                                    <p:animEffect transition="in" filter="wipe(down)">
                                      <p:cBhvr>
                                        <p:cTn id="73" dur="580">
                                          <p:stCondLst>
                                            <p:cond delay="0"/>
                                          </p:stCondLst>
                                        </p:cTn>
                                        <p:tgtEl>
                                          <p:spTgt spid="3">
                                            <p:txEl>
                                              <p:pRg st="5" end="5"/>
                                            </p:txEl>
                                          </p:spTgt>
                                        </p:tgtEl>
                                      </p:cBhvr>
                                    </p:animEffect>
                                    <p:anim calcmode="lin" valueType="num">
                                      <p:cBhvr>
                                        <p:cTn id="74"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3">
                                            <p:txEl>
                                              <p:pRg st="5" end="5"/>
                                            </p:txEl>
                                          </p:spTgt>
                                        </p:tgtEl>
                                      </p:cBhvr>
                                      <p:to x="100000" y="60000"/>
                                    </p:animScale>
                                    <p:animScale>
                                      <p:cBhvr>
                                        <p:cTn id="80" dur="166" decel="50000">
                                          <p:stCondLst>
                                            <p:cond delay="676"/>
                                          </p:stCondLst>
                                        </p:cTn>
                                        <p:tgtEl>
                                          <p:spTgt spid="3">
                                            <p:txEl>
                                              <p:pRg st="5" end="5"/>
                                            </p:txEl>
                                          </p:spTgt>
                                        </p:tgtEl>
                                      </p:cBhvr>
                                      <p:to x="100000" y="100000"/>
                                    </p:animScale>
                                    <p:animScale>
                                      <p:cBhvr>
                                        <p:cTn id="81" dur="26">
                                          <p:stCondLst>
                                            <p:cond delay="1312"/>
                                          </p:stCondLst>
                                        </p:cTn>
                                        <p:tgtEl>
                                          <p:spTgt spid="3">
                                            <p:txEl>
                                              <p:pRg st="5" end="5"/>
                                            </p:txEl>
                                          </p:spTgt>
                                        </p:tgtEl>
                                      </p:cBhvr>
                                      <p:to x="100000" y="80000"/>
                                    </p:animScale>
                                    <p:animScale>
                                      <p:cBhvr>
                                        <p:cTn id="82" dur="166" decel="50000">
                                          <p:stCondLst>
                                            <p:cond delay="1338"/>
                                          </p:stCondLst>
                                        </p:cTn>
                                        <p:tgtEl>
                                          <p:spTgt spid="3">
                                            <p:txEl>
                                              <p:pRg st="5" end="5"/>
                                            </p:txEl>
                                          </p:spTgt>
                                        </p:tgtEl>
                                      </p:cBhvr>
                                      <p:to x="100000" y="100000"/>
                                    </p:animScale>
                                    <p:animScale>
                                      <p:cBhvr>
                                        <p:cTn id="83" dur="26">
                                          <p:stCondLst>
                                            <p:cond delay="1642"/>
                                          </p:stCondLst>
                                        </p:cTn>
                                        <p:tgtEl>
                                          <p:spTgt spid="3">
                                            <p:txEl>
                                              <p:pRg st="5" end="5"/>
                                            </p:txEl>
                                          </p:spTgt>
                                        </p:tgtEl>
                                      </p:cBhvr>
                                      <p:to x="100000" y="90000"/>
                                    </p:animScale>
                                    <p:animScale>
                                      <p:cBhvr>
                                        <p:cTn id="84" dur="166" decel="50000">
                                          <p:stCondLst>
                                            <p:cond delay="1668"/>
                                          </p:stCondLst>
                                        </p:cTn>
                                        <p:tgtEl>
                                          <p:spTgt spid="3">
                                            <p:txEl>
                                              <p:pRg st="5" end="5"/>
                                            </p:txEl>
                                          </p:spTgt>
                                        </p:tgtEl>
                                      </p:cBhvr>
                                      <p:to x="100000" y="100000"/>
                                    </p:animScale>
                                    <p:animScale>
                                      <p:cBhvr>
                                        <p:cTn id="85" dur="26">
                                          <p:stCondLst>
                                            <p:cond delay="1808"/>
                                          </p:stCondLst>
                                        </p:cTn>
                                        <p:tgtEl>
                                          <p:spTgt spid="3">
                                            <p:txEl>
                                              <p:pRg st="5" end="5"/>
                                            </p:txEl>
                                          </p:spTgt>
                                        </p:tgtEl>
                                      </p:cBhvr>
                                      <p:to x="100000" y="95000"/>
                                    </p:animScale>
                                    <p:animScale>
                                      <p:cBhvr>
                                        <p:cTn id="86" dur="166" decel="50000">
                                          <p:stCondLst>
                                            <p:cond delay="1834"/>
                                          </p:stCondLst>
                                        </p:cTn>
                                        <p:tgtEl>
                                          <p:spTgt spid="3">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直方图高斯模型</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32</a:t>
            </a:fld>
            <a:endParaRPr lang="zh-CN" altLang="en-US"/>
          </a:p>
        </p:txBody>
      </p:sp>
      <p:pic>
        <p:nvPicPr>
          <p:cNvPr id="6" name="图片 5" descr="灰度Lena图像.bmp"/>
          <p:cNvPicPr/>
          <p:nvPr/>
        </p:nvPicPr>
        <p:blipFill>
          <a:blip r:embed="rId2" cstate="print"/>
          <a:stretch>
            <a:fillRect/>
          </a:stretch>
        </p:blipFill>
        <p:spPr>
          <a:xfrm>
            <a:off x="683568" y="1844824"/>
            <a:ext cx="2032153" cy="2072569"/>
          </a:xfrm>
          <a:prstGeom prst="rect">
            <a:avLst/>
          </a:prstGeom>
        </p:spPr>
      </p:pic>
      <p:pic>
        <p:nvPicPr>
          <p:cNvPr id="7" name="图片 6" descr="灰度Lena图像_高斯直方图.bmp"/>
          <p:cNvPicPr/>
          <p:nvPr/>
        </p:nvPicPr>
        <p:blipFill>
          <a:blip r:embed="rId3" cstate="print"/>
          <a:stretch>
            <a:fillRect/>
          </a:stretch>
        </p:blipFill>
        <p:spPr>
          <a:xfrm>
            <a:off x="4043680" y="1884194"/>
            <a:ext cx="1968480" cy="2004472"/>
          </a:xfrm>
          <a:prstGeom prst="rect">
            <a:avLst/>
          </a:prstGeom>
          <a:ln>
            <a:solidFill>
              <a:schemeClr val="accent1"/>
            </a:solidFill>
          </a:ln>
        </p:spPr>
      </p:pic>
      <p:pic>
        <p:nvPicPr>
          <p:cNvPr id="8" name="图片 7" descr="灰度汽车图像.bmp"/>
          <p:cNvPicPr/>
          <p:nvPr/>
        </p:nvPicPr>
        <p:blipFill>
          <a:blip r:embed="rId4" cstate="print"/>
          <a:stretch>
            <a:fillRect/>
          </a:stretch>
        </p:blipFill>
        <p:spPr>
          <a:xfrm>
            <a:off x="1475656" y="4221956"/>
            <a:ext cx="2720690" cy="2072569"/>
          </a:xfrm>
          <a:prstGeom prst="rect">
            <a:avLst/>
          </a:prstGeom>
        </p:spPr>
      </p:pic>
      <p:pic>
        <p:nvPicPr>
          <p:cNvPr id="9" name="图片 8" descr="灰度汽车图像_高斯直方图.bmp"/>
          <p:cNvPicPr/>
          <p:nvPr/>
        </p:nvPicPr>
        <p:blipFill>
          <a:blip r:embed="rId5" cstate="print"/>
          <a:stretch>
            <a:fillRect/>
          </a:stretch>
        </p:blipFill>
        <p:spPr>
          <a:xfrm>
            <a:off x="5436096" y="4221088"/>
            <a:ext cx="1968480" cy="2004472"/>
          </a:xfrm>
          <a:prstGeom prst="rect">
            <a:avLst/>
          </a:prstGeom>
          <a:ln>
            <a:solidFill>
              <a:schemeClr val="accent1"/>
            </a:solidFill>
          </a:ln>
        </p:spPr>
      </p:pic>
      <p:sp>
        <p:nvSpPr>
          <p:cNvPr id="10" name="右箭头 9"/>
          <p:cNvSpPr/>
          <p:nvPr/>
        </p:nvSpPr>
        <p:spPr>
          <a:xfrm>
            <a:off x="2836001" y="2708920"/>
            <a:ext cx="1015919"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4283968" y="4971296"/>
            <a:ext cx="1015919"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6762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8"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0-#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直方图高斯模型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7200" y="1609416"/>
                <a:ext cx="7239000" cy="4915928"/>
              </a:xfrm>
            </p:spPr>
            <p:txBody>
              <a:bodyPr>
                <a:normAutofit/>
              </a:bodyPr>
              <a:lstStyle/>
              <a:p>
                <a:r>
                  <a:rPr lang="zh-CN" altLang="zh-CN" dirty="0"/>
                  <a:t>在得到直方图高斯分布模型之后，可以进行指定模式信息的检测，如肤色检测</a:t>
                </a:r>
                <a:r>
                  <a:rPr lang="zh-CN" altLang="zh-CN" dirty="0" smtClean="0"/>
                  <a:t>。</a:t>
                </a:r>
                <a:endParaRPr lang="en-US" altLang="zh-CN" dirty="0" smtClean="0"/>
              </a:p>
              <a:p>
                <a:r>
                  <a:rPr lang="zh-CN" altLang="zh-CN" dirty="0" smtClean="0">
                    <a:solidFill>
                      <a:srgbClr val="C00000"/>
                    </a:solidFill>
                  </a:rPr>
                  <a:t>有了高斯分布模型</a:t>
                </a:r>
                <a14:m>
                  <m:oMath xmlns:m="http://schemas.openxmlformats.org/officeDocument/2006/math">
                    <m:r>
                      <a:rPr lang="en-US" altLang="zh-CN" i="1">
                        <a:solidFill>
                          <a:srgbClr val="C00000"/>
                        </a:solidFill>
                      </a:rPr>
                      <m:t>𝑓</m:t>
                    </m:r>
                    <m:d>
                      <m:dPr>
                        <m:ctrlPr>
                          <a:rPr lang="zh-CN" altLang="zh-CN" i="1">
                            <a:solidFill>
                              <a:srgbClr val="C00000"/>
                            </a:solidFill>
                          </a:rPr>
                        </m:ctrlPr>
                      </m:dPr>
                      <m:e>
                        <m:r>
                          <a:rPr lang="en-US" altLang="zh-CN" i="1">
                            <a:solidFill>
                              <a:srgbClr val="C00000"/>
                            </a:solidFill>
                          </a:rPr>
                          <m:t>𝑥</m:t>
                        </m:r>
                      </m:e>
                    </m:d>
                  </m:oMath>
                </a14:m>
                <a:r>
                  <a:rPr lang="zh-CN" altLang="zh-CN" dirty="0">
                    <a:solidFill>
                      <a:srgbClr val="C00000"/>
                    </a:solidFill>
                  </a:rPr>
                  <a:t>，那么指定模式信息的检测可以转化为像素灰度值</a:t>
                </a:r>
                <a14:m>
                  <m:oMath xmlns:m="http://schemas.openxmlformats.org/officeDocument/2006/math">
                    <m:r>
                      <a:rPr lang="en-US" altLang="zh-CN" i="1">
                        <a:solidFill>
                          <a:srgbClr val="C00000"/>
                        </a:solidFill>
                      </a:rPr>
                      <m:t>𝑥</m:t>
                    </m:r>
                  </m:oMath>
                </a14:m>
                <a:r>
                  <a:rPr lang="zh-CN" altLang="zh-CN" dirty="0">
                    <a:solidFill>
                      <a:srgbClr val="C00000"/>
                    </a:solidFill>
                  </a:rPr>
                  <a:t>的再映射，得到新的灰度值</a:t>
                </a:r>
                <a14:m>
                  <m:oMath xmlns:m="http://schemas.openxmlformats.org/officeDocument/2006/math">
                    <m:r>
                      <a:rPr lang="en-US" altLang="zh-CN" i="1">
                        <a:solidFill>
                          <a:srgbClr val="C00000"/>
                        </a:solidFill>
                      </a:rPr>
                      <m:t>𝑦</m:t>
                    </m:r>
                  </m:oMath>
                </a14:m>
                <a:r>
                  <a:rPr lang="zh-CN" altLang="zh-CN" dirty="0">
                    <a:solidFill>
                      <a:srgbClr val="C00000"/>
                    </a:solidFill>
                  </a:rPr>
                  <a:t>，</a:t>
                </a:r>
                <a:r>
                  <a:rPr lang="zh-CN" altLang="zh-CN" dirty="0" smtClean="0">
                    <a:solidFill>
                      <a:srgbClr val="C00000"/>
                    </a:solidFill>
                  </a:rPr>
                  <a:t>即</a:t>
                </a:r>
                <a:endParaRPr lang="en-US" altLang="zh-CN" dirty="0" smtClean="0">
                  <a:solidFill>
                    <a:srgbClr val="C00000"/>
                  </a:solidFill>
                </a:endParaRPr>
              </a:p>
              <a:p>
                <a:pPr lvl="1"/>
                <a14:m>
                  <m:oMath xmlns:m="http://schemas.openxmlformats.org/officeDocument/2006/math">
                    <m:r>
                      <a:rPr lang="en-US" altLang="zh-CN" i="1" smtClean="0">
                        <a:solidFill>
                          <a:srgbClr val="00B050"/>
                        </a:solidFill>
                      </a:rPr>
                      <m:t>𝑦</m:t>
                    </m:r>
                    <m:r>
                      <a:rPr lang="en-US" altLang="zh-CN" i="1" smtClean="0">
                        <a:solidFill>
                          <a:srgbClr val="00B050"/>
                        </a:solidFill>
                      </a:rPr>
                      <m:t>=</m:t>
                    </m:r>
                    <m:f>
                      <m:fPr>
                        <m:ctrlPr>
                          <a:rPr lang="zh-CN" altLang="zh-CN" i="1">
                            <a:solidFill>
                              <a:srgbClr val="00B050"/>
                            </a:solidFill>
                          </a:rPr>
                        </m:ctrlPr>
                      </m:fPr>
                      <m:num>
                        <m:r>
                          <a:rPr lang="en-US" altLang="zh-CN" i="1">
                            <a:solidFill>
                              <a:srgbClr val="00B050"/>
                            </a:solidFill>
                          </a:rPr>
                          <m:t>𝑓</m:t>
                        </m:r>
                        <m:r>
                          <a:rPr lang="en-US" altLang="zh-CN" i="1">
                            <a:solidFill>
                              <a:srgbClr val="00B050"/>
                            </a:solidFill>
                          </a:rPr>
                          <m:t>(</m:t>
                        </m:r>
                        <m:r>
                          <a:rPr lang="en-US" altLang="zh-CN" i="1">
                            <a:solidFill>
                              <a:srgbClr val="00B050"/>
                            </a:solidFill>
                          </a:rPr>
                          <m:t>𝑥</m:t>
                        </m:r>
                        <m:r>
                          <a:rPr lang="en-US" altLang="zh-CN" i="1">
                            <a:solidFill>
                              <a:srgbClr val="00B050"/>
                            </a:solidFill>
                          </a:rPr>
                          <m:t>)</m:t>
                        </m:r>
                      </m:num>
                      <m:den>
                        <m:r>
                          <m:rPr>
                            <m:sty m:val="p"/>
                          </m:rPr>
                          <a:rPr lang="en-US" altLang="zh-CN">
                            <a:solidFill>
                              <a:srgbClr val="00B050"/>
                            </a:solidFill>
                          </a:rPr>
                          <m:t>max</m:t>
                        </m:r>
                        <m:r>
                          <a:rPr lang="en-US" altLang="zh-CN" i="1">
                            <a:solidFill>
                              <a:srgbClr val="00B050"/>
                            </a:solidFill>
                          </a:rPr>
                          <m:t>⁡(</m:t>
                        </m:r>
                        <m:r>
                          <a:rPr lang="en-US" altLang="zh-CN" i="1">
                            <a:solidFill>
                              <a:srgbClr val="00B050"/>
                            </a:solidFill>
                          </a:rPr>
                          <m:t>𝑓</m:t>
                        </m:r>
                        <m:r>
                          <a:rPr lang="en-US" altLang="zh-CN" i="1">
                            <a:solidFill>
                              <a:srgbClr val="00B050"/>
                            </a:solidFill>
                          </a:rPr>
                          <m:t>(</m:t>
                        </m:r>
                        <m:r>
                          <a:rPr lang="en-US" altLang="zh-CN" i="1">
                            <a:solidFill>
                              <a:srgbClr val="00B050"/>
                            </a:solidFill>
                          </a:rPr>
                          <m:t>𝑥</m:t>
                        </m:r>
                        <m:r>
                          <a:rPr lang="en-US" altLang="zh-CN" i="1">
                            <a:solidFill>
                              <a:srgbClr val="00B050"/>
                            </a:solidFill>
                          </a:rPr>
                          <m:t>))</m:t>
                        </m:r>
                      </m:den>
                    </m:f>
                    <m:r>
                      <a:rPr lang="en-US" altLang="zh-CN" i="1">
                        <a:solidFill>
                          <a:srgbClr val="00B050"/>
                        </a:solidFill>
                      </a:rPr>
                      <m:t>∗255</m:t>
                    </m:r>
                    <m:r>
                      <a:rPr lang="zh-CN" altLang="zh-CN">
                        <a:solidFill>
                          <a:srgbClr val="00B050"/>
                        </a:solidFill>
                      </a:rPr>
                      <m:t>。</m:t>
                    </m:r>
                  </m:oMath>
                </a14:m>
                <a:endParaRPr lang="en-US" altLang="zh-CN" dirty="0" smtClean="0">
                  <a:solidFill>
                    <a:srgbClr val="00B050"/>
                  </a:solidFill>
                </a:endParaRPr>
              </a:p>
              <a:p>
                <a:r>
                  <a:rPr lang="zh-CN" altLang="zh-CN" dirty="0"/>
                  <a:t>再映射后的新图像就可以突出指定模式信息，通过简单的阈值分割便可以实现诸如肤色检测等功能。</a:t>
                </a:r>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57200" y="1609416"/>
                <a:ext cx="7239000" cy="4915928"/>
              </a:xfrm>
              <a:blipFill rotWithShape="1">
                <a:blip r:embed="rId2"/>
                <a:stretch>
                  <a:fillRect l="-505" t="-1117" r="-117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33</a:t>
            </a:fld>
            <a:endParaRPr lang="zh-CN" altLang="en-US"/>
          </a:p>
        </p:txBody>
      </p:sp>
    </p:spTree>
    <p:extLst>
      <p:ext uri="{BB962C8B-B14F-4D97-AF65-F5344CB8AC3E}">
        <p14:creationId xmlns:p14="http://schemas.microsoft.com/office/powerpoint/2010/main" val="313176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80">
                                          <p:stCondLst>
                                            <p:cond delay="0"/>
                                          </p:stCondLst>
                                        </p:cTn>
                                        <p:tgtEl>
                                          <p:spTgt spid="3">
                                            <p:txEl>
                                              <p:pRg st="2" end="2"/>
                                            </p:txEl>
                                          </p:spTgt>
                                        </p:tgtEl>
                                      </p:cBhvr>
                                    </p:animEffect>
                                    <p:anim calcmode="lin" valueType="num">
                                      <p:cBhvr>
                                        <p:cTn id="2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2" end="2"/>
                                            </p:txEl>
                                          </p:spTgt>
                                        </p:tgtEl>
                                      </p:cBhvr>
                                      <p:to x="100000" y="60000"/>
                                    </p:animScale>
                                    <p:animScale>
                                      <p:cBhvr>
                                        <p:cTn id="30" dur="166" decel="50000">
                                          <p:stCondLst>
                                            <p:cond delay="676"/>
                                          </p:stCondLst>
                                        </p:cTn>
                                        <p:tgtEl>
                                          <p:spTgt spid="3">
                                            <p:txEl>
                                              <p:pRg st="2" end="2"/>
                                            </p:txEl>
                                          </p:spTgt>
                                        </p:tgtEl>
                                      </p:cBhvr>
                                      <p:to x="100000" y="100000"/>
                                    </p:animScale>
                                    <p:animScale>
                                      <p:cBhvr>
                                        <p:cTn id="31" dur="26">
                                          <p:stCondLst>
                                            <p:cond delay="1312"/>
                                          </p:stCondLst>
                                        </p:cTn>
                                        <p:tgtEl>
                                          <p:spTgt spid="3">
                                            <p:txEl>
                                              <p:pRg st="2" end="2"/>
                                            </p:txEl>
                                          </p:spTgt>
                                        </p:tgtEl>
                                      </p:cBhvr>
                                      <p:to x="100000" y="80000"/>
                                    </p:animScale>
                                    <p:animScale>
                                      <p:cBhvr>
                                        <p:cTn id="32" dur="166" decel="50000">
                                          <p:stCondLst>
                                            <p:cond delay="1338"/>
                                          </p:stCondLst>
                                        </p:cTn>
                                        <p:tgtEl>
                                          <p:spTgt spid="3">
                                            <p:txEl>
                                              <p:pRg st="2" end="2"/>
                                            </p:txEl>
                                          </p:spTgt>
                                        </p:tgtEl>
                                      </p:cBhvr>
                                      <p:to x="100000" y="100000"/>
                                    </p:animScale>
                                    <p:animScale>
                                      <p:cBhvr>
                                        <p:cTn id="33" dur="26">
                                          <p:stCondLst>
                                            <p:cond delay="1642"/>
                                          </p:stCondLst>
                                        </p:cTn>
                                        <p:tgtEl>
                                          <p:spTgt spid="3">
                                            <p:txEl>
                                              <p:pRg st="2" end="2"/>
                                            </p:txEl>
                                          </p:spTgt>
                                        </p:tgtEl>
                                      </p:cBhvr>
                                      <p:to x="100000" y="90000"/>
                                    </p:animScale>
                                    <p:animScale>
                                      <p:cBhvr>
                                        <p:cTn id="34" dur="166" decel="50000">
                                          <p:stCondLst>
                                            <p:cond delay="1668"/>
                                          </p:stCondLst>
                                        </p:cTn>
                                        <p:tgtEl>
                                          <p:spTgt spid="3">
                                            <p:txEl>
                                              <p:pRg st="2" end="2"/>
                                            </p:txEl>
                                          </p:spTgt>
                                        </p:tgtEl>
                                      </p:cBhvr>
                                      <p:to x="100000" y="100000"/>
                                    </p:animScale>
                                    <p:animScale>
                                      <p:cBhvr>
                                        <p:cTn id="35" dur="26">
                                          <p:stCondLst>
                                            <p:cond delay="1808"/>
                                          </p:stCondLst>
                                        </p:cTn>
                                        <p:tgtEl>
                                          <p:spTgt spid="3">
                                            <p:txEl>
                                              <p:pRg st="2" end="2"/>
                                            </p:txEl>
                                          </p:spTgt>
                                        </p:tgtEl>
                                      </p:cBhvr>
                                      <p:to x="100000" y="95000"/>
                                    </p:animScale>
                                    <p:animScale>
                                      <p:cBhvr>
                                        <p:cTn id="36" dur="166" decel="50000">
                                          <p:stCondLst>
                                            <p:cond delay="1834"/>
                                          </p:stCondLst>
                                        </p:cTn>
                                        <p:tgtEl>
                                          <p:spTgt spid="3">
                                            <p:txEl>
                                              <p:pRg st="2" end="2"/>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wipe(down)">
                                      <p:cBhvr>
                                        <p:cTn id="41" dur="580">
                                          <p:stCondLst>
                                            <p:cond delay="0"/>
                                          </p:stCondLst>
                                        </p:cTn>
                                        <p:tgtEl>
                                          <p:spTgt spid="3">
                                            <p:txEl>
                                              <p:pRg st="3" end="3"/>
                                            </p:txEl>
                                          </p:spTgt>
                                        </p:tgtEl>
                                      </p:cBhvr>
                                    </p:animEffect>
                                    <p:anim calcmode="lin" valueType="num">
                                      <p:cBhvr>
                                        <p:cTn id="4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
                                            <p:txEl>
                                              <p:pRg st="3" end="3"/>
                                            </p:txEl>
                                          </p:spTgt>
                                        </p:tgtEl>
                                      </p:cBhvr>
                                      <p:to x="100000" y="60000"/>
                                    </p:animScale>
                                    <p:animScale>
                                      <p:cBhvr>
                                        <p:cTn id="48" dur="166" decel="50000">
                                          <p:stCondLst>
                                            <p:cond delay="676"/>
                                          </p:stCondLst>
                                        </p:cTn>
                                        <p:tgtEl>
                                          <p:spTgt spid="3">
                                            <p:txEl>
                                              <p:pRg st="3" end="3"/>
                                            </p:txEl>
                                          </p:spTgt>
                                        </p:tgtEl>
                                      </p:cBhvr>
                                      <p:to x="100000" y="100000"/>
                                    </p:animScale>
                                    <p:animScale>
                                      <p:cBhvr>
                                        <p:cTn id="49" dur="26">
                                          <p:stCondLst>
                                            <p:cond delay="1312"/>
                                          </p:stCondLst>
                                        </p:cTn>
                                        <p:tgtEl>
                                          <p:spTgt spid="3">
                                            <p:txEl>
                                              <p:pRg st="3" end="3"/>
                                            </p:txEl>
                                          </p:spTgt>
                                        </p:tgtEl>
                                      </p:cBhvr>
                                      <p:to x="100000" y="80000"/>
                                    </p:animScale>
                                    <p:animScale>
                                      <p:cBhvr>
                                        <p:cTn id="50" dur="166" decel="50000">
                                          <p:stCondLst>
                                            <p:cond delay="1338"/>
                                          </p:stCondLst>
                                        </p:cTn>
                                        <p:tgtEl>
                                          <p:spTgt spid="3">
                                            <p:txEl>
                                              <p:pRg st="3" end="3"/>
                                            </p:txEl>
                                          </p:spTgt>
                                        </p:tgtEl>
                                      </p:cBhvr>
                                      <p:to x="100000" y="100000"/>
                                    </p:animScale>
                                    <p:animScale>
                                      <p:cBhvr>
                                        <p:cTn id="51" dur="26">
                                          <p:stCondLst>
                                            <p:cond delay="1642"/>
                                          </p:stCondLst>
                                        </p:cTn>
                                        <p:tgtEl>
                                          <p:spTgt spid="3">
                                            <p:txEl>
                                              <p:pRg st="3" end="3"/>
                                            </p:txEl>
                                          </p:spTgt>
                                        </p:tgtEl>
                                      </p:cBhvr>
                                      <p:to x="100000" y="90000"/>
                                    </p:animScale>
                                    <p:animScale>
                                      <p:cBhvr>
                                        <p:cTn id="52" dur="166" decel="50000">
                                          <p:stCondLst>
                                            <p:cond delay="1668"/>
                                          </p:stCondLst>
                                        </p:cTn>
                                        <p:tgtEl>
                                          <p:spTgt spid="3">
                                            <p:txEl>
                                              <p:pRg st="3" end="3"/>
                                            </p:txEl>
                                          </p:spTgt>
                                        </p:tgtEl>
                                      </p:cBhvr>
                                      <p:to x="100000" y="100000"/>
                                    </p:animScale>
                                    <p:animScale>
                                      <p:cBhvr>
                                        <p:cTn id="53" dur="26">
                                          <p:stCondLst>
                                            <p:cond delay="1808"/>
                                          </p:stCondLst>
                                        </p:cTn>
                                        <p:tgtEl>
                                          <p:spTgt spid="3">
                                            <p:txEl>
                                              <p:pRg st="3" end="3"/>
                                            </p:txEl>
                                          </p:spTgt>
                                        </p:tgtEl>
                                      </p:cBhvr>
                                      <p:to x="100000" y="95000"/>
                                    </p:animScale>
                                    <p:animScale>
                                      <p:cBhvr>
                                        <p:cTn id="54"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直方图高斯模型</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34</a:t>
            </a:fld>
            <a:endParaRPr lang="zh-CN" altLang="en-US"/>
          </a:p>
        </p:txBody>
      </p:sp>
      <p:pic>
        <p:nvPicPr>
          <p:cNvPr id="6" name="图片 5" descr="灰度Lena图像_肤色母图.bmp"/>
          <p:cNvPicPr/>
          <p:nvPr/>
        </p:nvPicPr>
        <p:blipFill>
          <a:blip r:embed="rId2" cstate="print"/>
          <a:stretch>
            <a:fillRect/>
          </a:stretch>
        </p:blipFill>
        <p:spPr>
          <a:xfrm>
            <a:off x="611560" y="1772816"/>
            <a:ext cx="1799246" cy="1729857"/>
          </a:xfrm>
          <a:prstGeom prst="rect">
            <a:avLst/>
          </a:prstGeom>
        </p:spPr>
      </p:pic>
      <p:pic>
        <p:nvPicPr>
          <p:cNvPr id="7" name="图片 6" descr="灰度Lena图像_高斯建模（母图）.bmp"/>
          <p:cNvPicPr/>
          <p:nvPr/>
        </p:nvPicPr>
        <p:blipFill>
          <a:blip r:embed="rId3" cstate="print"/>
          <a:stretch>
            <a:fillRect/>
          </a:stretch>
        </p:blipFill>
        <p:spPr>
          <a:xfrm>
            <a:off x="5689078" y="1772816"/>
            <a:ext cx="1799246" cy="1729857"/>
          </a:xfrm>
          <a:prstGeom prst="rect">
            <a:avLst/>
          </a:prstGeom>
        </p:spPr>
      </p:pic>
      <p:pic>
        <p:nvPicPr>
          <p:cNvPr id="8" name="图片 7" descr="灰度Lena图像_肤色子图_高斯直方图.bmp"/>
          <p:cNvPicPr/>
          <p:nvPr/>
        </p:nvPicPr>
        <p:blipFill>
          <a:blip r:embed="rId4" cstate="print"/>
          <a:stretch>
            <a:fillRect/>
          </a:stretch>
        </p:blipFill>
        <p:spPr>
          <a:xfrm>
            <a:off x="3131839" y="4229604"/>
            <a:ext cx="1799247" cy="1673936"/>
          </a:xfrm>
          <a:prstGeom prst="rect">
            <a:avLst/>
          </a:prstGeom>
          <a:ln>
            <a:solidFill>
              <a:schemeClr val="accent1"/>
            </a:solidFill>
          </a:ln>
        </p:spPr>
      </p:pic>
      <p:pic>
        <p:nvPicPr>
          <p:cNvPr id="9" name="图片 8" descr="灰度Lena图像_高斯建模（子图）.bmp"/>
          <p:cNvPicPr/>
          <p:nvPr/>
        </p:nvPicPr>
        <p:blipFill>
          <a:blip r:embed="rId5" cstate="print"/>
          <a:stretch>
            <a:fillRect/>
          </a:stretch>
        </p:blipFill>
        <p:spPr>
          <a:xfrm>
            <a:off x="5688124" y="4229604"/>
            <a:ext cx="1800200" cy="1731690"/>
          </a:xfrm>
          <a:prstGeom prst="rect">
            <a:avLst/>
          </a:prstGeom>
        </p:spPr>
      </p:pic>
      <p:pic>
        <p:nvPicPr>
          <p:cNvPr id="10" name="图片 9" descr="灰度Lena图像_高斯直方图.bmp"/>
          <p:cNvPicPr/>
          <p:nvPr/>
        </p:nvPicPr>
        <p:blipFill>
          <a:blip r:embed="rId6" cstate="print"/>
          <a:stretch>
            <a:fillRect/>
          </a:stretch>
        </p:blipFill>
        <p:spPr>
          <a:xfrm>
            <a:off x="3131840" y="1772816"/>
            <a:ext cx="1799247" cy="1729857"/>
          </a:xfrm>
          <a:prstGeom prst="rect">
            <a:avLst/>
          </a:prstGeom>
          <a:ln>
            <a:solidFill>
              <a:schemeClr val="accent1"/>
            </a:solidFill>
          </a:ln>
        </p:spPr>
      </p:pic>
      <p:sp>
        <p:nvSpPr>
          <p:cNvPr id="11" name="右箭头 10"/>
          <p:cNvSpPr/>
          <p:nvPr/>
        </p:nvSpPr>
        <p:spPr>
          <a:xfrm>
            <a:off x="1907704" y="2276872"/>
            <a:ext cx="1080120" cy="288032"/>
          </a:xfrm>
          <a:prstGeom prst="rightArrow">
            <a:avLst/>
          </a:prstGeom>
          <a:solidFill>
            <a:srgbClr val="FFFF00"/>
          </a:solidFill>
          <a:ln w="158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5003095" y="2564904"/>
            <a:ext cx="577017"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rot="2710709">
            <a:off x="1394778" y="3947754"/>
            <a:ext cx="1946429" cy="186627"/>
          </a:xfrm>
          <a:prstGeom prst="rightArrow">
            <a:avLst/>
          </a:prstGeom>
          <a:solidFill>
            <a:srgbClr val="FFFF00"/>
          </a:solidFill>
          <a:ln w="158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5003094" y="4922556"/>
            <a:ext cx="577017"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131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2" presetClass="entr" presetSubtype="4"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ID="2" presetClass="entr" presetSubtype="4"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childTnLst>
                          </p:cTn>
                        </p:par>
                        <p:par>
                          <p:cTn id="40" fill="hold">
                            <p:stCondLst>
                              <p:cond delay="1500"/>
                            </p:stCondLst>
                            <p:childTnLst>
                              <p:par>
                                <p:cTn id="41" presetID="2" presetClass="entr" presetSubtype="4"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投影直方图</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zh-CN" dirty="0"/>
                  <a:t>对于一个二值图像</a:t>
                </a:r>
                <a14:m>
                  <m:oMath xmlns:m="http://schemas.openxmlformats.org/officeDocument/2006/math">
                    <m:r>
                      <a:rPr lang="en-US" altLang="zh-CN" i="1"/>
                      <m:t>𝑓</m:t>
                    </m:r>
                    <m:r>
                      <a:rPr lang="en-US" altLang="zh-CN" i="1"/>
                      <m:t>(</m:t>
                    </m:r>
                    <m:r>
                      <a:rPr lang="en-US" altLang="zh-CN" i="1"/>
                      <m:t>𝑥</m:t>
                    </m:r>
                    <m:r>
                      <a:rPr lang="en-US" altLang="zh-CN" i="1"/>
                      <m:t>,</m:t>
                    </m:r>
                    <m:r>
                      <a:rPr lang="en-US" altLang="zh-CN" i="1"/>
                      <m:t>𝑦</m:t>
                    </m:r>
                    <m:r>
                      <a:rPr lang="en-US" altLang="zh-CN" i="1"/>
                      <m:t>)</m:t>
                    </m:r>
                  </m:oMath>
                </a14:m>
                <a:r>
                  <a:rPr lang="zh-CN" altLang="zh-CN" dirty="0"/>
                  <a:t>，其垂直和水平投影直方图可以分别记为</a:t>
                </a:r>
                <a14:m>
                  <m:oMath xmlns:m="http://schemas.openxmlformats.org/officeDocument/2006/math">
                    <m:sSub>
                      <m:sSubPr>
                        <m:ctrlPr>
                          <a:rPr lang="zh-CN" altLang="zh-CN" i="1"/>
                        </m:ctrlPr>
                      </m:sSubPr>
                      <m:e>
                        <m:r>
                          <a:rPr lang="en-US" altLang="zh-CN" i="1"/>
                          <m:t>𝑝</m:t>
                        </m:r>
                      </m:e>
                      <m:sub>
                        <m:r>
                          <a:rPr lang="en-US" altLang="zh-CN" i="1"/>
                          <m:t>𝑣</m:t>
                        </m:r>
                      </m:sub>
                    </m:sSub>
                    <m:r>
                      <a:rPr lang="en-US" altLang="zh-CN" i="1"/>
                      <m:t>(</m:t>
                    </m:r>
                    <m:r>
                      <a:rPr lang="en-US" altLang="zh-CN" i="1"/>
                      <m:t>𝑦</m:t>
                    </m:r>
                    <m:r>
                      <a:rPr lang="en-US" altLang="zh-CN" i="1"/>
                      <m:t>)</m:t>
                    </m:r>
                  </m:oMath>
                </a14:m>
                <a:r>
                  <a:rPr lang="zh-CN" altLang="zh-CN" dirty="0"/>
                  <a:t>和</a:t>
                </a:r>
                <a14:m>
                  <m:oMath xmlns:m="http://schemas.openxmlformats.org/officeDocument/2006/math">
                    <m:sSub>
                      <m:sSubPr>
                        <m:ctrlPr>
                          <a:rPr lang="zh-CN" altLang="zh-CN" i="1"/>
                        </m:ctrlPr>
                      </m:sSubPr>
                      <m:e>
                        <m:r>
                          <a:rPr lang="en-US" altLang="zh-CN" i="1"/>
                          <m:t>𝑝</m:t>
                        </m:r>
                      </m:e>
                      <m:sub>
                        <m:r>
                          <a:rPr lang="en-US" altLang="zh-CN" i="1"/>
                          <m:t>h</m:t>
                        </m:r>
                      </m:sub>
                    </m:sSub>
                    <m:r>
                      <a:rPr lang="en-US" altLang="zh-CN" i="1"/>
                      <m:t>(</m:t>
                    </m:r>
                    <m:r>
                      <a:rPr lang="en-US" altLang="zh-CN" i="1"/>
                      <m:t>𝑥</m:t>
                    </m:r>
                    <m:r>
                      <a:rPr lang="en-US" altLang="zh-CN" i="1"/>
                      <m:t>)</m:t>
                    </m:r>
                  </m:oMath>
                </a14:m>
                <a:r>
                  <a:rPr lang="zh-CN" altLang="zh-CN" dirty="0"/>
                  <a:t>，</a:t>
                </a:r>
                <a:r>
                  <a:rPr lang="zh-CN" altLang="zh-CN" dirty="0" smtClean="0"/>
                  <a:t>其中</a:t>
                </a:r>
                <a:endParaRPr lang="en-US" altLang="zh-CN" dirty="0" smtClean="0"/>
              </a:p>
              <a:p>
                <a:pPr lvl="1"/>
                <a14:m>
                  <m:oMath xmlns:m="http://schemas.openxmlformats.org/officeDocument/2006/math">
                    <m:sSub>
                      <m:sSubPr>
                        <m:ctrlPr>
                          <a:rPr lang="zh-CN" altLang="zh-CN" i="1" smtClean="0">
                            <a:solidFill>
                              <a:srgbClr val="00B050"/>
                            </a:solidFill>
                          </a:rPr>
                        </m:ctrlPr>
                      </m:sSubPr>
                      <m:e>
                        <m:r>
                          <a:rPr lang="en-US" altLang="zh-CN" i="1">
                            <a:solidFill>
                              <a:srgbClr val="00B050"/>
                            </a:solidFill>
                          </a:rPr>
                          <m:t>𝑝</m:t>
                        </m:r>
                      </m:e>
                      <m:sub>
                        <m:r>
                          <a:rPr lang="en-US" altLang="zh-CN" i="1">
                            <a:solidFill>
                              <a:srgbClr val="00B050"/>
                            </a:solidFill>
                          </a:rPr>
                          <m:t>𝑣</m:t>
                        </m:r>
                      </m:sub>
                    </m:sSub>
                    <m:d>
                      <m:dPr>
                        <m:ctrlPr>
                          <a:rPr lang="zh-CN" altLang="zh-CN" i="1">
                            <a:solidFill>
                              <a:srgbClr val="00B050"/>
                            </a:solidFill>
                          </a:rPr>
                        </m:ctrlPr>
                      </m:dPr>
                      <m:e>
                        <m:r>
                          <a:rPr lang="en-US" altLang="zh-CN" i="1">
                            <a:solidFill>
                              <a:srgbClr val="00B050"/>
                            </a:solidFill>
                          </a:rPr>
                          <m:t>𝑦</m:t>
                        </m:r>
                      </m:e>
                    </m:d>
                    <m:r>
                      <a:rPr lang="en-US" altLang="zh-CN" i="1">
                        <a:solidFill>
                          <a:srgbClr val="00B050"/>
                        </a:solidFill>
                      </a:rPr>
                      <m:t>=</m:t>
                    </m:r>
                    <m:nary>
                      <m:naryPr>
                        <m:chr m:val="∑"/>
                        <m:limLoc m:val="undOvr"/>
                        <m:ctrlPr>
                          <a:rPr lang="zh-CN" altLang="zh-CN" i="1">
                            <a:solidFill>
                              <a:srgbClr val="00B050"/>
                            </a:solidFill>
                          </a:rPr>
                        </m:ctrlPr>
                      </m:naryPr>
                      <m:sub>
                        <m:r>
                          <m:rPr>
                            <m:sty m:val="p"/>
                          </m:rPr>
                          <a:rPr lang="en-US" altLang="zh-CN">
                            <a:solidFill>
                              <a:srgbClr val="00B050"/>
                            </a:solidFill>
                          </a:rPr>
                          <m:t>x</m:t>
                        </m:r>
                        <m:r>
                          <a:rPr lang="en-US" altLang="zh-CN">
                            <a:solidFill>
                              <a:srgbClr val="00B050"/>
                            </a:solidFill>
                          </a:rPr>
                          <m:t>=0</m:t>
                        </m:r>
                      </m:sub>
                      <m:sup>
                        <m:r>
                          <a:rPr lang="en-US" altLang="zh-CN" i="1">
                            <a:solidFill>
                              <a:srgbClr val="00B050"/>
                            </a:solidFill>
                          </a:rPr>
                          <m:t>𝑤</m:t>
                        </m:r>
                        <m:d>
                          <m:dPr>
                            <m:ctrlPr>
                              <a:rPr lang="zh-CN" altLang="zh-CN" i="1">
                                <a:solidFill>
                                  <a:srgbClr val="00B050"/>
                                </a:solidFill>
                              </a:rPr>
                            </m:ctrlPr>
                          </m:dPr>
                          <m:e>
                            <m:r>
                              <a:rPr lang="en-US" altLang="zh-CN" i="1">
                                <a:solidFill>
                                  <a:srgbClr val="00B050"/>
                                </a:solidFill>
                              </a:rPr>
                              <m:t>𝑓</m:t>
                            </m:r>
                          </m:e>
                        </m:d>
                      </m:sup>
                      <m:e>
                        <m:r>
                          <a:rPr lang="en-US" altLang="zh-CN" i="1">
                            <a:solidFill>
                              <a:srgbClr val="00B050"/>
                            </a:solidFill>
                          </a:rPr>
                          <m:t>𝑓</m:t>
                        </m:r>
                        <m:d>
                          <m:dPr>
                            <m:ctrlPr>
                              <a:rPr lang="zh-CN" altLang="zh-CN" i="1">
                                <a:solidFill>
                                  <a:srgbClr val="00B050"/>
                                </a:solidFill>
                              </a:rPr>
                            </m:ctrlPr>
                          </m:dPr>
                          <m:e>
                            <m:r>
                              <a:rPr lang="en-US" altLang="zh-CN" i="1">
                                <a:solidFill>
                                  <a:srgbClr val="00B050"/>
                                </a:solidFill>
                              </a:rPr>
                              <m:t>𝑥</m:t>
                            </m:r>
                            <m:r>
                              <a:rPr lang="en-US" altLang="zh-CN" i="1">
                                <a:solidFill>
                                  <a:srgbClr val="00B050"/>
                                </a:solidFill>
                              </a:rPr>
                              <m:t>,</m:t>
                            </m:r>
                            <m:r>
                              <a:rPr lang="en-US" altLang="zh-CN" i="1">
                                <a:solidFill>
                                  <a:srgbClr val="00B050"/>
                                </a:solidFill>
                              </a:rPr>
                              <m:t>𝑦</m:t>
                            </m:r>
                          </m:e>
                        </m:d>
                        <m:r>
                          <a:rPr lang="zh-CN" altLang="zh-CN">
                            <a:solidFill>
                              <a:srgbClr val="00B050"/>
                            </a:solidFill>
                          </a:rPr>
                          <m:t>，</m:t>
                        </m:r>
                      </m:e>
                    </m:nary>
                    <m:sSub>
                      <m:sSubPr>
                        <m:ctrlPr>
                          <a:rPr lang="zh-CN" altLang="zh-CN" i="1">
                            <a:solidFill>
                              <a:srgbClr val="00B050"/>
                            </a:solidFill>
                          </a:rPr>
                        </m:ctrlPr>
                      </m:sSubPr>
                      <m:e>
                        <m:r>
                          <a:rPr lang="en-US" altLang="zh-CN" i="1">
                            <a:solidFill>
                              <a:srgbClr val="00B050"/>
                            </a:solidFill>
                          </a:rPr>
                          <m:t>𝑝</m:t>
                        </m:r>
                      </m:e>
                      <m:sub>
                        <m:r>
                          <a:rPr lang="en-US" altLang="zh-CN" i="1">
                            <a:solidFill>
                              <a:srgbClr val="00B050"/>
                            </a:solidFill>
                          </a:rPr>
                          <m:t>h</m:t>
                        </m:r>
                      </m:sub>
                    </m:sSub>
                    <m:d>
                      <m:dPr>
                        <m:ctrlPr>
                          <a:rPr lang="zh-CN" altLang="zh-CN" i="1">
                            <a:solidFill>
                              <a:srgbClr val="00B050"/>
                            </a:solidFill>
                          </a:rPr>
                        </m:ctrlPr>
                      </m:dPr>
                      <m:e>
                        <m:r>
                          <a:rPr lang="en-US" altLang="zh-CN" i="1">
                            <a:solidFill>
                              <a:srgbClr val="00B050"/>
                            </a:solidFill>
                          </a:rPr>
                          <m:t>𝑥</m:t>
                        </m:r>
                      </m:e>
                    </m:d>
                    <m:r>
                      <a:rPr lang="en-US" altLang="zh-CN" i="1">
                        <a:solidFill>
                          <a:srgbClr val="00B050"/>
                        </a:solidFill>
                      </a:rPr>
                      <m:t>=</m:t>
                    </m:r>
                    <m:nary>
                      <m:naryPr>
                        <m:chr m:val="∑"/>
                        <m:limLoc m:val="undOvr"/>
                        <m:ctrlPr>
                          <a:rPr lang="zh-CN" altLang="zh-CN" i="1">
                            <a:solidFill>
                              <a:srgbClr val="00B050"/>
                            </a:solidFill>
                          </a:rPr>
                        </m:ctrlPr>
                      </m:naryPr>
                      <m:sub>
                        <m:r>
                          <m:rPr>
                            <m:sty m:val="p"/>
                          </m:rPr>
                          <a:rPr lang="en-US" altLang="zh-CN">
                            <a:solidFill>
                              <a:srgbClr val="00B050"/>
                            </a:solidFill>
                          </a:rPr>
                          <m:t>y</m:t>
                        </m:r>
                        <m:r>
                          <a:rPr lang="en-US" altLang="zh-CN">
                            <a:solidFill>
                              <a:srgbClr val="00B050"/>
                            </a:solidFill>
                          </a:rPr>
                          <m:t>=0</m:t>
                        </m:r>
                      </m:sub>
                      <m:sup>
                        <m:r>
                          <a:rPr lang="en-US" altLang="zh-CN" i="1">
                            <a:solidFill>
                              <a:srgbClr val="00B050"/>
                            </a:solidFill>
                          </a:rPr>
                          <m:t>h</m:t>
                        </m:r>
                        <m:r>
                          <a:rPr lang="en-US" altLang="zh-CN" i="1">
                            <a:solidFill>
                              <a:srgbClr val="00B050"/>
                            </a:solidFill>
                          </a:rPr>
                          <m:t>(</m:t>
                        </m:r>
                        <m:r>
                          <a:rPr lang="en-US" altLang="zh-CN" i="1">
                            <a:solidFill>
                              <a:srgbClr val="00B050"/>
                            </a:solidFill>
                          </a:rPr>
                          <m:t>𝑓</m:t>
                        </m:r>
                        <m:r>
                          <a:rPr lang="en-US" altLang="zh-CN" i="1">
                            <a:solidFill>
                              <a:srgbClr val="00B050"/>
                            </a:solidFill>
                          </a:rPr>
                          <m:t>)</m:t>
                        </m:r>
                      </m:sup>
                      <m:e>
                        <m:r>
                          <a:rPr lang="en-US" altLang="zh-CN" i="1">
                            <a:solidFill>
                              <a:srgbClr val="00B050"/>
                            </a:solidFill>
                          </a:rPr>
                          <m:t>𝑓</m:t>
                        </m:r>
                        <m:d>
                          <m:dPr>
                            <m:ctrlPr>
                              <a:rPr lang="zh-CN" altLang="zh-CN" i="1">
                                <a:solidFill>
                                  <a:srgbClr val="00B050"/>
                                </a:solidFill>
                              </a:rPr>
                            </m:ctrlPr>
                          </m:dPr>
                          <m:e>
                            <m:r>
                              <a:rPr lang="en-US" altLang="zh-CN" i="1">
                                <a:solidFill>
                                  <a:srgbClr val="00B050"/>
                                </a:solidFill>
                              </a:rPr>
                              <m:t>𝑥</m:t>
                            </m:r>
                            <m:r>
                              <a:rPr lang="en-US" altLang="zh-CN" i="1">
                                <a:solidFill>
                                  <a:srgbClr val="00B050"/>
                                </a:solidFill>
                              </a:rPr>
                              <m:t>,</m:t>
                            </m:r>
                            <m:r>
                              <a:rPr lang="en-US" altLang="zh-CN" i="1">
                                <a:solidFill>
                                  <a:srgbClr val="00B050"/>
                                </a:solidFill>
                              </a:rPr>
                              <m:t>𝑦</m:t>
                            </m:r>
                          </m:e>
                        </m:d>
                        <m:r>
                          <a:rPr lang="zh-CN" altLang="zh-CN">
                            <a:solidFill>
                              <a:srgbClr val="00B050"/>
                            </a:solidFill>
                          </a:rPr>
                          <m:t>，</m:t>
                        </m:r>
                      </m:e>
                    </m:nary>
                  </m:oMath>
                </a14:m>
                <a:endParaRPr lang="en-US" altLang="zh-CN" dirty="0" smtClean="0"/>
              </a:p>
              <a:p>
                <a:pPr lvl="2"/>
                <a14:m>
                  <m:oMath xmlns:m="http://schemas.openxmlformats.org/officeDocument/2006/math">
                    <m:r>
                      <a:rPr lang="en-US" altLang="zh-CN" i="1" smtClean="0">
                        <a:solidFill>
                          <a:srgbClr val="C00000"/>
                        </a:solidFill>
                      </a:rPr>
                      <m:t>𝑤</m:t>
                    </m:r>
                    <m:d>
                      <m:dPr>
                        <m:ctrlPr>
                          <a:rPr lang="zh-CN" altLang="zh-CN" i="1">
                            <a:solidFill>
                              <a:srgbClr val="C00000"/>
                            </a:solidFill>
                          </a:rPr>
                        </m:ctrlPr>
                      </m:dPr>
                      <m:e>
                        <m:r>
                          <a:rPr lang="en-US" altLang="zh-CN" i="1">
                            <a:solidFill>
                              <a:srgbClr val="C00000"/>
                            </a:solidFill>
                          </a:rPr>
                          <m:t>𝑓</m:t>
                        </m:r>
                      </m:e>
                    </m:d>
                  </m:oMath>
                </a14:m>
                <a:r>
                  <a:rPr lang="zh-CN" altLang="zh-CN" dirty="0">
                    <a:solidFill>
                      <a:srgbClr val="C00000"/>
                    </a:solidFill>
                  </a:rPr>
                  <a:t>和</a:t>
                </a:r>
                <a14:m>
                  <m:oMath xmlns:m="http://schemas.openxmlformats.org/officeDocument/2006/math">
                    <m:r>
                      <a:rPr lang="en-US" altLang="zh-CN" i="1">
                        <a:solidFill>
                          <a:srgbClr val="C00000"/>
                        </a:solidFill>
                      </a:rPr>
                      <m:t>h</m:t>
                    </m:r>
                    <m:r>
                      <a:rPr lang="en-US" altLang="zh-CN" i="1">
                        <a:solidFill>
                          <a:srgbClr val="C00000"/>
                        </a:solidFill>
                      </a:rPr>
                      <m:t>(</m:t>
                    </m:r>
                    <m:r>
                      <a:rPr lang="en-US" altLang="zh-CN" i="1">
                        <a:solidFill>
                          <a:srgbClr val="C00000"/>
                        </a:solidFill>
                      </a:rPr>
                      <m:t>𝑓</m:t>
                    </m:r>
                    <m:r>
                      <a:rPr lang="en-US" altLang="zh-CN" i="1">
                        <a:solidFill>
                          <a:srgbClr val="C00000"/>
                        </a:solidFill>
                      </a:rPr>
                      <m:t>)</m:t>
                    </m:r>
                  </m:oMath>
                </a14:m>
                <a:r>
                  <a:rPr lang="zh-CN" altLang="zh-CN" dirty="0">
                    <a:solidFill>
                      <a:srgbClr val="C00000"/>
                    </a:solidFill>
                  </a:rPr>
                  <a:t>分别为</a:t>
                </a:r>
                <a14:m>
                  <m:oMath xmlns:m="http://schemas.openxmlformats.org/officeDocument/2006/math">
                    <m:r>
                      <a:rPr lang="en-US" altLang="zh-CN" i="1">
                        <a:solidFill>
                          <a:srgbClr val="C00000"/>
                        </a:solidFill>
                      </a:rPr>
                      <m:t>𝑓</m:t>
                    </m:r>
                    <m:r>
                      <a:rPr lang="en-US" altLang="zh-CN" i="1">
                        <a:solidFill>
                          <a:srgbClr val="C00000"/>
                        </a:solidFill>
                      </a:rPr>
                      <m:t>(</m:t>
                    </m:r>
                    <m:r>
                      <a:rPr lang="en-US" altLang="zh-CN" i="1">
                        <a:solidFill>
                          <a:srgbClr val="C00000"/>
                        </a:solidFill>
                      </a:rPr>
                      <m:t>𝑥</m:t>
                    </m:r>
                    <m:r>
                      <a:rPr lang="en-US" altLang="zh-CN" i="1">
                        <a:solidFill>
                          <a:srgbClr val="C00000"/>
                        </a:solidFill>
                      </a:rPr>
                      <m:t>,</m:t>
                    </m:r>
                    <m:r>
                      <a:rPr lang="en-US" altLang="zh-CN" i="1">
                        <a:solidFill>
                          <a:srgbClr val="C00000"/>
                        </a:solidFill>
                      </a:rPr>
                      <m:t>𝑦</m:t>
                    </m:r>
                    <m:r>
                      <a:rPr lang="en-US" altLang="zh-CN" i="1">
                        <a:solidFill>
                          <a:srgbClr val="C00000"/>
                        </a:solidFill>
                      </a:rPr>
                      <m:t>)</m:t>
                    </m:r>
                  </m:oMath>
                </a14:m>
                <a:r>
                  <a:rPr lang="zh-CN" altLang="zh-CN" dirty="0">
                    <a:solidFill>
                      <a:srgbClr val="C00000"/>
                    </a:solidFill>
                  </a:rPr>
                  <a:t>的像素宽度和高度。</a:t>
                </a:r>
                <a:endParaRPr lang="zh-CN" altLang="en-US" dirty="0">
                  <a:solidFill>
                    <a:srgbClr val="C0000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113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35</a:t>
            </a:fld>
            <a:endParaRPr lang="zh-CN" altLang="en-US"/>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1" y="3501008"/>
            <a:ext cx="5760639" cy="2926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190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580">
                                          <p:stCondLst>
                                            <p:cond delay="0"/>
                                          </p:stCondLst>
                                        </p:cTn>
                                        <p:tgtEl>
                                          <p:spTgt spid="3">
                                            <p:txEl>
                                              <p:pRg st="2" end="2"/>
                                            </p:txEl>
                                          </p:spTgt>
                                        </p:tgtEl>
                                      </p:cBhvr>
                                    </p:animEffect>
                                    <p:anim calcmode="lin" valueType="num">
                                      <p:cBhvr>
                                        <p:cTn id="4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2" end="2"/>
                                            </p:txEl>
                                          </p:spTgt>
                                        </p:tgtEl>
                                      </p:cBhvr>
                                      <p:to x="100000" y="60000"/>
                                    </p:animScale>
                                    <p:animScale>
                                      <p:cBhvr>
                                        <p:cTn id="46" dur="166" decel="50000">
                                          <p:stCondLst>
                                            <p:cond delay="676"/>
                                          </p:stCondLst>
                                        </p:cTn>
                                        <p:tgtEl>
                                          <p:spTgt spid="3">
                                            <p:txEl>
                                              <p:pRg st="2" end="2"/>
                                            </p:txEl>
                                          </p:spTgt>
                                        </p:tgtEl>
                                      </p:cBhvr>
                                      <p:to x="100000" y="100000"/>
                                    </p:animScale>
                                    <p:animScale>
                                      <p:cBhvr>
                                        <p:cTn id="47" dur="26">
                                          <p:stCondLst>
                                            <p:cond delay="1312"/>
                                          </p:stCondLst>
                                        </p:cTn>
                                        <p:tgtEl>
                                          <p:spTgt spid="3">
                                            <p:txEl>
                                              <p:pRg st="2" end="2"/>
                                            </p:txEl>
                                          </p:spTgt>
                                        </p:tgtEl>
                                      </p:cBhvr>
                                      <p:to x="100000" y="80000"/>
                                    </p:animScale>
                                    <p:animScale>
                                      <p:cBhvr>
                                        <p:cTn id="48" dur="166" decel="50000">
                                          <p:stCondLst>
                                            <p:cond delay="1338"/>
                                          </p:stCondLst>
                                        </p:cTn>
                                        <p:tgtEl>
                                          <p:spTgt spid="3">
                                            <p:txEl>
                                              <p:pRg st="2" end="2"/>
                                            </p:txEl>
                                          </p:spTgt>
                                        </p:tgtEl>
                                      </p:cBhvr>
                                      <p:to x="100000" y="100000"/>
                                    </p:animScale>
                                    <p:animScale>
                                      <p:cBhvr>
                                        <p:cTn id="49" dur="26">
                                          <p:stCondLst>
                                            <p:cond delay="1642"/>
                                          </p:stCondLst>
                                        </p:cTn>
                                        <p:tgtEl>
                                          <p:spTgt spid="3">
                                            <p:txEl>
                                              <p:pRg st="2" end="2"/>
                                            </p:txEl>
                                          </p:spTgt>
                                        </p:tgtEl>
                                      </p:cBhvr>
                                      <p:to x="100000" y="90000"/>
                                    </p:animScale>
                                    <p:animScale>
                                      <p:cBhvr>
                                        <p:cTn id="50" dur="166" decel="50000">
                                          <p:stCondLst>
                                            <p:cond delay="1668"/>
                                          </p:stCondLst>
                                        </p:cTn>
                                        <p:tgtEl>
                                          <p:spTgt spid="3">
                                            <p:txEl>
                                              <p:pRg st="2" end="2"/>
                                            </p:txEl>
                                          </p:spTgt>
                                        </p:tgtEl>
                                      </p:cBhvr>
                                      <p:to x="100000" y="100000"/>
                                    </p:animScale>
                                    <p:animScale>
                                      <p:cBhvr>
                                        <p:cTn id="51" dur="26">
                                          <p:stCondLst>
                                            <p:cond delay="1808"/>
                                          </p:stCondLst>
                                        </p:cTn>
                                        <p:tgtEl>
                                          <p:spTgt spid="3">
                                            <p:txEl>
                                              <p:pRg st="2" end="2"/>
                                            </p:txEl>
                                          </p:spTgt>
                                        </p:tgtEl>
                                      </p:cBhvr>
                                      <p:to x="100000" y="95000"/>
                                    </p:animScale>
                                    <p:animScale>
                                      <p:cBhvr>
                                        <p:cTn id="52" dur="166" decel="50000">
                                          <p:stCondLst>
                                            <p:cond delay="1834"/>
                                          </p:stCondLst>
                                        </p:cTn>
                                        <p:tgtEl>
                                          <p:spTgt spid="3">
                                            <p:txEl>
                                              <p:pRg st="2" end="2"/>
                                            </p:txEl>
                                          </p:spTgt>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13314"/>
                                        </p:tgtEl>
                                        <p:attrNameLst>
                                          <p:attrName>style.visibility</p:attrName>
                                        </p:attrNameLst>
                                      </p:cBhvr>
                                      <p:to>
                                        <p:strVal val="visible"/>
                                      </p:to>
                                    </p:set>
                                    <p:animEffect transition="in" filter="wipe(down)">
                                      <p:cBhvr>
                                        <p:cTn id="57" dur="580">
                                          <p:stCondLst>
                                            <p:cond delay="0"/>
                                          </p:stCondLst>
                                        </p:cTn>
                                        <p:tgtEl>
                                          <p:spTgt spid="13314"/>
                                        </p:tgtEl>
                                      </p:cBhvr>
                                    </p:animEffect>
                                    <p:anim calcmode="lin" valueType="num">
                                      <p:cBhvr>
                                        <p:cTn id="58" dur="1822" tmFilter="0,0; 0.14,0.36; 0.43,0.73; 0.71,0.91; 1.0,1.0">
                                          <p:stCondLst>
                                            <p:cond delay="0"/>
                                          </p:stCondLst>
                                        </p:cTn>
                                        <p:tgtEl>
                                          <p:spTgt spid="13314"/>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3314"/>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3314"/>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3314"/>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3314"/>
                                        </p:tgtEl>
                                        <p:attrNameLst>
                                          <p:attrName>ppt_y</p:attrName>
                                        </p:attrNameLst>
                                      </p:cBhvr>
                                      <p:tavLst>
                                        <p:tav tm="0" fmla="#ppt_y-sin(pi*$)/81">
                                          <p:val>
                                            <p:fltVal val="0"/>
                                          </p:val>
                                        </p:tav>
                                        <p:tav tm="100000">
                                          <p:val>
                                            <p:fltVal val="1"/>
                                          </p:val>
                                        </p:tav>
                                      </p:tavLst>
                                    </p:anim>
                                    <p:animScale>
                                      <p:cBhvr>
                                        <p:cTn id="63" dur="26">
                                          <p:stCondLst>
                                            <p:cond delay="650"/>
                                          </p:stCondLst>
                                        </p:cTn>
                                        <p:tgtEl>
                                          <p:spTgt spid="13314"/>
                                        </p:tgtEl>
                                      </p:cBhvr>
                                      <p:to x="100000" y="60000"/>
                                    </p:animScale>
                                    <p:animScale>
                                      <p:cBhvr>
                                        <p:cTn id="64" dur="166" decel="50000">
                                          <p:stCondLst>
                                            <p:cond delay="676"/>
                                          </p:stCondLst>
                                        </p:cTn>
                                        <p:tgtEl>
                                          <p:spTgt spid="13314"/>
                                        </p:tgtEl>
                                      </p:cBhvr>
                                      <p:to x="100000" y="100000"/>
                                    </p:animScale>
                                    <p:animScale>
                                      <p:cBhvr>
                                        <p:cTn id="65" dur="26">
                                          <p:stCondLst>
                                            <p:cond delay="1312"/>
                                          </p:stCondLst>
                                        </p:cTn>
                                        <p:tgtEl>
                                          <p:spTgt spid="13314"/>
                                        </p:tgtEl>
                                      </p:cBhvr>
                                      <p:to x="100000" y="80000"/>
                                    </p:animScale>
                                    <p:animScale>
                                      <p:cBhvr>
                                        <p:cTn id="66" dur="166" decel="50000">
                                          <p:stCondLst>
                                            <p:cond delay="1338"/>
                                          </p:stCondLst>
                                        </p:cTn>
                                        <p:tgtEl>
                                          <p:spTgt spid="13314"/>
                                        </p:tgtEl>
                                      </p:cBhvr>
                                      <p:to x="100000" y="100000"/>
                                    </p:animScale>
                                    <p:animScale>
                                      <p:cBhvr>
                                        <p:cTn id="67" dur="26">
                                          <p:stCondLst>
                                            <p:cond delay="1642"/>
                                          </p:stCondLst>
                                        </p:cTn>
                                        <p:tgtEl>
                                          <p:spTgt spid="13314"/>
                                        </p:tgtEl>
                                      </p:cBhvr>
                                      <p:to x="100000" y="90000"/>
                                    </p:animScale>
                                    <p:animScale>
                                      <p:cBhvr>
                                        <p:cTn id="68" dur="166" decel="50000">
                                          <p:stCondLst>
                                            <p:cond delay="1668"/>
                                          </p:stCondLst>
                                        </p:cTn>
                                        <p:tgtEl>
                                          <p:spTgt spid="13314"/>
                                        </p:tgtEl>
                                      </p:cBhvr>
                                      <p:to x="100000" y="100000"/>
                                    </p:animScale>
                                    <p:animScale>
                                      <p:cBhvr>
                                        <p:cTn id="69" dur="26">
                                          <p:stCondLst>
                                            <p:cond delay="1808"/>
                                          </p:stCondLst>
                                        </p:cTn>
                                        <p:tgtEl>
                                          <p:spTgt spid="13314"/>
                                        </p:tgtEl>
                                      </p:cBhvr>
                                      <p:to x="100000" y="95000"/>
                                    </p:animScale>
                                    <p:animScale>
                                      <p:cBhvr>
                                        <p:cTn id="70" dur="166" decel="50000">
                                          <p:stCondLst>
                                            <p:cond delay="1834"/>
                                          </p:stCondLst>
                                        </p:cTn>
                                        <p:tgtEl>
                                          <p:spTgt spid="133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形状特征提取</a:t>
            </a:r>
            <a:endParaRPr lang="zh-CN" altLang="en-US" dirty="0"/>
          </a:p>
        </p:txBody>
      </p:sp>
      <p:sp>
        <p:nvSpPr>
          <p:cNvPr id="3" name="内容占位符 2"/>
          <p:cNvSpPr>
            <a:spLocks noGrp="1"/>
          </p:cNvSpPr>
          <p:nvPr>
            <p:ph idx="1"/>
          </p:nvPr>
        </p:nvSpPr>
        <p:spPr/>
        <p:txBody>
          <a:bodyPr/>
          <a:lstStyle/>
          <a:p>
            <a:r>
              <a:rPr lang="zh-CN" altLang="zh-CN" dirty="0"/>
              <a:t>基于图像内物体形状的检索是基于内容检索当中一个</a:t>
            </a:r>
            <a:r>
              <a:rPr lang="zh-CN" altLang="zh-CN" dirty="0">
                <a:solidFill>
                  <a:srgbClr val="FF0000"/>
                </a:solidFill>
              </a:rPr>
              <a:t>最具挑战性</a:t>
            </a:r>
            <a:r>
              <a:rPr lang="zh-CN" altLang="zh-CN" dirty="0"/>
              <a:t>的问题之一，因为寻找符合人眼感知特性的形状特征不是一件简单的工作</a:t>
            </a:r>
            <a:r>
              <a:rPr lang="zh-CN" altLang="zh-CN" dirty="0" smtClean="0"/>
              <a:t>。</a:t>
            </a:r>
            <a:endParaRPr lang="en-US" altLang="zh-CN" dirty="0" smtClean="0"/>
          </a:p>
          <a:p>
            <a:r>
              <a:rPr lang="zh-CN" altLang="zh-CN" dirty="0"/>
              <a:t>首要的</a:t>
            </a:r>
            <a:r>
              <a:rPr lang="zh-CN" altLang="zh-CN" dirty="0">
                <a:solidFill>
                  <a:srgbClr val="0000FF"/>
                </a:solidFill>
              </a:rPr>
              <a:t>困难</a:t>
            </a:r>
            <a:r>
              <a:rPr lang="zh-CN" altLang="zh-CN" dirty="0"/>
              <a:t>是要将不同物体从图像中分割出来，这是计算机视觉的困难问题之一</a:t>
            </a:r>
            <a:r>
              <a:rPr lang="zh-CN" altLang="zh-CN" dirty="0" smtClean="0"/>
              <a:t>。</a:t>
            </a:r>
            <a:endParaRPr lang="en-US" altLang="zh-CN" dirty="0" smtClean="0"/>
          </a:p>
          <a:p>
            <a:r>
              <a:rPr lang="zh-CN" altLang="zh-CN" dirty="0"/>
              <a:t>形状的描述也是困难的问题，常用的方法有</a:t>
            </a:r>
            <a:r>
              <a:rPr lang="zh-CN" altLang="zh-CN" dirty="0">
                <a:solidFill>
                  <a:srgbClr val="C00000"/>
                </a:solidFill>
              </a:rPr>
              <a:t>傅立叶描述子、矩不变量、各种简单的形状因子（如面积、圆度、偏心度、主轴方向）</a:t>
            </a:r>
            <a:r>
              <a:rPr lang="zh-CN" altLang="zh-CN" dirty="0"/>
              <a:t>等</a:t>
            </a:r>
            <a:r>
              <a:rPr lang="zh-CN" altLang="zh-CN" dirty="0" smtClean="0"/>
              <a:t>。</a:t>
            </a:r>
            <a:endParaRPr lang="en-US" altLang="zh-CN" dirty="0" smtClean="0"/>
          </a:p>
          <a:p>
            <a:r>
              <a:rPr lang="zh-CN" altLang="zh-CN" dirty="0"/>
              <a:t>除了这些全局特征以外，有时也用一些局部特征（如</a:t>
            </a:r>
            <a:r>
              <a:rPr lang="zh-CN" altLang="zh-CN" dirty="0">
                <a:solidFill>
                  <a:srgbClr val="00B050"/>
                </a:solidFill>
              </a:rPr>
              <a:t>直线段、圆弧、角点、高曲率点</a:t>
            </a:r>
            <a:r>
              <a:rPr lang="zh-CN" altLang="zh-CN" dirty="0"/>
              <a:t>等），以解决遮挡问题。</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36</a:t>
            </a:fld>
            <a:endParaRPr lang="zh-CN" altLang="en-US"/>
          </a:p>
        </p:txBody>
      </p:sp>
    </p:spTree>
    <p:extLst>
      <p:ext uri="{BB962C8B-B14F-4D97-AF65-F5344CB8AC3E}">
        <p14:creationId xmlns:p14="http://schemas.microsoft.com/office/powerpoint/2010/main" val="201153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80">
                                          <p:stCondLst>
                                            <p:cond delay="0"/>
                                          </p:stCondLst>
                                        </p:cTn>
                                        <p:tgtEl>
                                          <p:spTgt spid="3">
                                            <p:txEl>
                                              <p:pRg st="2" end="2"/>
                                            </p:txEl>
                                          </p:spTgt>
                                        </p:tgtEl>
                                      </p:cBhvr>
                                    </p:animEffect>
                                    <p:anim calcmode="lin" valueType="num">
                                      <p:cBhvr>
                                        <p:cTn id="2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2" end="2"/>
                                            </p:txEl>
                                          </p:spTgt>
                                        </p:tgtEl>
                                      </p:cBhvr>
                                      <p:to x="100000" y="60000"/>
                                    </p:animScale>
                                    <p:animScale>
                                      <p:cBhvr>
                                        <p:cTn id="32" dur="166" decel="50000">
                                          <p:stCondLst>
                                            <p:cond delay="676"/>
                                          </p:stCondLst>
                                        </p:cTn>
                                        <p:tgtEl>
                                          <p:spTgt spid="3">
                                            <p:txEl>
                                              <p:pRg st="2" end="2"/>
                                            </p:txEl>
                                          </p:spTgt>
                                        </p:tgtEl>
                                      </p:cBhvr>
                                      <p:to x="100000" y="100000"/>
                                    </p:animScale>
                                    <p:animScale>
                                      <p:cBhvr>
                                        <p:cTn id="33" dur="26">
                                          <p:stCondLst>
                                            <p:cond delay="1312"/>
                                          </p:stCondLst>
                                        </p:cTn>
                                        <p:tgtEl>
                                          <p:spTgt spid="3">
                                            <p:txEl>
                                              <p:pRg st="2" end="2"/>
                                            </p:txEl>
                                          </p:spTgt>
                                        </p:tgtEl>
                                      </p:cBhvr>
                                      <p:to x="100000" y="80000"/>
                                    </p:animScale>
                                    <p:animScale>
                                      <p:cBhvr>
                                        <p:cTn id="34" dur="166" decel="50000">
                                          <p:stCondLst>
                                            <p:cond delay="1338"/>
                                          </p:stCondLst>
                                        </p:cTn>
                                        <p:tgtEl>
                                          <p:spTgt spid="3">
                                            <p:txEl>
                                              <p:pRg st="2" end="2"/>
                                            </p:txEl>
                                          </p:spTgt>
                                        </p:tgtEl>
                                      </p:cBhvr>
                                      <p:to x="100000" y="100000"/>
                                    </p:animScale>
                                    <p:animScale>
                                      <p:cBhvr>
                                        <p:cTn id="35" dur="26">
                                          <p:stCondLst>
                                            <p:cond delay="1642"/>
                                          </p:stCondLst>
                                        </p:cTn>
                                        <p:tgtEl>
                                          <p:spTgt spid="3">
                                            <p:txEl>
                                              <p:pRg st="2" end="2"/>
                                            </p:txEl>
                                          </p:spTgt>
                                        </p:tgtEl>
                                      </p:cBhvr>
                                      <p:to x="100000" y="90000"/>
                                    </p:animScale>
                                    <p:animScale>
                                      <p:cBhvr>
                                        <p:cTn id="36" dur="166" decel="50000">
                                          <p:stCondLst>
                                            <p:cond delay="1668"/>
                                          </p:stCondLst>
                                        </p:cTn>
                                        <p:tgtEl>
                                          <p:spTgt spid="3">
                                            <p:txEl>
                                              <p:pRg st="2" end="2"/>
                                            </p:txEl>
                                          </p:spTgt>
                                        </p:tgtEl>
                                      </p:cBhvr>
                                      <p:to x="100000" y="100000"/>
                                    </p:animScale>
                                    <p:animScale>
                                      <p:cBhvr>
                                        <p:cTn id="37" dur="26">
                                          <p:stCondLst>
                                            <p:cond delay="1808"/>
                                          </p:stCondLst>
                                        </p:cTn>
                                        <p:tgtEl>
                                          <p:spTgt spid="3">
                                            <p:txEl>
                                              <p:pRg st="2" end="2"/>
                                            </p:txEl>
                                          </p:spTgt>
                                        </p:tgtEl>
                                      </p:cBhvr>
                                      <p:to x="100000" y="95000"/>
                                    </p:animScale>
                                    <p:animScale>
                                      <p:cBhvr>
                                        <p:cTn id="38" dur="166" decel="50000">
                                          <p:stCondLst>
                                            <p:cond delay="1834"/>
                                          </p:stCondLst>
                                        </p:cTn>
                                        <p:tgtEl>
                                          <p:spTgt spid="3">
                                            <p:txEl>
                                              <p:pRg st="2" end="2"/>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wipe(down)">
                                      <p:cBhvr>
                                        <p:cTn id="43" dur="580">
                                          <p:stCondLst>
                                            <p:cond delay="0"/>
                                          </p:stCondLst>
                                        </p:cTn>
                                        <p:tgtEl>
                                          <p:spTgt spid="3">
                                            <p:txEl>
                                              <p:pRg st="3" end="3"/>
                                            </p:txEl>
                                          </p:spTgt>
                                        </p:tgtEl>
                                      </p:cBhvr>
                                    </p:animEffect>
                                    <p:anim calcmode="lin" valueType="num">
                                      <p:cBhvr>
                                        <p:cTn id="4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3" end="3"/>
                                            </p:txEl>
                                          </p:spTgt>
                                        </p:tgtEl>
                                      </p:cBhvr>
                                      <p:to x="100000" y="60000"/>
                                    </p:animScale>
                                    <p:animScale>
                                      <p:cBhvr>
                                        <p:cTn id="50" dur="166" decel="50000">
                                          <p:stCondLst>
                                            <p:cond delay="676"/>
                                          </p:stCondLst>
                                        </p:cTn>
                                        <p:tgtEl>
                                          <p:spTgt spid="3">
                                            <p:txEl>
                                              <p:pRg st="3" end="3"/>
                                            </p:txEl>
                                          </p:spTgt>
                                        </p:tgtEl>
                                      </p:cBhvr>
                                      <p:to x="100000" y="100000"/>
                                    </p:animScale>
                                    <p:animScale>
                                      <p:cBhvr>
                                        <p:cTn id="51" dur="26">
                                          <p:stCondLst>
                                            <p:cond delay="1312"/>
                                          </p:stCondLst>
                                        </p:cTn>
                                        <p:tgtEl>
                                          <p:spTgt spid="3">
                                            <p:txEl>
                                              <p:pRg st="3" end="3"/>
                                            </p:txEl>
                                          </p:spTgt>
                                        </p:tgtEl>
                                      </p:cBhvr>
                                      <p:to x="100000" y="80000"/>
                                    </p:animScale>
                                    <p:animScale>
                                      <p:cBhvr>
                                        <p:cTn id="52" dur="166" decel="50000">
                                          <p:stCondLst>
                                            <p:cond delay="1338"/>
                                          </p:stCondLst>
                                        </p:cTn>
                                        <p:tgtEl>
                                          <p:spTgt spid="3">
                                            <p:txEl>
                                              <p:pRg st="3" end="3"/>
                                            </p:txEl>
                                          </p:spTgt>
                                        </p:tgtEl>
                                      </p:cBhvr>
                                      <p:to x="100000" y="100000"/>
                                    </p:animScale>
                                    <p:animScale>
                                      <p:cBhvr>
                                        <p:cTn id="53" dur="26">
                                          <p:stCondLst>
                                            <p:cond delay="1642"/>
                                          </p:stCondLst>
                                        </p:cTn>
                                        <p:tgtEl>
                                          <p:spTgt spid="3">
                                            <p:txEl>
                                              <p:pRg st="3" end="3"/>
                                            </p:txEl>
                                          </p:spTgt>
                                        </p:tgtEl>
                                      </p:cBhvr>
                                      <p:to x="100000" y="90000"/>
                                    </p:animScale>
                                    <p:animScale>
                                      <p:cBhvr>
                                        <p:cTn id="54" dur="166" decel="50000">
                                          <p:stCondLst>
                                            <p:cond delay="1668"/>
                                          </p:stCondLst>
                                        </p:cTn>
                                        <p:tgtEl>
                                          <p:spTgt spid="3">
                                            <p:txEl>
                                              <p:pRg st="3" end="3"/>
                                            </p:txEl>
                                          </p:spTgt>
                                        </p:tgtEl>
                                      </p:cBhvr>
                                      <p:to x="100000" y="100000"/>
                                    </p:animScale>
                                    <p:animScale>
                                      <p:cBhvr>
                                        <p:cTn id="55" dur="26">
                                          <p:stCondLst>
                                            <p:cond delay="1808"/>
                                          </p:stCondLst>
                                        </p:cTn>
                                        <p:tgtEl>
                                          <p:spTgt spid="3">
                                            <p:txEl>
                                              <p:pRg st="3" end="3"/>
                                            </p:txEl>
                                          </p:spTgt>
                                        </p:tgtEl>
                                      </p:cBhvr>
                                      <p:to x="100000" y="95000"/>
                                    </p:animScale>
                                    <p:animScale>
                                      <p:cBhvr>
                                        <p:cTn id="56"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形状特征提取</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37</a:t>
            </a:fld>
            <a:endParaRPr lang="zh-CN" altLang="en-US"/>
          </a:p>
        </p:txBody>
      </p:sp>
      <p:sp>
        <p:nvSpPr>
          <p:cNvPr id="6" name="圆角矩形 5"/>
          <p:cNvSpPr/>
          <p:nvPr/>
        </p:nvSpPr>
        <p:spPr>
          <a:xfrm>
            <a:off x="611560" y="1916832"/>
            <a:ext cx="2304256" cy="72008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Hu</a:t>
            </a:r>
            <a:r>
              <a:rPr lang="zh-CN" altLang="zh-CN" dirty="0"/>
              <a:t>不变矩</a:t>
            </a:r>
            <a:endParaRPr lang="zh-CN" altLang="en-US" dirty="0"/>
          </a:p>
        </p:txBody>
      </p:sp>
      <p:sp>
        <p:nvSpPr>
          <p:cNvPr id="7" name="圆角矩形 6"/>
          <p:cNvSpPr/>
          <p:nvPr/>
        </p:nvSpPr>
        <p:spPr>
          <a:xfrm>
            <a:off x="5220072" y="5373216"/>
            <a:ext cx="2304256" cy="72008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傅里叶描述子</a:t>
            </a:r>
            <a:endParaRPr lang="zh-CN" altLang="en-US" dirty="0"/>
          </a:p>
        </p:txBody>
      </p:sp>
      <p:sp>
        <p:nvSpPr>
          <p:cNvPr id="8" name="圆角矩形 7"/>
          <p:cNvSpPr/>
          <p:nvPr/>
        </p:nvSpPr>
        <p:spPr>
          <a:xfrm>
            <a:off x="2925688" y="3645024"/>
            <a:ext cx="2304256" cy="72008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Hough</a:t>
            </a:r>
            <a:r>
              <a:rPr lang="zh-CN" altLang="zh-CN" dirty="0"/>
              <a:t>变换</a:t>
            </a:r>
            <a:endParaRPr lang="zh-CN" altLang="en-US" dirty="0"/>
          </a:p>
        </p:txBody>
      </p:sp>
      <p:sp>
        <p:nvSpPr>
          <p:cNvPr id="9" name="圆角矩形 8"/>
          <p:cNvSpPr/>
          <p:nvPr/>
        </p:nvSpPr>
        <p:spPr>
          <a:xfrm>
            <a:off x="1763688" y="2780928"/>
            <a:ext cx="2304256" cy="72008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Zernike</a:t>
            </a:r>
            <a:r>
              <a:rPr lang="zh-CN" altLang="zh-CN" dirty="0"/>
              <a:t>不变矩</a:t>
            </a:r>
            <a:endParaRPr lang="zh-CN" altLang="en-US" dirty="0"/>
          </a:p>
        </p:txBody>
      </p:sp>
      <p:sp>
        <p:nvSpPr>
          <p:cNvPr id="10" name="圆角矩形 9"/>
          <p:cNvSpPr/>
          <p:nvPr/>
        </p:nvSpPr>
        <p:spPr>
          <a:xfrm>
            <a:off x="4111104" y="4509120"/>
            <a:ext cx="2304256" cy="72008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Radon</a:t>
            </a:r>
            <a:r>
              <a:rPr lang="zh-CN" altLang="zh-CN" dirty="0"/>
              <a:t>变换</a:t>
            </a:r>
            <a:endParaRPr lang="zh-CN" altLang="en-US" dirty="0"/>
          </a:p>
        </p:txBody>
      </p:sp>
    </p:spTree>
    <p:extLst>
      <p:ext uri="{BB962C8B-B14F-4D97-AF65-F5344CB8AC3E}">
        <p14:creationId xmlns:p14="http://schemas.microsoft.com/office/powerpoint/2010/main" val="133164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0-#ppt_h/2"/>
                                          </p:val>
                                        </p:tav>
                                        <p:tav tm="100000">
                                          <p:val>
                                            <p:strVal val="#ppt_y"/>
                                          </p:val>
                                        </p:tav>
                                      </p:tavLst>
                                    </p:anim>
                                  </p:childTnLst>
                                </p:cTn>
                              </p:par>
                              <p:par>
                                <p:cTn id="24" presetID="2" presetClass="entr" presetSubtype="9"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0-#ppt_w/2"/>
                                          </p:val>
                                        </p:tav>
                                        <p:tav tm="100000">
                                          <p:val>
                                            <p:strVal val="#ppt_x"/>
                                          </p:val>
                                        </p:tav>
                                      </p:tavLst>
                                    </p:anim>
                                    <p:anim calcmode="lin" valueType="num">
                                      <p:cBhvr additive="base">
                                        <p:cTn id="27"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Hu</a:t>
            </a:r>
            <a:r>
              <a:rPr lang="zh-CN" altLang="zh-CN" dirty="0"/>
              <a:t>不变矩</a:t>
            </a:r>
            <a:endParaRPr lang="zh-CN" altLang="en-US" dirty="0"/>
          </a:p>
        </p:txBody>
      </p:sp>
      <p:sp>
        <p:nvSpPr>
          <p:cNvPr id="3" name="内容占位符 2"/>
          <p:cNvSpPr>
            <a:spLocks noGrp="1"/>
          </p:cNvSpPr>
          <p:nvPr>
            <p:ph idx="1"/>
          </p:nvPr>
        </p:nvSpPr>
        <p:spPr/>
        <p:txBody>
          <a:bodyPr>
            <a:normAutofit fontScale="92500"/>
          </a:bodyPr>
          <a:lstStyle/>
          <a:p>
            <a:r>
              <a:rPr lang="zh-CN" altLang="zh-CN" dirty="0">
                <a:solidFill>
                  <a:srgbClr val="FF0000"/>
                </a:solidFill>
              </a:rPr>
              <a:t>矩</a:t>
            </a:r>
            <a:r>
              <a:rPr lang="zh-CN" altLang="zh-CN" dirty="0"/>
              <a:t>是一种完备的数学表示，其优点是能够直接用于包含感兴趣目标的区域而不需事先把目标分离出来</a:t>
            </a:r>
            <a:r>
              <a:rPr lang="zh-CN" altLang="zh-CN" dirty="0" smtClean="0"/>
              <a:t>。</a:t>
            </a:r>
            <a:endParaRPr lang="en-US" altLang="zh-CN" dirty="0" smtClean="0"/>
          </a:p>
          <a:p>
            <a:r>
              <a:rPr lang="zh-CN" altLang="zh-CN" dirty="0"/>
              <a:t>区域的矩是用所有属于区域内的点计算出来的，因而不太受噪声等的影响</a:t>
            </a:r>
            <a:r>
              <a:rPr lang="zh-CN" altLang="zh-CN" dirty="0" smtClean="0"/>
              <a:t>。</a:t>
            </a:r>
            <a:endParaRPr lang="en-US" altLang="zh-CN" dirty="0" smtClean="0"/>
          </a:p>
          <a:p>
            <a:r>
              <a:rPr lang="zh-CN" altLang="zh-CN" dirty="0"/>
              <a:t>由于</a:t>
            </a:r>
            <a:r>
              <a:rPr lang="zh-CN" altLang="zh-CN" dirty="0">
                <a:solidFill>
                  <a:srgbClr val="0000FF"/>
                </a:solidFill>
              </a:rPr>
              <a:t>低阶矩</a:t>
            </a:r>
            <a:r>
              <a:rPr lang="zh-CN" altLang="zh-CN" dirty="0"/>
              <a:t>对噪声和量化误差不敏感，所以矩为描述区域提供了一种虽不完备但却有用的总体表示。</a:t>
            </a:r>
            <a:endParaRPr lang="en-US" altLang="zh-CN" dirty="0" smtClean="0"/>
          </a:p>
          <a:p>
            <a:r>
              <a:rPr lang="zh-CN" altLang="zh-CN" dirty="0"/>
              <a:t>矩在图像检索中，特别是在</a:t>
            </a:r>
            <a:r>
              <a:rPr lang="zh-CN" altLang="zh-CN" dirty="0">
                <a:solidFill>
                  <a:srgbClr val="00B050"/>
                </a:solidFill>
              </a:rPr>
              <a:t>商标图像检索</a:t>
            </a:r>
            <a:r>
              <a:rPr lang="zh-CN" altLang="zh-CN" dirty="0"/>
              <a:t>中，得到了广泛的应用</a:t>
            </a:r>
            <a:r>
              <a:rPr lang="zh-CN" altLang="zh-CN" dirty="0" smtClean="0"/>
              <a:t>。</a:t>
            </a:r>
            <a:endParaRPr lang="en-US" altLang="zh-CN" dirty="0" smtClean="0"/>
          </a:p>
          <a:p>
            <a:r>
              <a:rPr lang="en-US" altLang="zh-CN" dirty="0">
                <a:solidFill>
                  <a:srgbClr val="C00000"/>
                </a:solidFill>
              </a:rPr>
              <a:t>Hu</a:t>
            </a:r>
            <a:r>
              <a:rPr lang="zh-CN" altLang="zh-CN" dirty="0">
                <a:solidFill>
                  <a:srgbClr val="C00000"/>
                </a:solidFill>
              </a:rPr>
              <a:t>不变矩</a:t>
            </a:r>
            <a:r>
              <a:rPr lang="zh-CN" altLang="zh-CN" dirty="0"/>
              <a:t>具有良好的尺度、平移和旋转不变性，在基于形状的商标图像检索中取得了非常好的检索性能。</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38</a:t>
            </a:fld>
            <a:endParaRPr lang="zh-CN" altLang="en-US"/>
          </a:p>
        </p:txBody>
      </p:sp>
    </p:spTree>
    <p:extLst>
      <p:ext uri="{BB962C8B-B14F-4D97-AF65-F5344CB8AC3E}">
        <p14:creationId xmlns:p14="http://schemas.microsoft.com/office/powerpoint/2010/main" val="332013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80">
                                          <p:stCondLst>
                                            <p:cond delay="0"/>
                                          </p:stCondLst>
                                        </p:cTn>
                                        <p:tgtEl>
                                          <p:spTgt spid="3">
                                            <p:txEl>
                                              <p:pRg st="2" end="2"/>
                                            </p:txEl>
                                          </p:spTgt>
                                        </p:tgtEl>
                                      </p:cBhvr>
                                    </p:animEffect>
                                    <p:anim calcmode="lin" valueType="num">
                                      <p:cBhvr>
                                        <p:cTn id="2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2" end="2"/>
                                            </p:txEl>
                                          </p:spTgt>
                                        </p:tgtEl>
                                      </p:cBhvr>
                                      <p:to x="100000" y="60000"/>
                                    </p:animScale>
                                    <p:animScale>
                                      <p:cBhvr>
                                        <p:cTn id="32" dur="166" decel="50000">
                                          <p:stCondLst>
                                            <p:cond delay="676"/>
                                          </p:stCondLst>
                                        </p:cTn>
                                        <p:tgtEl>
                                          <p:spTgt spid="3">
                                            <p:txEl>
                                              <p:pRg st="2" end="2"/>
                                            </p:txEl>
                                          </p:spTgt>
                                        </p:tgtEl>
                                      </p:cBhvr>
                                      <p:to x="100000" y="100000"/>
                                    </p:animScale>
                                    <p:animScale>
                                      <p:cBhvr>
                                        <p:cTn id="33" dur="26">
                                          <p:stCondLst>
                                            <p:cond delay="1312"/>
                                          </p:stCondLst>
                                        </p:cTn>
                                        <p:tgtEl>
                                          <p:spTgt spid="3">
                                            <p:txEl>
                                              <p:pRg st="2" end="2"/>
                                            </p:txEl>
                                          </p:spTgt>
                                        </p:tgtEl>
                                      </p:cBhvr>
                                      <p:to x="100000" y="80000"/>
                                    </p:animScale>
                                    <p:animScale>
                                      <p:cBhvr>
                                        <p:cTn id="34" dur="166" decel="50000">
                                          <p:stCondLst>
                                            <p:cond delay="1338"/>
                                          </p:stCondLst>
                                        </p:cTn>
                                        <p:tgtEl>
                                          <p:spTgt spid="3">
                                            <p:txEl>
                                              <p:pRg st="2" end="2"/>
                                            </p:txEl>
                                          </p:spTgt>
                                        </p:tgtEl>
                                      </p:cBhvr>
                                      <p:to x="100000" y="100000"/>
                                    </p:animScale>
                                    <p:animScale>
                                      <p:cBhvr>
                                        <p:cTn id="35" dur="26">
                                          <p:stCondLst>
                                            <p:cond delay="1642"/>
                                          </p:stCondLst>
                                        </p:cTn>
                                        <p:tgtEl>
                                          <p:spTgt spid="3">
                                            <p:txEl>
                                              <p:pRg st="2" end="2"/>
                                            </p:txEl>
                                          </p:spTgt>
                                        </p:tgtEl>
                                      </p:cBhvr>
                                      <p:to x="100000" y="90000"/>
                                    </p:animScale>
                                    <p:animScale>
                                      <p:cBhvr>
                                        <p:cTn id="36" dur="166" decel="50000">
                                          <p:stCondLst>
                                            <p:cond delay="1668"/>
                                          </p:stCondLst>
                                        </p:cTn>
                                        <p:tgtEl>
                                          <p:spTgt spid="3">
                                            <p:txEl>
                                              <p:pRg st="2" end="2"/>
                                            </p:txEl>
                                          </p:spTgt>
                                        </p:tgtEl>
                                      </p:cBhvr>
                                      <p:to x="100000" y="100000"/>
                                    </p:animScale>
                                    <p:animScale>
                                      <p:cBhvr>
                                        <p:cTn id="37" dur="26">
                                          <p:stCondLst>
                                            <p:cond delay="1808"/>
                                          </p:stCondLst>
                                        </p:cTn>
                                        <p:tgtEl>
                                          <p:spTgt spid="3">
                                            <p:txEl>
                                              <p:pRg st="2" end="2"/>
                                            </p:txEl>
                                          </p:spTgt>
                                        </p:tgtEl>
                                      </p:cBhvr>
                                      <p:to x="100000" y="95000"/>
                                    </p:animScale>
                                    <p:animScale>
                                      <p:cBhvr>
                                        <p:cTn id="38" dur="166" decel="50000">
                                          <p:stCondLst>
                                            <p:cond delay="1834"/>
                                          </p:stCondLst>
                                        </p:cTn>
                                        <p:tgtEl>
                                          <p:spTgt spid="3">
                                            <p:txEl>
                                              <p:pRg st="2" end="2"/>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wipe(down)">
                                      <p:cBhvr>
                                        <p:cTn id="43" dur="580">
                                          <p:stCondLst>
                                            <p:cond delay="0"/>
                                          </p:stCondLst>
                                        </p:cTn>
                                        <p:tgtEl>
                                          <p:spTgt spid="3">
                                            <p:txEl>
                                              <p:pRg st="3" end="3"/>
                                            </p:txEl>
                                          </p:spTgt>
                                        </p:tgtEl>
                                      </p:cBhvr>
                                    </p:animEffect>
                                    <p:anim calcmode="lin" valueType="num">
                                      <p:cBhvr>
                                        <p:cTn id="4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3" end="3"/>
                                            </p:txEl>
                                          </p:spTgt>
                                        </p:tgtEl>
                                      </p:cBhvr>
                                      <p:to x="100000" y="60000"/>
                                    </p:animScale>
                                    <p:animScale>
                                      <p:cBhvr>
                                        <p:cTn id="50" dur="166" decel="50000">
                                          <p:stCondLst>
                                            <p:cond delay="676"/>
                                          </p:stCondLst>
                                        </p:cTn>
                                        <p:tgtEl>
                                          <p:spTgt spid="3">
                                            <p:txEl>
                                              <p:pRg st="3" end="3"/>
                                            </p:txEl>
                                          </p:spTgt>
                                        </p:tgtEl>
                                      </p:cBhvr>
                                      <p:to x="100000" y="100000"/>
                                    </p:animScale>
                                    <p:animScale>
                                      <p:cBhvr>
                                        <p:cTn id="51" dur="26">
                                          <p:stCondLst>
                                            <p:cond delay="1312"/>
                                          </p:stCondLst>
                                        </p:cTn>
                                        <p:tgtEl>
                                          <p:spTgt spid="3">
                                            <p:txEl>
                                              <p:pRg st="3" end="3"/>
                                            </p:txEl>
                                          </p:spTgt>
                                        </p:tgtEl>
                                      </p:cBhvr>
                                      <p:to x="100000" y="80000"/>
                                    </p:animScale>
                                    <p:animScale>
                                      <p:cBhvr>
                                        <p:cTn id="52" dur="166" decel="50000">
                                          <p:stCondLst>
                                            <p:cond delay="1338"/>
                                          </p:stCondLst>
                                        </p:cTn>
                                        <p:tgtEl>
                                          <p:spTgt spid="3">
                                            <p:txEl>
                                              <p:pRg st="3" end="3"/>
                                            </p:txEl>
                                          </p:spTgt>
                                        </p:tgtEl>
                                      </p:cBhvr>
                                      <p:to x="100000" y="100000"/>
                                    </p:animScale>
                                    <p:animScale>
                                      <p:cBhvr>
                                        <p:cTn id="53" dur="26">
                                          <p:stCondLst>
                                            <p:cond delay="1642"/>
                                          </p:stCondLst>
                                        </p:cTn>
                                        <p:tgtEl>
                                          <p:spTgt spid="3">
                                            <p:txEl>
                                              <p:pRg st="3" end="3"/>
                                            </p:txEl>
                                          </p:spTgt>
                                        </p:tgtEl>
                                      </p:cBhvr>
                                      <p:to x="100000" y="90000"/>
                                    </p:animScale>
                                    <p:animScale>
                                      <p:cBhvr>
                                        <p:cTn id="54" dur="166" decel="50000">
                                          <p:stCondLst>
                                            <p:cond delay="1668"/>
                                          </p:stCondLst>
                                        </p:cTn>
                                        <p:tgtEl>
                                          <p:spTgt spid="3">
                                            <p:txEl>
                                              <p:pRg st="3" end="3"/>
                                            </p:txEl>
                                          </p:spTgt>
                                        </p:tgtEl>
                                      </p:cBhvr>
                                      <p:to x="100000" y="100000"/>
                                    </p:animScale>
                                    <p:animScale>
                                      <p:cBhvr>
                                        <p:cTn id="55" dur="26">
                                          <p:stCondLst>
                                            <p:cond delay="1808"/>
                                          </p:stCondLst>
                                        </p:cTn>
                                        <p:tgtEl>
                                          <p:spTgt spid="3">
                                            <p:txEl>
                                              <p:pRg st="3" end="3"/>
                                            </p:txEl>
                                          </p:spTgt>
                                        </p:tgtEl>
                                      </p:cBhvr>
                                      <p:to x="100000" y="95000"/>
                                    </p:animScale>
                                    <p:animScale>
                                      <p:cBhvr>
                                        <p:cTn id="56" dur="166" decel="50000">
                                          <p:stCondLst>
                                            <p:cond delay="1834"/>
                                          </p:stCondLst>
                                        </p:cTn>
                                        <p:tgtEl>
                                          <p:spTgt spid="3">
                                            <p:txEl>
                                              <p:pRg st="3" end="3"/>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animEffect transition="in" filter="wipe(down)">
                                      <p:cBhvr>
                                        <p:cTn id="61" dur="580">
                                          <p:stCondLst>
                                            <p:cond delay="0"/>
                                          </p:stCondLst>
                                        </p:cTn>
                                        <p:tgtEl>
                                          <p:spTgt spid="3">
                                            <p:txEl>
                                              <p:pRg st="4" end="4"/>
                                            </p:txEl>
                                          </p:spTgt>
                                        </p:tgtEl>
                                      </p:cBhvr>
                                    </p:animEffect>
                                    <p:anim calcmode="lin" valueType="num">
                                      <p:cBhvr>
                                        <p:cTn id="6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4" end="4"/>
                                            </p:txEl>
                                          </p:spTgt>
                                        </p:tgtEl>
                                      </p:cBhvr>
                                      <p:to x="100000" y="60000"/>
                                    </p:animScale>
                                    <p:animScale>
                                      <p:cBhvr>
                                        <p:cTn id="68" dur="166" decel="50000">
                                          <p:stCondLst>
                                            <p:cond delay="676"/>
                                          </p:stCondLst>
                                        </p:cTn>
                                        <p:tgtEl>
                                          <p:spTgt spid="3">
                                            <p:txEl>
                                              <p:pRg st="4" end="4"/>
                                            </p:txEl>
                                          </p:spTgt>
                                        </p:tgtEl>
                                      </p:cBhvr>
                                      <p:to x="100000" y="100000"/>
                                    </p:animScale>
                                    <p:animScale>
                                      <p:cBhvr>
                                        <p:cTn id="69" dur="26">
                                          <p:stCondLst>
                                            <p:cond delay="1312"/>
                                          </p:stCondLst>
                                        </p:cTn>
                                        <p:tgtEl>
                                          <p:spTgt spid="3">
                                            <p:txEl>
                                              <p:pRg st="4" end="4"/>
                                            </p:txEl>
                                          </p:spTgt>
                                        </p:tgtEl>
                                      </p:cBhvr>
                                      <p:to x="100000" y="80000"/>
                                    </p:animScale>
                                    <p:animScale>
                                      <p:cBhvr>
                                        <p:cTn id="70" dur="166" decel="50000">
                                          <p:stCondLst>
                                            <p:cond delay="1338"/>
                                          </p:stCondLst>
                                        </p:cTn>
                                        <p:tgtEl>
                                          <p:spTgt spid="3">
                                            <p:txEl>
                                              <p:pRg st="4" end="4"/>
                                            </p:txEl>
                                          </p:spTgt>
                                        </p:tgtEl>
                                      </p:cBhvr>
                                      <p:to x="100000" y="100000"/>
                                    </p:animScale>
                                    <p:animScale>
                                      <p:cBhvr>
                                        <p:cTn id="71" dur="26">
                                          <p:stCondLst>
                                            <p:cond delay="1642"/>
                                          </p:stCondLst>
                                        </p:cTn>
                                        <p:tgtEl>
                                          <p:spTgt spid="3">
                                            <p:txEl>
                                              <p:pRg st="4" end="4"/>
                                            </p:txEl>
                                          </p:spTgt>
                                        </p:tgtEl>
                                      </p:cBhvr>
                                      <p:to x="100000" y="90000"/>
                                    </p:animScale>
                                    <p:animScale>
                                      <p:cBhvr>
                                        <p:cTn id="72" dur="166" decel="50000">
                                          <p:stCondLst>
                                            <p:cond delay="1668"/>
                                          </p:stCondLst>
                                        </p:cTn>
                                        <p:tgtEl>
                                          <p:spTgt spid="3">
                                            <p:txEl>
                                              <p:pRg st="4" end="4"/>
                                            </p:txEl>
                                          </p:spTgt>
                                        </p:tgtEl>
                                      </p:cBhvr>
                                      <p:to x="100000" y="100000"/>
                                    </p:animScale>
                                    <p:animScale>
                                      <p:cBhvr>
                                        <p:cTn id="73" dur="26">
                                          <p:stCondLst>
                                            <p:cond delay="1808"/>
                                          </p:stCondLst>
                                        </p:cTn>
                                        <p:tgtEl>
                                          <p:spTgt spid="3">
                                            <p:txEl>
                                              <p:pRg st="4" end="4"/>
                                            </p:txEl>
                                          </p:spTgt>
                                        </p:tgtEl>
                                      </p:cBhvr>
                                      <p:to x="100000" y="95000"/>
                                    </p:animScale>
                                    <p:animScale>
                                      <p:cBhvr>
                                        <p:cTn id="74"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Hu</a:t>
            </a:r>
            <a:r>
              <a:rPr lang="zh-CN" altLang="zh-CN" dirty="0"/>
              <a:t>不变矩</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10000"/>
              </a:bodyPr>
              <a:lstStyle/>
              <a:p>
                <a14:m>
                  <m:oMath xmlns:m="http://schemas.openxmlformats.org/officeDocument/2006/math">
                    <m:r>
                      <a:rPr lang="en-US" altLang="zh-CN" i="1"/>
                      <m:t>𝑓</m:t>
                    </m:r>
                    <m:r>
                      <a:rPr lang="en-US" altLang="zh-CN" i="1"/>
                      <m:t>(</m:t>
                    </m:r>
                    <m:r>
                      <a:rPr lang="en-US" altLang="zh-CN" i="1"/>
                      <m:t>𝑥</m:t>
                    </m:r>
                    <m:r>
                      <a:rPr lang="en-US" altLang="zh-CN" i="1"/>
                      <m:t>,</m:t>
                    </m:r>
                    <m:r>
                      <a:rPr lang="en-US" altLang="zh-CN" i="1"/>
                      <m:t>𝑦</m:t>
                    </m:r>
                    <m:r>
                      <a:rPr lang="en-US" altLang="zh-CN" i="1"/>
                      <m:t>)</m:t>
                    </m:r>
                  </m:oMath>
                </a14:m>
                <a:r>
                  <a:rPr lang="zh-CN" altLang="zh-CN" dirty="0"/>
                  <a:t>的</a:t>
                </a:r>
                <a14:m>
                  <m:oMath xmlns:m="http://schemas.openxmlformats.org/officeDocument/2006/math">
                    <m:r>
                      <a:rPr lang="en-US" altLang="zh-CN" i="1"/>
                      <m:t>𝑗</m:t>
                    </m:r>
                    <m:r>
                      <a:rPr lang="en-US" altLang="zh-CN" i="1"/>
                      <m:t>+</m:t>
                    </m:r>
                    <m:r>
                      <a:rPr lang="en-US" altLang="zh-CN" i="1"/>
                      <m:t>𝑘</m:t>
                    </m:r>
                  </m:oMath>
                </a14:m>
                <a:r>
                  <a:rPr lang="zh-CN" altLang="zh-CN" dirty="0"/>
                  <a:t>阶矩定义为</a:t>
                </a:r>
                <a:r>
                  <a:rPr lang="zh-CN" altLang="zh-CN" dirty="0" smtClean="0"/>
                  <a:t>：</a:t>
                </a:r>
                <a:endParaRPr lang="en-US" altLang="zh-CN" dirty="0" smtClean="0"/>
              </a:p>
              <a:p>
                <a:pPr lvl="1"/>
                <a14:m>
                  <m:oMath xmlns:m="http://schemas.openxmlformats.org/officeDocument/2006/math">
                    <m:sSub>
                      <m:sSubPr>
                        <m:ctrlPr>
                          <a:rPr lang="zh-CN" altLang="zh-CN" i="1" smtClean="0">
                            <a:solidFill>
                              <a:srgbClr val="C00000"/>
                            </a:solidFill>
                          </a:rPr>
                        </m:ctrlPr>
                      </m:sSubPr>
                      <m:e>
                        <m:r>
                          <a:rPr lang="en-US" altLang="zh-CN" i="1">
                            <a:solidFill>
                              <a:srgbClr val="C00000"/>
                            </a:solidFill>
                          </a:rPr>
                          <m:t>𝑚</m:t>
                        </m:r>
                      </m:e>
                      <m:sub>
                        <m:r>
                          <a:rPr lang="en-US" altLang="zh-CN" i="1">
                            <a:solidFill>
                              <a:srgbClr val="C00000"/>
                            </a:solidFill>
                          </a:rPr>
                          <m:t>𝑗𝑘</m:t>
                        </m:r>
                      </m:sub>
                    </m:sSub>
                    <m:r>
                      <a:rPr lang="en-US" altLang="zh-CN" i="1">
                        <a:solidFill>
                          <a:srgbClr val="C00000"/>
                        </a:solidFill>
                      </a:rPr>
                      <m:t>=</m:t>
                    </m:r>
                    <m:nary>
                      <m:naryPr>
                        <m:limLoc m:val="undOvr"/>
                        <m:ctrlPr>
                          <a:rPr lang="zh-CN" altLang="zh-CN" i="1">
                            <a:solidFill>
                              <a:srgbClr val="C00000"/>
                            </a:solidFill>
                          </a:rPr>
                        </m:ctrlPr>
                      </m:naryPr>
                      <m:sub>
                        <m:r>
                          <a:rPr lang="en-US" altLang="zh-CN" i="1">
                            <a:solidFill>
                              <a:srgbClr val="C00000"/>
                            </a:solidFill>
                          </a:rPr>
                          <m:t>−∞</m:t>
                        </m:r>
                      </m:sub>
                      <m:sup>
                        <m:r>
                          <a:rPr lang="en-US" altLang="zh-CN" i="1">
                            <a:solidFill>
                              <a:srgbClr val="C00000"/>
                            </a:solidFill>
                          </a:rPr>
                          <m:t>+∞</m:t>
                        </m:r>
                      </m:sup>
                      <m:e>
                        <m:nary>
                          <m:naryPr>
                            <m:limLoc m:val="undOvr"/>
                            <m:ctrlPr>
                              <a:rPr lang="zh-CN" altLang="zh-CN" i="1">
                                <a:solidFill>
                                  <a:srgbClr val="C00000"/>
                                </a:solidFill>
                              </a:rPr>
                            </m:ctrlPr>
                          </m:naryPr>
                          <m:sub>
                            <m:r>
                              <a:rPr lang="en-US" altLang="zh-CN" i="1">
                                <a:solidFill>
                                  <a:srgbClr val="C00000"/>
                                </a:solidFill>
                              </a:rPr>
                              <m:t>−∞</m:t>
                            </m:r>
                          </m:sub>
                          <m:sup>
                            <m:r>
                              <a:rPr lang="en-US" altLang="zh-CN" i="1">
                                <a:solidFill>
                                  <a:srgbClr val="C00000"/>
                                </a:solidFill>
                              </a:rPr>
                              <m:t>+∞</m:t>
                            </m:r>
                          </m:sup>
                          <m:e>
                            <m:sSup>
                              <m:sSupPr>
                                <m:ctrlPr>
                                  <a:rPr lang="zh-CN" altLang="zh-CN" i="1">
                                    <a:solidFill>
                                      <a:srgbClr val="C00000"/>
                                    </a:solidFill>
                                  </a:rPr>
                                </m:ctrlPr>
                              </m:sSupPr>
                              <m:e>
                                <m:r>
                                  <a:rPr lang="en-US" altLang="zh-CN" i="1">
                                    <a:solidFill>
                                      <a:srgbClr val="C00000"/>
                                    </a:solidFill>
                                  </a:rPr>
                                  <m:t>𝑥</m:t>
                                </m:r>
                              </m:e>
                              <m:sup>
                                <m:r>
                                  <a:rPr lang="en-US" altLang="zh-CN" i="1">
                                    <a:solidFill>
                                      <a:srgbClr val="C00000"/>
                                    </a:solidFill>
                                  </a:rPr>
                                  <m:t>𝑗</m:t>
                                </m:r>
                              </m:sup>
                            </m:sSup>
                            <m:sSup>
                              <m:sSupPr>
                                <m:ctrlPr>
                                  <a:rPr lang="zh-CN" altLang="zh-CN" i="1">
                                    <a:solidFill>
                                      <a:srgbClr val="C00000"/>
                                    </a:solidFill>
                                  </a:rPr>
                                </m:ctrlPr>
                              </m:sSupPr>
                              <m:e>
                                <m:r>
                                  <a:rPr lang="en-US" altLang="zh-CN" i="1">
                                    <a:solidFill>
                                      <a:srgbClr val="C00000"/>
                                    </a:solidFill>
                                  </a:rPr>
                                  <m:t>𝑦</m:t>
                                </m:r>
                              </m:e>
                              <m:sup>
                                <m:r>
                                  <a:rPr lang="en-US" altLang="zh-CN" i="1">
                                    <a:solidFill>
                                      <a:srgbClr val="C00000"/>
                                    </a:solidFill>
                                  </a:rPr>
                                  <m:t>𝑘</m:t>
                                </m:r>
                              </m:sup>
                            </m:sSup>
                            <m:r>
                              <a:rPr lang="en-US" altLang="zh-CN" i="1">
                                <a:solidFill>
                                  <a:srgbClr val="C00000"/>
                                </a:solidFill>
                              </a:rPr>
                              <m:t>𝑓</m:t>
                            </m:r>
                            <m:d>
                              <m:dPr>
                                <m:ctrlPr>
                                  <a:rPr lang="zh-CN" altLang="zh-CN" i="1">
                                    <a:solidFill>
                                      <a:srgbClr val="C00000"/>
                                    </a:solidFill>
                                  </a:rPr>
                                </m:ctrlPr>
                              </m:dPr>
                              <m:e>
                                <m:r>
                                  <a:rPr lang="en-US" altLang="zh-CN" i="1">
                                    <a:solidFill>
                                      <a:srgbClr val="C00000"/>
                                    </a:solidFill>
                                  </a:rPr>
                                  <m:t>𝑥</m:t>
                                </m:r>
                                <m:r>
                                  <a:rPr lang="en-US" altLang="zh-CN" i="1">
                                    <a:solidFill>
                                      <a:srgbClr val="C00000"/>
                                    </a:solidFill>
                                  </a:rPr>
                                  <m:t>,</m:t>
                                </m:r>
                                <m:r>
                                  <a:rPr lang="en-US" altLang="zh-CN" i="1">
                                    <a:solidFill>
                                      <a:srgbClr val="C00000"/>
                                    </a:solidFill>
                                  </a:rPr>
                                  <m:t>𝑦</m:t>
                                </m:r>
                              </m:e>
                            </m:d>
                            <m:r>
                              <a:rPr lang="en-US" altLang="zh-CN" i="1">
                                <a:solidFill>
                                  <a:srgbClr val="C00000"/>
                                </a:solidFill>
                              </a:rPr>
                              <m:t>𝑑𝑥𝑑𝑦</m:t>
                            </m:r>
                          </m:e>
                        </m:nary>
                      </m:e>
                    </m:nary>
                    <m:r>
                      <a:rPr lang="zh-CN" altLang="zh-CN">
                        <a:solidFill>
                          <a:srgbClr val="C00000"/>
                        </a:solidFill>
                      </a:rPr>
                      <m:t>，</m:t>
                    </m:r>
                  </m:oMath>
                </a14:m>
                <a:endParaRPr lang="en-US" altLang="zh-CN" dirty="0" smtClean="0">
                  <a:solidFill>
                    <a:srgbClr val="C00000"/>
                  </a:solidFill>
                </a:endParaRPr>
              </a:p>
              <a:p>
                <a14:m>
                  <m:oMath xmlns:m="http://schemas.openxmlformats.org/officeDocument/2006/math">
                    <m:r>
                      <a:rPr lang="en-US" altLang="zh-CN" i="1"/>
                      <m:t>𝑓</m:t>
                    </m:r>
                    <m:r>
                      <a:rPr lang="en-US" altLang="zh-CN" i="1"/>
                      <m:t>(</m:t>
                    </m:r>
                    <m:r>
                      <a:rPr lang="en-US" altLang="zh-CN" i="1"/>
                      <m:t>𝑥</m:t>
                    </m:r>
                    <m:r>
                      <a:rPr lang="en-US" altLang="zh-CN" i="1"/>
                      <m:t>,</m:t>
                    </m:r>
                    <m:r>
                      <a:rPr lang="en-US" altLang="zh-CN" i="1"/>
                      <m:t>𝑦</m:t>
                    </m:r>
                    <m:r>
                      <a:rPr lang="en-US" altLang="zh-CN" i="1"/>
                      <m:t>)</m:t>
                    </m:r>
                  </m:oMath>
                </a14:m>
                <a:r>
                  <a:rPr lang="zh-CN" altLang="zh-CN" dirty="0"/>
                  <a:t>的</a:t>
                </a:r>
                <a14:m>
                  <m:oMath xmlns:m="http://schemas.openxmlformats.org/officeDocument/2006/math">
                    <m:r>
                      <a:rPr lang="en-US" altLang="zh-CN" i="1"/>
                      <m:t>𝑗</m:t>
                    </m:r>
                    <m:r>
                      <a:rPr lang="en-US" altLang="zh-CN" i="1"/>
                      <m:t>+</m:t>
                    </m:r>
                    <m:r>
                      <a:rPr lang="en-US" altLang="zh-CN" i="1"/>
                      <m:t>𝑘</m:t>
                    </m:r>
                  </m:oMath>
                </a14:m>
                <a:r>
                  <a:rPr lang="zh-CN" altLang="zh-CN" dirty="0"/>
                  <a:t>阶中心规格矩定义为</a:t>
                </a:r>
                <a:r>
                  <a:rPr lang="zh-CN" altLang="zh-CN" dirty="0" smtClean="0"/>
                  <a:t>：</a:t>
                </a:r>
                <a:endParaRPr lang="en-US" altLang="zh-CN" dirty="0" smtClean="0"/>
              </a:p>
              <a:p>
                <a:pPr lvl="1"/>
                <a14:m>
                  <m:oMath xmlns:m="http://schemas.openxmlformats.org/officeDocument/2006/math">
                    <m:sSub>
                      <m:sSubPr>
                        <m:ctrlPr>
                          <a:rPr lang="zh-CN" altLang="zh-CN" i="1" smtClean="0">
                            <a:solidFill>
                              <a:srgbClr val="0000FF"/>
                            </a:solidFill>
                          </a:rPr>
                        </m:ctrlPr>
                      </m:sSubPr>
                      <m:e>
                        <m:r>
                          <a:rPr lang="en-US" altLang="zh-CN" i="1">
                            <a:solidFill>
                              <a:srgbClr val="0000FF"/>
                            </a:solidFill>
                          </a:rPr>
                          <m:t>𝜇</m:t>
                        </m:r>
                      </m:e>
                      <m:sub>
                        <m:r>
                          <a:rPr lang="en-US" altLang="zh-CN" i="1">
                            <a:solidFill>
                              <a:srgbClr val="0000FF"/>
                            </a:solidFill>
                          </a:rPr>
                          <m:t>𝑗𝑘</m:t>
                        </m:r>
                      </m:sub>
                    </m:sSub>
                    <m:r>
                      <a:rPr lang="en-US" altLang="zh-CN" i="1">
                        <a:solidFill>
                          <a:srgbClr val="0000FF"/>
                        </a:solidFill>
                      </a:rPr>
                      <m:t>=</m:t>
                    </m:r>
                    <m:f>
                      <m:fPr>
                        <m:ctrlPr>
                          <a:rPr lang="zh-CN" altLang="zh-CN" i="1">
                            <a:solidFill>
                              <a:srgbClr val="0000FF"/>
                            </a:solidFill>
                          </a:rPr>
                        </m:ctrlPr>
                      </m:fPr>
                      <m:num>
                        <m:r>
                          <a:rPr lang="en-US" altLang="zh-CN" i="1">
                            <a:solidFill>
                              <a:srgbClr val="0000FF"/>
                            </a:solidFill>
                          </a:rPr>
                          <m:t>1</m:t>
                        </m:r>
                      </m:num>
                      <m:den>
                        <m:sSup>
                          <m:sSupPr>
                            <m:ctrlPr>
                              <a:rPr lang="zh-CN" altLang="zh-CN" i="1">
                                <a:solidFill>
                                  <a:srgbClr val="0000FF"/>
                                </a:solidFill>
                              </a:rPr>
                            </m:ctrlPr>
                          </m:sSupPr>
                          <m:e>
                            <m:sSub>
                              <m:sSubPr>
                                <m:ctrlPr>
                                  <a:rPr lang="zh-CN" altLang="zh-CN" i="1">
                                    <a:solidFill>
                                      <a:srgbClr val="0000FF"/>
                                    </a:solidFill>
                                  </a:rPr>
                                </m:ctrlPr>
                              </m:sSubPr>
                              <m:e>
                                <m:r>
                                  <a:rPr lang="en-US" altLang="zh-CN" i="1">
                                    <a:solidFill>
                                      <a:srgbClr val="0000FF"/>
                                    </a:solidFill>
                                  </a:rPr>
                                  <m:t>𝑚</m:t>
                                </m:r>
                              </m:e>
                              <m:sub>
                                <m:r>
                                  <a:rPr lang="en-US" altLang="zh-CN" i="1">
                                    <a:solidFill>
                                      <a:srgbClr val="0000FF"/>
                                    </a:solidFill>
                                  </a:rPr>
                                  <m:t>00</m:t>
                                </m:r>
                              </m:sub>
                            </m:sSub>
                          </m:e>
                          <m:sup>
                            <m:f>
                              <m:fPr>
                                <m:ctrlPr>
                                  <a:rPr lang="zh-CN" altLang="zh-CN" i="1">
                                    <a:solidFill>
                                      <a:srgbClr val="0000FF"/>
                                    </a:solidFill>
                                  </a:rPr>
                                </m:ctrlPr>
                              </m:fPr>
                              <m:num>
                                <m:r>
                                  <a:rPr lang="en-US" altLang="zh-CN" i="1">
                                    <a:solidFill>
                                      <a:srgbClr val="0000FF"/>
                                    </a:solidFill>
                                  </a:rPr>
                                  <m:t>𝑗</m:t>
                                </m:r>
                                <m:r>
                                  <a:rPr lang="en-US" altLang="zh-CN" i="1">
                                    <a:solidFill>
                                      <a:srgbClr val="0000FF"/>
                                    </a:solidFill>
                                  </a:rPr>
                                  <m:t>+</m:t>
                                </m:r>
                                <m:r>
                                  <a:rPr lang="en-US" altLang="zh-CN" i="1">
                                    <a:solidFill>
                                      <a:srgbClr val="0000FF"/>
                                    </a:solidFill>
                                  </a:rPr>
                                  <m:t>𝑘</m:t>
                                </m:r>
                              </m:num>
                              <m:den>
                                <m:r>
                                  <a:rPr lang="en-US" altLang="zh-CN" i="1">
                                    <a:solidFill>
                                      <a:srgbClr val="0000FF"/>
                                    </a:solidFill>
                                  </a:rPr>
                                  <m:t>2</m:t>
                                </m:r>
                              </m:den>
                            </m:f>
                            <m:r>
                              <a:rPr lang="en-US" altLang="zh-CN" i="1">
                                <a:solidFill>
                                  <a:srgbClr val="0000FF"/>
                                </a:solidFill>
                              </a:rPr>
                              <m:t>+1</m:t>
                            </m:r>
                          </m:sup>
                        </m:sSup>
                      </m:den>
                    </m:f>
                    <m:nary>
                      <m:naryPr>
                        <m:limLoc m:val="undOvr"/>
                        <m:ctrlPr>
                          <a:rPr lang="zh-CN" altLang="zh-CN" i="1">
                            <a:solidFill>
                              <a:srgbClr val="0000FF"/>
                            </a:solidFill>
                          </a:rPr>
                        </m:ctrlPr>
                      </m:naryPr>
                      <m:sub>
                        <m:r>
                          <a:rPr lang="en-US" altLang="zh-CN" i="1">
                            <a:solidFill>
                              <a:srgbClr val="0000FF"/>
                            </a:solidFill>
                          </a:rPr>
                          <m:t>−∞</m:t>
                        </m:r>
                      </m:sub>
                      <m:sup>
                        <m:r>
                          <a:rPr lang="en-US" altLang="zh-CN" i="1">
                            <a:solidFill>
                              <a:srgbClr val="0000FF"/>
                            </a:solidFill>
                          </a:rPr>
                          <m:t>+∞</m:t>
                        </m:r>
                      </m:sup>
                      <m:e>
                        <m:nary>
                          <m:naryPr>
                            <m:limLoc m:val="undOvr"/>
                            <m:ctrlPr>
                              <a:rPr lang="zh-CN" altLang="zh-CN" i="1">
                                <a:solidFill>
                                  <a:srgbClr val="0000FF"/>
                                </a:solidFill>
                              </a:rPr>
                            </m:ctrlPr>
                          </m:naryPr>
                          <m:sub>
                            <m:r>
                              <a:rPr lang="en-US" altLang="zh-CN" i="1">
                                <a:solidFill>
                                  <a:srgbClr val="0000FF"/>
                                </a:solidFill>
                              </a:rPr>
                              <m:t>−∞</m:t>
                            </m:r>
                          </m:sub>
                          <m:sup>
                            <m:r>
                              <a:rPr lang="en-US" altLang="zh-CN" i="1">
                                <a:solidFill>
                                  <a:srgbClr val="0000FF"/>
                                </a:solidFill>
                              </a:rPr>
                              <m:t>+∞</m:t>
                            </m:r>
                          </m:sup>
                          <m:e>
                            <m:sSup>
                              <m:sSupPr>
                                <m:ctrlPr>
                                  <a:rPr lang="zh-CN" altLang="zh-CN" i="1">
                                    <a:solidFill>
                                      <a:srgbClr val="0000FF"/>
                                    </a:solidFill>
                                  </a:rPr>
                                </m:ctrlPr>
                              </m:sSupPr>
                              <m:e>
                                <m:d>
                                  <m:dPr>
                                    <m:ctrlPr>
                                      <a:rPr lang="zh-CN" altLang="zh-CN" i="1">
                                        <a:solidFill>
                                          <a:srgbClr val="0000FF"/>
                                        </a:solidFill>
                                      </a:rPr>
                                    </m:ctrlPr>
                                  </m:dPr>
                                  <m:e>
                                    <m:r>
                                      <a:rPr lang="en-US" altLang="zh-CN" i="1">
                                        <a:solidFill>
                                          <a:srgbClr val="0000FF"/>
                                        </a:solidFill>
                                      </a:rPr>
                                      <m:t>𝑥</m:t>
                                    </m:r>
                                    <m:r>
                                      <a:rPr lang="en-US" altLang="zh-CN" i="1">
                                        <a:solidFill>
                                          <a:srgbClr val="0000FF"/>
                                        </a:solidFill>
                                      </a:rPr>
                                      <m:t>−</m:t>
                                    </m:r>
                                    <m:acc>
                                      <m:accPr>
                                        <m:chr m:val="̅"/>
                                        <m:ctrlPr>
                                          <a:rPr lang="zh-CN" altLang="zh-CN" i="1">
                                            <a:solidFill>
                                              <a:srgbClr val="0000FF"/>
                                            </a:solidFill>
                                          </a:rPr>
                                        </m:ctrlPr>
                                      </m:accPr>
                                      <m:e>
                                        <m:r>
                                          <a:rPr lang="en-US" altLang="zh-CN" i="1">
                                            <a:solidFill>
                                              <a:srgbClr val="0000FF"/>
                                            </a:solidFill>
                                          </a:rPr>
                                          <m:t>𝑥</m:t>
                                        </m:r>
                                      </m:e>
                                    </m:acc>
                                  </m:e>
                                </m:d>
                              </m:e>
                              <m:sup>
                                <m:r>
                                  <a:rPr lang="en-US" altLang="zh-CN" i="1">
                                    <a:solidFill>
                                      <a:srgbClr val="0000FF"/>
                                    </a:solidFill>
                                  </a:rPr>
                                  <m:t>𝑗</m:t>
                                </m:r>
                              </m:sup>
                            </m:sSup>
                            <m:sSup>
                              <m:sSupPr>
                                <m:ctrlPr>
                                  <a:rPr lang="zh-CN" altLang="zh-CN" i="1">
                                    <a:solidFill>
                                      <a:srgbClr val="0000FF"/>
                                    </a:solidFill>
                                  </a:rPr>
                                </m:ctrlPr>
                              </m:sSupPr>
                              <m:e>
                                <m:d>
                                  <m:dPr>
                                    <m:ctrlPr>
                                      <a:rPr lang="zh-CN" altLang="zh-CN" i="1">
                                        <a:solidFill>
                                          <a:srgbClr val="0000FF"/>
                                        </a:solidFill>
                                      </a:rPr>
                                    </m:ctrlPr>
                                  </m:dPr>
                                  <m:e>
                                    <m:r>
                                      <a:rPr lang="en-US" altLang="zh-CN" i="1">
                                        <a:solidFill>
                                          <a:srgbClr val="0000FF"/>
                                        </a:solidFill>
                                      </a:rPr>
                                      <m:t>𝑦</m:t>
                                    </m:r>
                                    <m:r>
                                      <a:rPr lang="en-US" altLang="zh-CN" i="1">
                                        <a:solidFill>
                                          <a:srgbClr val="0000FF"/>
                                        </a:solidFill>
                                      </a:rPr>
                                      <m:t>−</m:t>
                                    </m:r>
                                    <m:acc>
                                      <m:accPr>
                                        <m:chr m:val="̅"/>
                                        <m:ctrlPr>
                                          <a:rPr lang="zh-CN" altLang="zh-CN" i="1">
                                            <a:solidFill>
                                              <a:srgbClr val="0000FF"/>
                                            </a:solidFill>
                                          </a:rPr>
                                        </m:ctrlPr>
                                      </m:accPr>
                                      <m:e>
                                        <m:r>
                                          <a:rPr lang="en-US" altLang="zh-CN" i="1">
                                            <a:solidFill>
                                              <a:srgbClr val="0000FF"/>
                                            </a:solidFill>
                                          </a:rPr>
                                          <m:t>𝑦</m:t>
                                        </m:r>
                                      </m:e>
                                    </m:acc>
                                  </m:e>
                                </m:d>
                              </m:e>
                              <m:sup>
                                <m:r>
                                  <a:rPr lang="en-US" altLang="zh-CN" i="1">
                                    <a:solidFill>
                                      <a:srgbClr val="0000FF"/>
                                    </a:solidFill>
                                  </a:rPr>
                                  <m:t>𝑘</m:t>
                                </m:r>
                              </m:sup>
                            </m:sSup>
                            <m:r>
                              <a:rPr lang="en-US" altLang="zh-CN" i="1">
                                <a:solidFill>
                                  <a:srgbClr val="0000FF"/>
                                </a:solidFill>
                              </a:rPr>
                              <m:t>𝑓</m:t>
                            </m:r>
                            <m:d>
                              <m:dPr>
                                <m:ctrlPr>
                                  <a:rPr lang="zh-CN" altLang="zh-CN" i="1">
                                    <a:solidFill>
                                      <a:srgbClr val="0000FF"/>
                                    </a:solidFill>
                                  </a:rPr>
                                </m:ctrlPr>
                              </m:dPr>
                              <m:e>
                                <m:r>
                                  <a:rPr lang="en-US" altLang="zh-CN" i="1">
                                    <a:solidFill>
                                      <a:srgbClr val="0000FF"/>
                                    </a:solidFill>
                                  </a:rPr>
                                  <m:t>𝑥</m:t>
                                </m:r>
                                <m:r>
                                  <a:rPr lang="en-US" altLang="zh-CN" i="1">
                                    <a:solidFill>
                                      <a:srgbClr val="0000FF"/>
                                    </a:solidFill>
                                  </a:rPr>
                                  <m:t>,</m:t>
                                </m:r>
                                <m:r>
                                  <a:rPr lang="en-US" altLang="zh-CN" i="1">
                                    <a:solidFill>
                                      <a:srgbClr val="0000FF"/>
                                    </a:solidFill>
                                  </a:rPr>
                                  <m:t>𝑦</m:t>
                                </m:r>
                              </m:e>
                            </m:d>
                            <m:r>
                              <a:rPr lang="en-US" altLang="zh-CN" i="1">
                                <a:solidFill>
                                  <a:srgbClr val="0000FF"/>
                                </a:solidFill>
                              </a:rPr>
                              <m:t>𝑑𝑥𝑑𝑦</m:t>
                            </m:r>
                            <m:r>
                              <a:rPr lang="zh-CN" altLang="zh-CN">
                                <a:solidFill>
                                  <a:srgbClr val="0000FF"/>
                                </a:solidFill>
                              </a:rPr>
                              <m:t>，</m:t>
                            </m:r>
                          </m:e>
                        </m:nary>
                      </m:e>
                    </m:nary>
                  </m:oMath>
                </a14:m>
                <a:endParaRPr lang="en-US" altLang="zh-CN" dirty="0" smtClean="0"/>
              </a:p>
              <a:p>
                <a:pPr lvl="2"/>
                <a:r>
                  <a:rPr lang="zh-CN" altLang="zh-CN" dirty="0"/>
                  <a:t>其中</a:t>
                </a:r>
                <a14:m>
                  <m:oMath xmlns:m="http://schemas.openxmlformats.org/officeDocument/2006/math">
                    <m:acc>
                      <m:accPr>
                        <m:chr m:val="̅"/>
                        <m:ctrlPr>
                          <a:rPr lang="zh-CN" altLang="zh-CN" i="1"/>
                        </m:ctrlPr>
                      </m:accPr>
                      <m:e>
                        <m:r>
                          <a:rPr lang="en-US" altLang="zh-CN" i="1"/>
                          <m:t>𝑥</m:t>
                        </m:r>
                      </m:e>
                    </m:acc>
                    <m:r>
                      <a:rPr lang="en-US" altLang="zh-CN" i="1"/>
                      <m:t>=</m:t>
                    </m:r>
                    <m:f>
                      <m:fPr>
                        <m:ctrlPr>
                          <a:rPr lang="zh-CN" altLang="zh-CN" i="1"/>
                        </m:ctrlPr>
                      </m:fPr>
                      <m:num>
                        <m:sSub>
                          <m:sSubPr>
                            <m:ctrlPr>
                              <a:rPr lang="zh-CN" altLang="zh-CN" i="1"/>
                            </m:ctrlPr>
                          </m:sSubPr>
                          <m:e>
                            <m:r>
                              <a:rPr lang="en-US" altLang="zh-CN" i="1"/>
                              <m:t>𝑚</m:t>
                            </m:r>
                          </m:e>
                          <m:sub>
                            <m:r>
                              <a:rPr lang="en-US" altLang="zh-CN" i="1"/>
                              <m:t>10</m:t>
                            </m:r>
                          </m:sub>
                        </m:sSub>
                      </m:num>
                      <m:den>
                        <m:sSub>
                          <m:sSubPr>
                            <m:ctrlPr>
                              <a:rPr lang="zh-CN" altLang="zh-CN" i="1"/>
                            </m:ctrlPr>
                          </m:sSubPr>
                          <m:e>
                            <m:r>
                              <a:rPr lang="en-US" altLang="zh-CN" i="1"/>
                              <m:t>𝑚</m:t>
                            </m:r>
                          </m:e>
                          <m:sub>
                            <m:r>
                              <a:rPr lang="en-US" altLang="zh-CN" i="1"/>
                              <m:t>00</m:t>
                            </m:r>
                          </m:sub>
                        </m:sSub>
                      </m:den>
                    </m:f>
                  </m:oMath>
                </a14:m>
                <a:r>
                  <a:rPr lang="zh-CN" altLang="zh-CN" dirty="0"/>
                  <a:t>，</a:t>
                </a:r>
                <a14:m>
                  <m:oMath xmlns:m="http://schemas.openxmlformats.org/officeDocument/2006/math">
                    <m:acc>
                      <m:accPr>
                        <m:chr m:val="̅"/>
                        <m:ctrlPr>
                          <a:rPr lang="zh-CN" altLang="zh-CN" i="1"/>
                        </m:ctrlPr>
                      </m:accPr>
                      <m:e>
                        <m:r>
                          <a:rPr lang="en-US" altLang="zh-CN" i="1"/>
                          <m:t>𝑦</m:t>
                        </m:r>
                      </m:e>
                    </m:acc>
                    <m:r>
                      <a:rPr lang="en-US" altLang="zh-CN" i="1"/>
                      <m:t>=</m:t>
                    </m:r>
                    <m:f>
                      <m:fPr>
                        <m:ctrlPr>
                          <a:rPr lang="zh-CN" altLang="zh-CN" i="1"/>
                        </m:ctrlPr>
                      </m:fPr>
                      <m:num>
                        <m:sSub>
                          <m:sSubPr>
                            <m:ctrlPr>
                              <a:rPr lang="zh-CN" altLang="zh-CN" i="1"/>
                            </m:ctrlPr>
                          </m:sSubPr>
                          <m:e>
                            <m:r>
                              <a:rPr lang="en-US" altLang="zh-CN" i="1"/>
                              <m:t>𝑚</m:t>
                            </m:r>
                          </m:e>
                          <m:sub>
                            <m:r>
                              <a:rPr lang="en-US" altLang="zh-CN" i="1"/>
                              <m:t>01</m:t>
                            </m:r>
                          </m:sub>
                        </m:sSub>
                      </m:num>
                      <m:den>
                        <m:sSub>
                          <m:sSubPr>
                            <m:ctrlPr>
                              <a:rPr lang="zh-CN" altLang="zh-CN" i="1"/>
                            </m:ctrlPr>
                          </m:sSubPr>
                          <m:e>
                            <m:r>
                              <a:rPr lang="en-US" altLang="zh-CN" i="1"/>
                              <m:t>𝑚</m:t>
                            </m:r>
                          </m:e>
                          <m:sub>
                            <m:r>
                              <a:rPr lang="en-US" altLang="zh-CN" i="1"/>
                              <m:t>00</m:t>
                            </m:r>
                          </m:sub>
                        </m:sSub>
                      </m:den>
                    </m:f>
                  </m:oMath>
                </a14:m>
                <a:r>
                  <a:rPr lang="zh-CN" altLang="zh-CN" dirty="0"/>
                  <a:t>，</a:t>
                </a:r>
                <a14:m>
                  <m:oMath xmlns:m="http://schemas.openxmlformats.org/officeDocument/2006/math">
                    <m:r>
                      <a:rPr lang="en-US" altLang="zh-CN" i="1"/>
                      <m:t>𝑗</m:t>
                    </m:r>
                    <m:r>
                      <a:rPr lang="en-US" altLang="zh-CN" i="1"/>
                      <m:t>+</m:t>
                    </m:r>
                    <m:r>
                      <a:rPr lang="en-US" altLang="zh-CN" i="1"/>
                      <m:t>𝑘</m:t>
                    </m:r>
                    <m:r>
                      <a:rPr lang="en-US" altLang="zh-CN" i="1"/>
                      <m:t>=2</m:t>
                    </m:r>
                    <m:r>
                      <a:rPr lang="en-US" altLang="zh-CN"/>
                      <m:t>,3,4,…</m:t>
                    </m:r>
                  </m:oMath>
                </a14:m>
                <a:r>
                  <a:rPr lang="zh-CN" altLang="zh-CN" dirty="0"/>
                  <a:t>。</a:t>
                </a:r>
                <a:endParaRPr lang="en-US" altLang="zh-CN" dirty="0" smtClean="0"/>
              </a:p>
              <a:p>
                <a:r>
                  <a:rPr lang="zh-CN" altLang="zh-CN" dirty="0">
                    <a:solidFill>
                      <a:srgbClr val="00B050"/>
                    </a:solidFill>
                  </a:rPr>
                  <a:t>中心规格矩同时具有位置无关性和大小无关性</a:t>
                </a:r>
                <a:r>
                  <a:rPr lang="zh-CN" altLang="zh-CN" dirty="0" smtClean="0">
                    <a:solidFill>
                      <a:srgbClr val="00B050"/>
                    </a:solidFill>
                  </a:rPr>
                  <a:t>。</a:t>
                </a:r>
                <a:endParaRPr lang="en-US" altLang="zh-CN" dirty="0" smtClean="0">
                  <a:solidFill>
                    <a:srgbClr val="00B050"/>
                  </a:solidFill>
                </a:endParaRPr>
              </a:p>
              <a:p>
                <a:r>
                  <a:rPr lang="zh-CN" altLang="zh-CN" dirty="0"/>
                  <a:t>使得二阶中心矩</a:t>
                </a:r>
                <a14:m>
                  <m:oMath xmlns:m="http://schemas.openxmlformats.org/officeDocument/2006/math">
                    <m:sSub>
                      <m:sSubPr>
                        <m:ctrlPr>
                          <a:rPr lang="zh-CN" altLang="zh-CN" i="1"/>
                        </m:ctrlPr>
                      </m:sSubPr>
                      <m:e>
                        <m:r>
                          <a:rPr lang="en-US" altLang="zh-CN" i="1"/>
                          <m:t>𝜇</m:t>
                        </m:r>
                      </m:e>
                      <m:sub>
                        <m:r>
                          <a:rPr lang="en-US" altLang="zh-CN" i="1"/>
                          <m:t>11</m:t>
                        </m:r>
                      </m:sub>
                    </m:sSub>
                  </m:oMath>
                </a14:m>
                <a:r>
                  <a:rPr lang="zh-CN" altLang="zh-CN" dirty="0"/>
                  <a:t>为最小的旋转角</a:t>
                </a:r>
                <a14:m>
                  <m:oMath xmlns:m="http://schemas.openxmlformats.org/officeDocument/2006/math">
                    <m:r>
                      <a:rPr lang="en-US" altLang="zh-CN" i="1"/>
                      <m:t>𝜃</m:t>
                    </m:r>
                  </m:oMath>
                </a14:m>
                <a:r>
                  <a:rPr lang="zh-CN" altLang="zh-CN" dirty="0"/>
                  <a:t>可以由如下公式</a:t>
                </a:r>
                <a:r>
                  <a:rPr lang="zh-CN" altLang="zh-CN" dirty="0" smtClean="0"/>
                  <a:t>得出</a:t>
                </a:r>
                <a:endParaRPr lang="en-US" altLang="zh-CN" dirty="0" smtClean="0"/>
              </a:p>
              <a:p>
                <a:pPr lvl="1"/>
                <a14:m>
                  <m:oMath xmlns:m="http://schemas.openxmlformats.org/officeDocument/2006/math">
                    <m:r>
                      <m:rPr>
                        <m:sty m:val="p"/>
                      </m:rPr>
                      <a:rPr lang="en-US" altLang="zh-CN" smtClean="0">
                        <a:solidFill>
                          <a:srgbClr val="FF0000"/>
                        </a:solidFill>
                      </a:rPr>
                      <m:t>tan</m:t>
                    </m:r>
                    <m:r>
                      <a:rPr lang="en-US" altLang="zh-CN" smtClean="0">
                        <a:solidFill>
                          <a:srgbClr val="FF0000"/>
                        </a:solidFill>
                      </a:rPr>
                      <m:t>2</m:t>
                    </m:r>
                    <m:r>
                      <a:rPr lang="en-US" altLang="zh-CN" i="1">
                        <a:solidFill>
                          <a:srgbClr val="FF0000"/>
                        </a:solidFill>
                      </a:rPr>
                      <m:t>𝜃</m:t>
                    </m:r>
                    <m:r>
                      <a:rPr lang="en-US" altLang="zh-CN" i="1">
                        <a:solidFill>
                          <a:srgbClr val="FF0000"/>
                        </a:solidFill>
                      </a:rPr>
                      <m:t>=</m:t>
                    </m:r>
                    <m:f>
                      <m:fPr>
                        <m:ctrlPr>
                          <a:rPr lang="zh-CN" altLang="zh-CN" i="1">
                            <a:solidFill>
                              <a:srgbClr val="FF0000"/>
                            </a:solidFill>
                          </a:rPr>
                        </m:ctrlPr>
                      </m:fPr>
                      <m:num>
                        <m:sSub>
                          <m:sSubPr>
                            <m:ctrlPr>
                              <a:rPr lang="zh-CN" altLang="zh-CN" i="1">
                                <a:solidFill>
                                  <a:srgbClr val="FF0000"/>
                                </a:solidFill>
                              </a:rPr>
                            </m:ctrlPr>
                          </m:sSubPr>
                          <m:e>
                            <m:r>
                              <a:rPr lang="en-US" altLang="zh-CN" i="1">
                                <a:solidFill>
                                  <a:srgbClr val="FF0000"/>
                                </a:solidFill>
                              </a:rPr>
                              <m:t>2</m:t>
                            </m:r>
                            <m:r>
                              <a:rPr lang="en-US" altLang="zh-CN" i="1">
                                <a:solidFill>
                                  <a:srgbClr val="FF0000"/>
                                </a:solidFill>
                              </a:rPr>
                              <m:t>𝜇</m:t>
                            </m:r>
                          </m:e>
                          <m:sub>
                            <m:r>
                              <a:rPr lang="en-US" altLang="zh-CN" i="1">
                                <a:solidFill>
                                  <a:srgbClr val="FF0000"/>
                                </a:solidFill>
                              </a:rPr>
                              <m:t>11</m:t>
                            </m:r>
                          </m:sub>
                        </m:sSub>
                      </m:num>
                      <m:den>
                        <m:sSub>
                          <m:sSubPr>
                            <m:ctrlPr>
                              <a:rPr lang="zh-CN" altLang="zh-CN" i="1">
                                <a:solidFill>
                                  <a:srgbClr val="FF0000"/>
                                </a:solidFill>
                              </a:rPr>
                            </m:ctrlPr>
                          </m:sSubPr>
                          <m:e>
                            <m:r>
                              <a:rPr lang="en-US" altLang="zh-CN" i="1">
                                <a:solidFill>
                                  <a:srgbClr val="FF0000"/>
                                </a:solidFill>
                              </a:rPr>
                              <m:t>𝜇</m:t>
                            </m:r>
                          </m:e>
                          <m:sub>
                            <m:r>
                              <a:rPr lang="en-US" altLang="zh-CN" i="1">
                                <a:solidFill>
                                  <a:srgbClr val="FF0000"/>
                                </a:solidFill>
                              </a:rPr>
                              <m:t>20</m:t>
                            </m:r>
                          </m:sub>
                        </m:sSub>
                        <m:r>
                          <a:rPr lang="en-US" altLang="zh-CN" i="1">
                            <a:solidFill>
                              <a:srgbClr val="FF0000"/>
                            </a:solidFill>
                          </a:rPr>
                          <m:t>−</m:t>
                        </m:r>
                        <m:sSub>
                          <m:sSubPr>
                            <m:ctrlPr>
                              <a:rPr lang="zh-CN" altLang="zh-CN" i="1">
                                <a:solidFill>
                                  <a:srgbClr val="FF0000"/>
                                </a:solidFill>
                              </a:rPr>
                            </m:ctrlPr>
                          </m:sSubPr>
                          <m:e>
                            <m:r>
                              <a:rPr lang="en-US" altLang="zh-CN" i="1">
                                <a:solidFill>
                                  <a:srgbClr val="FF0000"/>
                                </a:solidFill>
                              </a:rPr>
                              <m:t>𝜇</m:t>
                            </m:r>
                          </m:e>
                          <m:sub>
                            <m:r>
                              <a:rPr lang="en-US" altLang="zh-CN" i="1">
                                <a:solidFill>
                                  <a:srgbClr val="FF0000"/>
                                </a:solidFill>
                              </a:rPr>
                              <m:t>02</m:t>
                            </m:r>
                          </m:sub>
                        </m:sSub>
                      </m:den>
                    </m:f>
                    <m:r>
                      <a:rPr lang="zh-CN" altLang="zh-CN">
                        <a:solidFill>
                          <a:srgbClr val="FF0000"/>
                        </a:solidFill>
                      </a:rPr>
                      <m:t>。</m:t>
                    </m:r>
                  </m:oMath>
                </a14:m>
                <a:endParaRPr lang="en-US" altLang="zh-CN" dirty="0" smtClean="0">
                  <a:solidFill>
                    <a:srgbClr val="FF0000"/>
                  </a:solidFill>
                </a:endParaRPr>
              </a:p>
              <a:p>
                <a:pPr lvl="2"/>
                <a:r>
                  <a:rPr lang="zh-CN" altLang="zh-CN" dirty="0"/>
                  <a:t>相对于主轴计算的中心规格矩，在物体缩放、平移和旋转时保持不变。</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337" t="-1635" r="-589" b="-881"/>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39</a:t>
            </a:fld>
            <a:endParaRPr lang="zh-CN" altLang="en-US"/>
          </a:p>
        </p:txBody>
      </p:sp>
    </p:spTree>
    <p:extLst>
      <p:ext uri="{BB962C8B-B14F-4D97-AF65-F5344CB8AC3E}">
        <p14:creationId xmlns:p14="http://schemas.microsoft.com/office/powerpoint/2010/main" val="363045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80">
                                          <p:stCondLst>
                                            <p:cond delay="0"/>
                                          </p:stCondLst>
                                        </p:cTn>
                                        <p:tgtEl>
                                          <p:spTgt spid="3">
                                            <p:txEl>
                                              <p:pRg st="2" end="2"/>
                                            </p:txEl>
                                          </p:spTgt>
                                        </p:tgtEl>
                                      </p:cBhvr>
                                    </p:animEffect>
                                    <p:anim calcmode="lin" valueType="num">
                                      <p:cBhvr>
                                        <p:cTn id="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2" end="2"/>
                                            </p:txEl>
                                          </p:spTgt>
                                        </p:tgtEl>
                                      </p:cBhvr>
                                      <p:to x="100000" y="60000"/>
                                    </p:animScale>
                                    <p:animScale>
                                      <p:cBhvr>
                                        <p:cTn id="14" dur="166" decel="50000">
                                          <p:stCondLst>
                                            <p:cond delay="676"/>
                                          </p:stCondLst>
                                        </p:cTn>
                                        <p:tgtEl>
                                          <p:spTgt spid="3">
                                            <p:txEl>
                                              <p:pRg st="2" end="2"/>
                                            </p:txEl>
                                          </p:spTgt>
                                        </p:tgtEl>
                                      </p:cBhvr>
                                      <p:to x="100000" y="100000"/>
                                    </p:animScale>
                                    <p:animScale>
                                      <p:cBhvr>
                                        <p:cTn id="15" dur="26">
                                          <p:stCondLst>
                                            <p:cond delay="1312"/>
                                          </p:stCondLst>
                                        </p:cTn>
                                        <p:tgtEl>
                                          <p:spTgt spid="3">
                                            <p:txEl>
                                              <p:pRg st="2" end="2"/>
                                            </p:txEl>
                                          </p:spTgt>
                                        </p:tgtEl>
                                      </p:cBhvr>
                                      <p:to x="100000" y="80000"/>
                                    </p:animScale>
                                    <p:animScale>
                                      <p:cBhvr>
                                        <p:cTn id="16" dur="166" decel="50000">
                                          <p:stCondLst>
                                            <p:cond delay="1338"/>
                                          </p:stCondLst>
                                        </p:cTn>
                                        <p:tgtEl>
                                          <p:spTgt spid="3">
                                            <p:txEl>
                                              <p:pRg st="2" end="2"/>
                                            </p:txEl>
                                          </p:spTgt>
                                        </p:tgtEl>
                                      </p:cBhvr>
                                      <p:to x="100000" y="100000"/>
                                    </p:animScale>
                                    <p:animScale>
                                      <p:cBhvr>
                                        <p:cTn id="17" dur="26">
                                          <p:stCondLst>
                                            <p:cond delay="1642"/>
                                          </p:stCondLst>
                                        </p:cTn>
                                        <p:tgtEl>
                                          <p:spTgt spid="3">
                                            <p:txEl>
                                              <p:pRg st="2" end="2"/>
                                            </p:txEl>
                                          </p:spTgt>
                                        </p:tgtEl>
                                      </p:cBhvr>
                                      <p:to x="100000" y="90000"/>
                                    </p:animScale>
                                    <p:animScale>
                                      <p:cBhvr>
                                        <p:cTn id="18" dur="166" decel="50000">
                                          <p:stCondLst>
                                            <p:cond delay="1668"/>
                                          </p:stCondLst>
                                        </p:cTn>
                                        <p:tgtEl>
                                          <p:spTgt spid="3">
                                            <p:txEl>
                                              <p:pRg st="2" end="2"/>
                                            </p:txEl>
                                          </p:spTgt>
                                        </p:tgtEl>
                                      </p:cBhvr>
                                      <p:to x="100000" y="100000"/>
                                    </p:animScale>
                                    <p:animScale>
                                      <p:cBhvr>
                                        <p:cTn id="19" dur="26">
                                          <p:stCondLst>
                                            <p:cond delay="1808"/>
                                          </p:stCondLst>
                                        </p:cTn>
                                        <p:tgtEl>
                                          <p:spTgt spid="3">
                                            <p:txEl>
                                              <p:pRg st="2" end="2"/>
                                            </p:txEl>
                                          </p:spTgt>
                                        </p:tgtEl>
                                      </p:cBhvr>
                                      <p:to x="100000" y="95000"/>
                                    </p:animScale>
                                    <p:animScale>
                                      <p:cBhvr>
                                        <p:cTn id="20" dur="166" decel="50000">
                                          <p:stCondLst>
                                            <p:cond delay="1834"/>
                                          </p:stCondLst>
                                        </p:cTn>
                                        <p:tgtEl>
                                          <p:spTgt spid="3">
                                            <p:txEl>
                                              <p:pRg st="2" end="2"/>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580">
                                          <p:stCondLst>
                                            <p:cond delay="0"/>
                                          </p:stCondLst>
                                        </p:cTn>
                                        <p:tgtEl>
                                          <p:spTgt spid="3">
                                            <p:txEl>
                                              <p:pRg st="3" end="3"/>
                                            </p:txEl>
                                          </p:spTgt>
                                        </p:tgtEl>
                                      </p:cBhvr>
                                    </p:animEffect>
                                    <p:anim calcmode="lin" valueType="num">
                                      <p:cBhvr>
                                        <p:cTn id="2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3" end="3"/>
                                            </p:txEl>
                                          </p:spTgt>
                                        </p:tgtEl>
                                      </p:cBhvr>
                                      <p:to x="100000" y="60000"/>
                                    </p:animScale>
                                    <p:animScale>
                                      <p:cBhvr>
                                        <p:cTn id="30" dur="166" decel="50000">
                                          <p:stCondLst>
                                            <p:cond delay="676"/>
                                          </p:stCondLst>
                                        </p:cTn>
                                        <p:tgtEl>
                                          <p:spTgt spid="3">
                                            <p:txEl>
                                              <p:pRg st="3" end="3"/>
                                            </p:txEl>
                                          </p:spTgt>
                                        </p:tgtEl>
                                      </p:cBhvr>
                                      <p:to x="100000" y="100000"/>
                                    </p:animScale>
                                    <p:animScale>
                                      <p:cBhvr>
                                        <p:cTn id="31" dur="26">
                                          <p:stCondLst>
                                            <p:cond delay="1312"/>
                                          </p:stCondLst>
                                        </p:cTn>
                                        <p:tgtEl>
                                          <p:spTgt spid="3">
                                            <p:txEl>
                                              <p:pRg st="3" end="3"/>
                                            </p:txEl>
                                          </p:spTgt>
                                        </p:tgtEl>
                                      </p:cBhvr>
                                      <p:to x="100000" y="80000"/>
                                    </p:animScale>
                                    <p:animScale>
                                      <p:cBhvr>
                                        <p:cTn id="32" dur="166" decel="50000">
                                          <p:stCondLst>
                                            <p:cond delay="1338"/>
                                          </p:stCondLst>
                                        </p:cTn>
                                        <p:tgtEl>
                                          <p:spTgt spid="3">
                                            <p:txEl>
                                              <p:pRg st="3" end="3"/>
                                            </p:txEl>
                                          </p:spTgt>
                                        </p:tgtEl>
                                      </p:cBhvr>
                                      <p:to x="100000" y="100000"/>
                                    </p:animScale>
                                    <p:animScale>
                                      <p:cBhvr>
                                        <p:cTn id="33" dur="26">
                                          <p:stCondLst>
                                            <p:cond delay="1642"/>
                                          </p:stCondLst>
                                        </p:cTn>
                                        <p:tgtEl>
                                          <p:spTgt spid="3">
                                            <p:txEl>
                                              <p:pRg st="3" end="3"/>
                                            </p:txEl>
                                          </p:spTgt>
                                        </p:tgtEl>
                                      </p:cBhvr>
                                      <p:to x="100000" y="90000"/>
                                    </p:animScale>
                                    <p:animScale>
                                      <p:cBhvr>
                                        <p:cTn id="34" dur="166" decel="50000">
                                          <p:stCondLst>
                                            <p:cond delay="1668"/>
                                          </p:stCondLst>
                                        </p:cTn>
                                        <p:tgtEl>
                                          <p:spTgt spid="3">
                                            <p:txEl>
                                              <p:pRg st="3" end="3"/>
                                            </p:txEl>
                                          </p:spTgt>
                                        </p:tgtEl>
                                      </p:cBhvr>
                                      <p:to x="100000" y="100000"/>
                                    </p:animScale>
                                    <p:animScale>
                                      <p:cBhvr>
                                        <p:cTn id="35" dur="26">
                                          <p:stCondLst>
                                            <p:cond delay="1808"/>
                                          </p:stCondLst>
                                        </p:cTn>
                                        <p:tgtEl>
                                          <p:spTgt spid="3">
                                            <p:txEl>
                                              <p:pRg st="3" end="3"/>
                                            </p:txEl>
                                          </p:spTgt>
                                        </p:tgtEl>
                                      </p:cBhvr>
                                      <p:to x="100000" y="95000"/>
                                    </p:animScale>
                                    <p:animScale>
                                      <p:cBhvr>
                                        <p:cTn id="36" dur="166" decel="50000">
                                          <p:stCondLst>
                                            <p:cond delay="1834"/>
                                          </p:stCondLst>
                                        </p:cTn>
                                        <p:tgtEl>
                                          <p:spTgt spid="3">
                                            <p:txEl>
                                              <p:pRg st="3" end="3"/>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wipe(down)">
                                      <p:cBhvr>
                                        <p:cTn id="39" dur="580">
                                          <p:stCondLst>
                                            <p:cond delay="0"/>
                                          </p:stCondLst>
                                        </p:cTn>
                                        <p:tgtEl>
                                          <p:spTgt spid="3">
                                            <p:txEl>
                                              <p:pRg st="4" end="4"/>
                                            </p:txEl>
                                          </p:spTgt>
                                        </p:tgtEl>
                                      </p:cBhvr>
                                    </p:animEffect>
                                    <p:anim calcmode="lin" valueType="num">
                                      <p:cBhvr>
                                        <p:cTn id="4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4" end="4"/>
                                            </p:txEl>
                                          </p:spTgt>
                                        </p:tgtEl>
                                      </p:cBhvr>
                                      <p:to x="100000" y="60000"/>
                                    </p:animScale>
                                    <p:animScale>
                                      <p:cBhvr>
                                        <p:cTn id="46" dur="166" decel="50000">
                                          <p:stCondLst>
                                            <p:cond delay="676"/>
                                          </p:stCondLst>
                                        </p:cTn>
                                        <p:tgtEl>
                                          <p:spTgt spid="3">
                                            <p:txEl>
                                              <p:pRg st="4" end="4"/>
                                            </p:txEl>
                                          </p:spTgt>
                                        </p:tgtEl>
                                      </p:cBhvr>
                                      <p:to x="100000" y="100000"/>
                                    </p:animScale>
                                    <p:animScale>
                                      <p:cBhvr>
                                        <p:cTn id="47" dur="26">
                                          <p:stCondLst>
                                            <p:cond delay="1312"/>
                                          </p:stCondLst>
                                        </p:cTn>
                                        <p:tgtEl>
                                          <p:spTgt spid="3">
                                            <p:txEl>
                                              <p:pRg st="4" end="4"/>
                                            </p:txEl>
                                          </p:spTgt>
                                        </p:tgtEl>
                                      </p:cBhvr>
                                      <p:to x="100000" y="80000"/>
                                    </p:animScale>
                                    <p:animScale>
                                      <p:cBhvr>
                                        <p:cTn id="48" dur="166" decel="50000">
                                          <p:stCondLst>
                                            <p:cond delay="1338"/>
                                          </p:stCondLst>
                                        </p:cTn>
                                        <p:tgtEl>
                                          <p:spTgt spid="3">
                                            <p:txEl>
                                              <p:pRg st="4" end="4"/>
                                            </p:txEl>
                                          </p:spTgt>
                                        </p:tgtEl>
                                      </p:cBhvr>
                                      <p:to x="100000" y="100000"/>
                                    </p:animScale>
                                    <p:animScale>
                                      <p:cBhvr>
                                        <p:cTn id="49" dur="26">
                                          <p:stCondLst>
                                            <p:cond delay="1642"/>
                                          </p:stCondLst>
                                        </p:cTn>
                                        <p:tgtEl>
                                          <p:spTgt spid="3">
                                            <p:txEl>
                                              <p:pRg st="4" end="4"/>
                                            </p:txEl>
                                          </p:spTgt>
                                        </p:tgtEl>
                                      </p:cBhvr>
                                      <p:to x="100000" y="90000"/>
                                    </p:animScale>
                                    <p:animScale>
                                      <p:cBhvr>
                                        <p:cTn id="50" dur="166" decel="50000">
                                          <p:stCondLst>
                                            <p:cond delay="1668"/>
                                          </p:stCondLst>
                                        </p:cTn>
                                        <p:tgtEl>
                                          <p:spTgt spid="3">
                                            <p:txEl>
                                              <p:pRg st="4" end="4"/>
                                            </p:txEl>
                                          </p:spTgt>
                                        </p:tgtEl>
                                      </p:cBhvr>
                                      <p:to x="100000" y="100000"/>
                                    </p:animScale>
                                    <p:animScale>
                                      <p:cBhvr>
                                        <p:cTn id="51" dur="26">
                                          <p:stCondLst>
                                            <p:cond delay="1808"/>
                                          </p:stCondLst>
                                        </p:cTn>
                                        <p:tgtEl>
                                          <p:spTgt spid="3">
                                            <p:txEl>
                                              <p:pRg st="4" end="4"/>
                                            </p:txEl>
                                          </p:spTgt>
                                        </p:tgtEl>
                                      </p:cBhvr>
                                      <p:to x="100000" y="95000"/>
                                    </p:animScale>
                                    <p:animScale>
                                      <p:cBhvr>
                                        <p:cTn id="52" dur="166" decel="50000">
                                          <p:stCondLst>
                                            <p:cond delay="1834"/>
                                          </p:stCondLst>
                                        </p:cTn>
                                        <p:tgtEl>
                                          <p:spTgt spid="3">
                                            <p:txEl>
                                              <p:pRg st="4" end="4"/>
                                            </p:txEl>
                                          </p:spTgt>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Effect transition="in" filter="wipe(down)">
                                      <p:cBhvr>
                                        <p:cTn id="57" dur="580">
                                          <p:stCondLst>
                                            <p:cond delay="0"/>
                                          </p:stCondLst>
                                        </p:cTn>
                                        <p:tgtEl>
                                          <p:spTgt spid="3">
                                            <p:txEl>
                                              <p:pRg st="5" end="5"/>
                                            </p:txEl>
                                          </p:spTgt>
                                        </p:tgtEl>
                                      </p:cBhvr>
                                    </p:animEffect>
                                    <p:anim calcmode="lin" valueType="num">
                                      <p:cBhvr>
                                        <p:cTn id="5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5" end="5"/>
                                            </p:txEl>
                                          </p:spTgt>
                                        </p:tgtEl>
                                      </p:cBhvr>
                                      <p:to x="100000" y="60000"/>
                                    </p:animScale>
                                    <p:animScale>
                                      <p:cBhvr>
                                        <p:cTn id="64" dur="166" decel="50000">
                                          <p:stCondLst>
                                            <p:cond delay="676"/>
                                          </p:stCondLst>
                                        </p:cTn>
                                        <p:tgtEl>
                                          <p:spTgt spid="3">
                                            <p:txEl>
                                              <p:pRg st="5" end="5"/>
                                            </p:txEl>
                                          </p:spTgt>
                                        </p:tgtEl>
                                      </p:cBhvr>
                                      <p:to x="100000" y="100000"/>
                                    </p:animScale>
                                    <p:animScale>
                                      <p:cBhvr>
                                        <p:cTn id="65" dur="26">
                                          <p:stCondLst>
                                            <p:cond delay="1312"/>
                                          </p:stCondLst>
                                        </p:cTn>
                                        <p:tgtEl>
                                          <p:spTgt spid="3">
                                            <p:txEl>
                                              <p:pRg st="5" end="5"/>
                                            </p:txEl>
                                          </p:spTgt>
                                        </p:tgtEl>
                                      </p:cBhvr>
                                      <p:to x="100000" y="80000"/>
                                    </p:animScale>
                                    <p:animScale>
                                      <p:cBhvr>
                                        <p:cTn id="66" dur="166" decel="50000">
                                          <p:stCondLst>
                                            <p:cond delay="1338"/>
                                          </p:stCondLst>
                                        </p:cTn>
                                        <p:tgtEl>
                                          <p:spTgt spid="3">
                                            <p:txEl>
                                              <p:pRg st="5" end="5"/>
                                            </p:txEl>
                                          </p:spTgt>
                                        </p:tgtEl>
                                      </p:cBhvr>
                                      <p:to x="100000" y="100000"/>
                                    </p:animScale>
                                    <p:animScale>
                                      <p:cBhvr>
                                        <p:cTn id="67" dur="26">
                                          <p:stCondLst>
                                            <p:cond delay="1642"/>
                                          </p:stCondLst>
                                        </p:cTn>
                                        <p:tgtEl>
                                          <p:spTgt spid="3">
                                            <p:txEl>
                                              <p:pRg st="5" end="5"/>
                                            </p:txEl>
                                          </p:spTgt>
                                        </p:tgtEl>
                                      </p:cBhvr>
                                      <p:to x="100000" y="90000"/>
                                    </p:animScale>
                                    <p:animScale>
                                      <p:cBhvr>
                                        <p:cTn id="68" dur="166" decel="50000">
                                          <p:stCondLst>
                                            <p:cond delay="1668"/>
                                          </p:stCondLst>
                                        </p:cTn>
                                        <p:tgtEl>
                                          <p:spTgt spid="3">
                                            <p:txEl>
                                              <p:pRg st="5" end="5"/>
                                            </p:txEl>
                                          </p:spTgt>
                                        </p:tgtEl>
                                      </p:cBhvr>
                                      <p:to x="100000" y="100000"/>
                                    </p:animScale>
                                    <p:animScale>
                                      <p:cBhvr>
                                        <p:cTn id="69" dur="26">
                                          <p:stCondLst>
                                            <p:cond delay="1808"/>
                                          </p:stCondLst>
                                        </p:cTn>
                                        <p:tgtEl>
                                          <p:spTgt spid="3">
                                            <p:txEl>
                                              <p:pRg st="5" end="5"/>
                                            </p:txEl>
                                          </p:spTgt>
                                        </p:tgtEl>
                                      </p:cBhvr>
                                      <p:to x="100000" y="95000"/>
                                    </p:animScale>
                                    <p:animScale>
                                      <p:cBhvr>
                                        <p:cTn id="70" dur="166" decel="50000">
                                          <p:stCondLst>
                                            <p:cond delay="1834"/>
                                          </p:stCondLst>
                                        </p:cTn>
                                        <p:tgtEl>
                                          <p:spTgt spid="3">
                                            <p:txEl>
                                              <p:pRg st="5" end="5"/>
                                            </p:txEl>
                                          </p:spTgt>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nodeType="clickEffect">
                                  <p:stCondLst>
                                    <p:cond delay="0"/>
                                  </p:stCondLst>
                                  <p:childTnLst>
                                    <p:set>
                                      <p:cBhvr>
                                        <p:cTn id="74" dur="1" fill="hold">
                                          <p:stCondLst>
                                            <p:cond delay="0"/>
                                          </p:stCondLst>
                                        </p:cTn>
                                        <p:tgtEl>
                                          <p:spTgt spid="3">
                                            <p:txEl>
                                              <p:pRg st="6" end="6"/>
                                            </p:txEl>
                                          </p:spTgt>
                                        </p:tgtEl>
                                        <p:attrNameLst>
                                          <p:attrName>style.visibility</p:attrName>
                                        </p:attrNameLst>
                                      </p:cBhvr>
                                      <p:to>
                                        <p:strVal val="visible"/>
                                      </p:to>
                                    </p:set>
                                    <p:animEffect transition="in" filter="wipe(down)">
                                      <p:cBhvr>
                                        <p:cTn id="75" dur="580">
                                          <p:stCondLst>
                                            <p:cond delay="0"/>
                                          </p:stCondLst>
                                        </p:cTn>
                                        <p:tgtEl>
                                          <p:spTgt spid="3">
                                            <p:txEl>
                                              <p:pRg st="6" end="6"/>
                                            </p:txEl>
                                          </p:spTgt>
                                        </p:tgtEl>
                                      </p:cBhvr>
                                    </p:animEffect>
                                    <p:anim calcmode="lin" valueType="num">
                                      <p:cBhvr>
                                        <p:cTn id="76"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3">
                                            <p:txEl>
                                              <p:pRg st="6" end="6"/>
                                            </p:txEl>
                                          </p:spTgt>
                                        </p:tgtEl>
                                      </p:cBhvr>
                                      <p:to x="100000" y="60000"/>
                                    </p:animScale>
                                    <p:animScale>
                                      <p:cBhvr>
                                        <p:cTn id="82" dur="166" decel="50000">
                                          <p:stCondLst>
                                            <p:cond delay="676"/>
                                          </p:stCondLst>
                                        </p:cTn>
                                        <p:tgtEl>
                                          <p:spTgt spid="3">
                                            <p:txEl>
                                              <p:pRg st="6" end="6"/>
                                            </p:txEl>
                                          </p:spTgt>
                                        </p:tgtEl>
                                      </p:cBhvr>
                                      <p:to x="100000" y="100000"/>
                                    </p:animScale>
                                    <p:animScale>
                                      <p:cBhvr>
                                        <p:cTn id="83" dur="26">
                                          <p:stCondLst>
                                            <p:cond delay="1312"/>
                                          </p:stCondLst>
                                        </p:cTn>
                                        <p:tgtEl>
                                          <p:spTgt spid="3">
                                            <p:txEl>
                                              <p:pRg st="6" end="6"/>
                                            </p:txEl>
                                          </p:spTgt>
                                        </p:tgtEl>
                                      </p:cBhvr>
                                      <p:to x="100000" y="80000"/>
                                    </p:animScale>
                                    <p:animScale>
                                      <p:cBhvr>
                                        <p:cTn id="84" dur="166" decel="50000">
                                          <p:stCondLst>
                                            <p:cond delay="1338"/>
                                          </p:stCondLst>
                                        </p:cTn>
                                        <p:tgtEl>
                                          <p:spTgt spid="3">
                                            <p:txEl>
                                              <p:pRg st="6" end="6"/>
                                            </p:txEl>
                                          </p:spTgt>
                                        </p:tgtEl>
                                      </p:cBhvr>
                                      <p:to x="100000" y="100000"/>
                                    </p:animScale>
                                    <p:animScale>
                                      <p:cBhvr>
                                        <p:cTn id="85" dur="26">
                                          <p:stCondLst>
                                            <p:cond delay="1642"/>
                                          </p:stCondLst>
                                        </p:cTn>
                                        <p:tgtEl>
                                          <p:spTgt spid="3">
                                            <p:txEl>
                                              <p:pRg st="6" end="6"/>
                                            </p:txEl>
                                          </p:spTgt>
                                        </p:tgtEl>
                                      </p:cBhvr>
                                      <p:to x="100000" y="90000"/>
                                    </p:animScale>
                                    <p:animScale>
                                      <p:cBhvr>
                                        <p:cTn id="86" dur="166" decel="50000">
                                          <p:stCondLst>
                                            <p:cond delay="1668"/>
                                          </p:stCondLst>
                                        </p:cTn>
                                        <p:tgtEl>
                                          <p:spTgt spid="3">
                                            <p:txEl>
                                              <p:pRg st="6" end="6"/>
                                            </p:txEl>
                                          </p:spTgt>
                                        </p:tgtEl>
                                      </p:cBhvr>
                                      <p:to x="100000" y="100000"/>
                                    </p:animScale>
                                    <p:animScale>
                                      <p:cBhvr>
                                        <p:cTn id="87" dur="26">
                                          <p:stCondLst>
                                            <p:cond delay="1808"/>
                                          </p:stCondLst>
                                        </p:cTn>
                                        <p:tgtEl>
                                          <p:spTgt spid="3">
                                            <p:txEl>
                                              <p:pRg st="6" end="6"/>
                                            </p:txEl>
                                          </p:spTgt>
                                        </p:tgtEl>
                                      </p:cBhvr>
                                      <p:to x="100000" y="95000"/>
                                    </p:animScale>
                                    <p:animScale>
                                      <p:cBhvr>
                                        <p:cTn id="88" dur="166" decel="50000">
                                          <p:stCondLst>
                                            <p:cond delay="1834"/>
                                          </p:stCondLst>
                                        </p:cTn>
                                        <p:tgtEl>
                                          <p:spTgt spid="3">
                                            <p:txEl>
                                              <p:pRg st="6" end="6"/>
                                            </p:txEl>
                                          </p:spTgt>
                                        </p:tgtEl>
                                      </p:cBhvr>
                                      <p:to x="100000" y="100000"/>
                                    </p:animScale>
                                  </p:childTnLst>
                                </p:cTn>
                              </p:par>
                              <p:par>
                                <p:cTn id="89" presetID="26" presetClass="entr" presetSubtype="0" fill="hold" nodeType="with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animEffect transition="in" filter="wipe(down)">
                                      <p:cBhvr>
                                        <p:cTn id="91" dur="580">
                                          <p:stCondLst>
                                            <p:cond delay="0"/>
                                          </p:stCondLst>
                                        </p:cTn>
                                        <p:tgtEl>
                                          <p:spTgt spid="3">
                                            <p:txEl>
                                              <p:pRg st="7" end="7"/>
                                            </p:txEl>
                                          </p:spTgt>
                                        </p:tgtEl>
                                      </p:cBhvr>
                                    </p:animEffect>
                                    <p:anim calcmode="lin" valueType="num">
                                      <p:cBhvr>
                                        <p:cTn id="92"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97" dur="26">
                                          <p:stCondLst>
                                            <p:cond delay="650"/>
                                          </p:stCondLst>
                                        </p:cTn>
                                        <p:tgtEl>
                                          <p:spTgt spid="3">
                                            <p:txEl>
                                              <p:pRg st="7" end="7"/>
                                            </p:txEl>
                                          </p:spTgt>
                                        </p:tgtEl>
                                      </p:cBhvr>
                                      <p:to x="100000" y="60000"/>
                                    </p:animScale>
                                    <p:animScale>
                                      <p:cBhvr>
                                        <p:cTn id="98" dur="166" decel="50000">
                                          <p:stCondLst>
                                            <p:cond delay="676"/>
                                          </p:stCondLst>
                                        </p:cTn>
                                        <p:tgtEl>
                                          <p:spTgt spid="3">
                                            <p:txEl>
                                              <p:pRg st="7" end="7"/>
                                            </p:txEl>
                                          </p:spTgt>
                                        </p:tgtEl>
                                      </p:cBhvr>
                                      <p:to x="100000" y="100000"/>
                                    </p:animScale>
                                    <p:animScale>
                                      <p:cBhvr>
                                        <p:cTn id="99" dur="26">
                                          <p:stCondLst>
                                            <p:cond delay="1312"/>
                                          </p:stCondLst>
                                        </p:cTn>
                                        <p:tgtEl>
                                          <p:spTgt spid="3">
                                            <p:txEl>
                                              <p:pRg st="7" end="7"/>
                                            </p:txEl>
                                          </p:spTgt>
                                        </p:tgtEl>
                                      </p:cBhvr>
                                      <p:to x="100000" y="80000"/>
                                    </p:animScale>
                                    <p:animScale>
                                      <p:cBhvr>
                                        <p:cTn id="100" dur="166" decel="50000">
                                          <p:stCondLst>
                                            <p:cond delay="1338"/>
                                          </p:stCondLst>
                                        </p:cTn>
                                        <p:tgtEl>
                                          <p:spTgt spid="3">
                                            <p:txEl>
                                              <p:pRg st="7" end="7"/>
                                            </p:txEl>
                                          </p:spTgt>
                                        </p:tgtEl>
                                      </p:cBhvr>
                                      <p:to x="100000" y="100000"/>
                                    </p:animScale>
                                    <p:animScale>
                                      <p:cBhvr>
                                        <p:cTn id="101" dur="26">
                                          <p:stCondLst>
                                            <p:cond delay="1642"/>
                                          </p:stCondLst>
                                        </p:cTn>
                                        <p:tgtEl>
                                          <p:spTgt spid="3">
                                            <p:txEl>
                                              <p:pRg st="7" end="7"/>
                                            </p:txEl>
                                          </p:spTgt>
                                        </p:tgtEl>
                                      </p:cBhvr>
                                      <p:to x="100000" y="90000"/>
                                    </p:animScale>
                                    <p:animScale>
                                      <p:cBhvr>
                                        <p:cTn id="102" dur="166" decel="50000">
                                          <p:stCondLst>
                                            <p:cond delay="1668"/>
                                          </p:stCondLst>
                                        </p:cTn>
                                        <p:tgtEl>
                                          <p:spTgt spid="3">
                                            <p:txEl>
                                              <p:pRg st="7" end="7"/>
                                            </p:txEl>
                                          </p:spTgt>
                                        </p:tgtEl>
                                      </p:cBhvr>
                                      <p:to x="100000" y="100000"/>
                                    </p:animScale>
                                    <p:animScale>
                                      <p:cBhvr>
                                        <p:cTn id="103" dur="26">
                                          <p:stCondLst>
                                            <p:cond delay="1808"/>
                                          </p:stCondLst>
                                        </p:cTn>
                                        <p:tgtEl>
                                          <p:spTgt spid="3">
                                            <p:txEl>
                                              <p:pRg st="7" end="7"/>
                                            </p:txEl>
                                          </p:spTgt>
                                        </p:tgtEl>
                                      </p:cBhvr>
                                      <p:to x="100000" y="95000"/>
                                    </p:animScale>
                                    <p:animScale>
                                      <p:cBhvr>
                                        <p:cTn id="104" dur="166" decel="50000">
                                          <p:stCondLst>
                                            <p:cond delay="1834"/>
                                          </p:stCondLst>
                                        </p:cTn>
                                        <p:tgtEl>
                                          <p:spTgt spid="3">
                                            <p:txEl>
                                              <p:pRg st="7" end="7"/>
                                            </p:txEl>
                                          </p:spTgt>
                                        </p:tgtEl>
                                      </p:cBhvr>
                                      <p:to x="100000" y="100000"/>
                                    </p:animScale>
                                  </p:childTnLst>
                                </p:cTn>
                              </p:par>
                              <p:par>
                                <p:cTn id="105" presetID="26" presetClass="entr" presetSubtype="0" fill="hold" nodeType="withEffect">
                                  <p:stCondLst>
                                    <p:cond delay="0"/>
                                  </p:stCondLst>
                                  <p:childTnLst>
                                    <p:set>
                                      <p:cBhvr>
                                        <p:cTn id="106" dur="1" fill="hold">
                                          <p:stCondLst>
                                            <p:cond delay="0"/>
                                          </p:stCondLst>
                                        </p:cTn>
                                        <p:tgtEl>
                                          <p:spTgt spid="3">
                                            <p:txEl>
                                              <p:pRg st="8" end="8"/>
                                            </p:txEl>
                                          </p:spTgt>
                                        </p:tgtEl>
                                        <p:attrNameLst>
                                          <p:attrName>style.visibility</p:attrName>
                                        </p:attrNameLst>
                                      </p:cBhvr>
                                      <p:to>
                                        <p:strVal val="visible"/>
                                      </p:to>
                                    </p:set>
                                    <p:animEffect transition="in" filter="wipe(down)">
                                      <p:cBhvr>
                                        <p:cTn id="107" dur="580">
                                          <p:stCondLst>
                                            <p:cond delay="0"/>
                                          </p:stCondLst>
                                        </p:cTn>
                                        <p:tgtEl>
                                          <p:spTgt spid="3">
                                            <p:txEl>
                                              <p:pRg st="8" end="8"/>
                                            </p:txEl>
                                          </p:spTgt>
                                        </p:tgtEl>
                                      </p:cBhvr>
                                    </p:animEffect>
                                    <p:anim calcmode="lin" valueType="num">
                                      <p:cBhvr>
                                        <p:cTn id="108"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13" dur="26">
                                          <p:stCondLst>
                                            <p:cond delay="650"/>
                                          </p:stCondLst>
                                        </p:cTn>
                                        <p:tgtEl>
                                          <p:spTgt spid="3">
                                            <p:txEl>
                                              <p:pRg st="8" end="8"/>
                                            </p:txEl>
                                          </p:spTgt>
                                        </p:tgtEl>
                                      </p:cBhvr>
                                      <p:to x="100000" y="60000"/>
                                    </p:animScale>
                                    <p:animScale>
                                      <p:cBhvr>
                                        <p:cTn id="114" dur="166" decel="50000">
                                          <p:stCondLst>
                                            <p:cond delay="676"/>
                                          </p:stCondLst>
                                        </p:cTn>
                                        <p:tgtEl>
                                          <p:spTgt spid="3">
                                            <p:txEl>
                                              <p:pRg st="8" end="8"/>
                                            </p:txEl>
                                          </p:spTgt>
                                        </p:tgtEl>
                                      </p:cBhvr>
                                      <p:to x="100000" y="100000"/>
                                    </p:animScale>
                                    <p:animScale>
                                      <p:cBhvr>
                                        <p:cTn id="115" dur="26">
                                          <p:stCondLst>
                                            <p:cond delay="1312"/>
                                          </p:stCondLst>
                                        </p:cTn>
                                        <p:tgtEl>
                                          <p:spTgt spid="3">
                                            <p:txEl>
                                              <p:pRg st="8" end="8"/>
                                            </p:txEl>
                                          </p:spTgt>
                                        </p:tgtEl>
                                      </p:cBhvr>
                                      <p:to x="100000" y="80000"/>
                                    </p:animScale>
                                    <p:animScale>
                                      <p:cBhvr>
                                        <p:cTn id="116" dur="166" decel="50000">
                                          <p:stCondLst>
                                            <p:cond delay="1338"/>
                                          </p:stCondLst>
                                        </p:cTn>
                                        <p:tgtEl>
                                          <p:spTgt spid="3">
                                            <p:txEl>
                                              <p:pRg st="8" end="8"/>
                                            </p:txEl>
                                          </p:spTgt>
                                        </p:tgtEl>
                                      </p:cBhvr>
                                      <p:to x="100000" y="100000"/>
                                    </p:animScale>
                                    <p:animScale>
                                      <p:cBhvr>
                                        <p:cTn id="117" dur="26">
                                          <p:stCondLst>
                                            <p:cond delay="1642"/>
                                          </p:stCondLst>
                                        </p:cTn>
                                        <p:tgtEl>
                                          <p:spTgt spid="3">
                                            <p:txEl>
                                              <p:pRg st="8" end="8"/>
                                            </p:txEl>
                                          </p:spTgt>
                                        </p:tgtEl>
                                      </p:cBhvr>
                                      <p:to x="100000" y="90000"/>
                                    </p:animScale>
                                    <p:animScale>
                                      <p:cBhvr>
                                        <p:cTn id="118" dur="166" decel="50000">
                                          <p:stCondLst>
                                            <p:cond delay="1668"/>
                                          </p:stCondLst>
                                        </p:cTn>
                                        <p:tgtEl>
                                          <p:spTgt spid="3">
                                            <p:txEl>
                                              <p:pRg st="8" end="8"/>
                                            </p:txEl>
                                          </p:spTgt>
                                        </p:tgtEl>
                                      </p:cBhvr>
                                      <p:to x="100000" y="100000"/>
                                    </p:animScale>
                                    <p:animScale>
                                      <p:cBhvr>
                                        <p:cTn id="119" dur="26">
                                          <p:stCondLst>
                                            <p:cond delay="1808"/>
                                          </p:stCondLst>
                                        </p:cTn>
                                        <p:tgtEl>
                                          <p:spTgt spid="3">
                                            <p:txEl>
                                              <p:pRg st="8" end="8"/>
                                            </p:txEl>
                                          </p:spTgt>
                                        </p:tgtEl>
                                      </p:cBhvr>
                                      <p:to x="100000" y="95000"/>
                                    </p:animScale>
                                    <p:animScale>
                                      <p:cBhvr>
                                        <p:cTn id="120" dur="166" decel="50000">
                                          <p:stCondLst>
                                            <p:cond delay="1834"/>
                                          </p:stCondLst>
                                        </p:cTn>
                                        <p:tgtEl>
                                          <p:spTgt spid="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图像色彩与灰度</a:t>
            </a:r>
            <a:endParaRPr lang="zh-CN" altLang="en-US" dirty="0"/>
          </a:p>
        </p:txBody>
      </p:sp>
      <p:sp>
        <p:nvSpPr>
          <p:cNvPr id="3" name="内容占位符 2"/>
          <p:cNvSpPr>
            <a:spLocks noGrp="1"/>
          </p:cNvSpPr>
          <p:nvPr>
            <p:ph idx="1"/>
          </p:nvPr>
        </p:nvSpPr>
        <p:spPr/>
        <p:txBody>
          <a:bodyPr/>
          <a:lstStyle/>
          <a:p>
            <a:r>
              <a:rPr lang="zh-CN" altLang="zh-CN" dirty="0">
                <a:solidFill>
                  <a:srgbClr val="0000FF"/>
                </a:solidFill>
              </a:rPr>
              <a:t>颜色</a:t>
            </a:r>
            <a:r>
              <a:rPr lang="zh-CN" altLang="zh-CN" dirty="0"/>
              <a:t>是一种重要的视觉信息属性，在数字图像处理中是一种很有用的特征</a:t>
            </a:r>
            <a:r>
              <a:rPr lang="zh-CN" altLang="zh-CN" dirty="0" smtClean="0"/>
              <a:t>。</a:t>
            </a:r>
            <a:endParaRPr lang="en-US" altLang="zh-CN" dirty="0" smtClean="0"/>
          </a:p>
          <a:p>
            <a:r>
              <a:rPr lang="zh-CN" altLang="zh-CN" dirty="0"/>
              <a:t>相对于其它特征，颜色特征非常稳定，对于旋转、平移、尺度变化，甚至各种变形都不敏感，表现出相当强的鲁棒性，而且颜色特征计算简单，因此成为现有图像处理系统中</a:t>
            </a:r>
            <a:r>
              <a:rPr lang="zh-CN" altLang="zh-CN" dirty="0">
                <a:solidFill>
                  <a:srgbClr val="FF0000"/>
                </a:solidFill>
              </a:rPr>
              <a:t>应用最广泛</a:t>
            </a:r>
            <a:r>
              <a:rPr lang="zh-CN" altLang="zh-CN" dirty="0"/>
              <a:t>的</a:t>
            </a:r>
            <a:r>
              <a:rPr lang="zh-CN" altLang="zh-CN" dirty="0" smtClean="0"/>
              <a:t>特征</a:t>
            </a:r>
            <a:r>
              <a:rPr lang="zh-CN" altLang="en-US" dirty="0" smtClean="0"/>
              <a:t>。</a:t>
            </a:r>
            <a:endParaRPr lang="en-US" altLang="zh-CN" dirty="0" smtClean="0"/>
          </a:p>
          <a:p>
            <a:r>
              <a:rPr lang="zh-CN" altLang="zh-CN" dirty="0"/>
              <a:t>对于颜色特征</a:t>
            </a:r>
            <a:r>
              <a:rPr lang="zh-CN" altLang="zh-CN" dirty="0" smtClean="0"/>
              <a:t>，分</a:t>
            </a:r>
            <a:r>
              <a:rPr lang="zh-CN" altLang="zh-CN" dirty="0"/>
              <a:t>两个部分进行讲述，包括</a:t>
            </a:r>
            <a:r>
              <a:rPr lang="zh-CN" altLang="zh-CN" dirty="0">
                <a:solidFill>
                  <a:srgbClr val="00B050"/>
                </a:solidFill>
              </a:rPr>
              <a:t>彩色</a:t>
            </a:r>
            <a:r>
              <a:rPr lang="zh-CN" altLang="zh-CN" dirty="0"/>
              <a:t>和</a:t>
            </a:r>
            <a:r>
              <a:rPr lang="zh-CN" altLang="zh-CN" dirty="0">
                <a:solidFill>
                  <a:srgbClr val="C00000"/>
                </a:solidFill>
              </a:rPr>
              <a:t>灰度</a:t>
            </a:r>
            <a:r>
              <a:rPr lang="zh-CN" altLang="zh-CN" dirty="0"/>
              <a:t>信息处理。</a:t>
            </a:r>
            <a:endParaRPr lang="en-US" altLang="zh-CN" dirty="0" smtClean="0"/>
          </a:p>
          <a:p>
            <a:pPr lvl="1"/>
            <a:r>
              <a:rPr lang="zh-CN" altLang="zh-CN" dirty="0"/>
              <a:t>对于彩色信息处理，主要讲述几种常见的</a:t>
            </a:r>
            <a:r>
              <a:rPr lang="zh-CN" altLang="zh-CN" dirty="0">
                <a:solidFill>
                  <a:srgbClr val="00B050"/>
                </a:solidFill>
              </a:rPr>
              <a:t>色彩空间</a:t>
            </a:r>
            <a:r>
              <a:rPr lang="zh-CN" altLang="zh-CN" dirty="0" smtClean="0"/>
              <a:t>；</a:t>
            </a:r>
            <a:endParaRPr lang="en-US" altLang="zh-CN" dirty="0" smtClean="0"/>
          </a:p>
          <a:p>
            <a:pPr lvl="1"/>
            <a:r>
              <a:rPr lang="zh-CN" altLang="zh-CN" dirty="0"/>
              <a:t>而对于灰度信息处理，主要讲述</a:t>
            </a:r>
            <a:r>
              <a:rPr lang="zh-CN" altLang="zh-CN" dirty="0">
                <a:solidFill>
                  <a:srgbClr val="C00000"/>
                </a:solidFill>
              </a:rPr>
              <a:t>直方图技术</a:t>
            </a:r>
            <a:r>
              <a:rPr lang="zh-CN" altLang="zh-CN" dirty="0"/>
              <a:t>。</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a:t>
            </a:fld>
            <a:endParaRPr lang="zh-CN" altLang="en-US"/>
          </a:p>
        </p:txBody>
      </p:sp>
    </p:spTree>
    <p:extLst>
      <p:ext uri="{BB962C8B-B14F-4D97-AF65-F5344CB8AC3E}">
        <p14:creationId xmlns:p14="http://schemas.microsoft.com/office/powerpoint/2010/main" val="135302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80">
                                          <p:stCondLst>
                                            <p:cond delay="0"/>
                                          </p:stCondLst>
                                        </p:cTn>
                                        <p:tgtEl>
                                          <p:spTgt spid="3">
                                            <p:txEl>
                                              <p:pRg st="2" end="2"/>
                                            </p:txEl>
                                          </p:spTgt>
                                        </p:tgtEl>
                                      </p:cBhvr>
                                    </p:animEffect>
                                    <p:anim calcmode="lin" valueType="num">
                                      <p:cBhvr>
                                        <p:cTn id="2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2" end="2"/>
                                            </p:txEl>
                                          </p:spTgt>
                                        </p:tgtEl>
                                      </p:cBhvr>
                                      <p:to x="100000" y="60000"/>
                                    </p:animScale>
                                    <p:animScale>
                                      <p:cBhvr>
                                        <p:cTn id="32" dur="166" decel="50000">
                                          <p:stCondLst>
                                            <p:cond delay="676"/>
                                          </p:stCondLst>
                                        </p:cTn>
                                        <p:tgtEl>
                                          <p:spTgt spid="3">
                                            <p:txEl>
                                              <p:pRg st="2" end="2"/>
                                            </p:txEl>
                                          </p:spTgt>
                                        </p:tgtEl>
                                      </p:cBhvr>
                                      <p:to x="100000" y="100000"/>
                                    </p:animScale>
                                    <p:animScale>
                                      <p:cBhvr>
                                        <p:cTn id="33" dur="26">
                                          <p:stCondLst>
                                            <p:cond delay="1312"/>
                                          </p:stCondLst>
                                        </p:cTn>
                                        <p:tgtEl>
                                          <p:spTgt spid="3">
                                            <p:txEl>
                                              <p:pRg st="2" end="2"/>
                                            </p:txEl>
                                          </p:spTgt>
                                        </p:tgtEl>
                                      </p:cBhvr>
                                      <p:to x="100000" y="80000"/>
                                    </p:animScale>
                                    <p:animScale>
                                      <p:cBhvr>
                                        <p:cTn id="34" dur="166" decel="50000">
                                          <p:stCondLst>
                                            <p:cond delay="1338"/>
                                          </p:stCondLst>
                                        </p:cTn>
                                        <p:tgtEl>
                                          <p:spTgt spid="3">
                                            <p:txEl>
                                              <p:pRg st="2" end="2"/>
                                            </p:txEl>
                                          </p:spTgt>
                                        </p:tgtEl>
                                      </p:cBhvr>
                                      <p:to x="100000" y="100000"/>
                                    </p:animScale>
                                    <p:animScale>
                                      <p:cBhvr>
                                        <p:cTn id="35" dur="26">
                                          <p:stCondLst>
                                            <p:cond delay="1642"/>
                                          </p:stCondLst>
                                        </p:cTn>
                                        <p:tgtEl>
                                          <p:spTgt spid="3">
                                            <p:txEl>
                                              <p:pRg st="2" end="2"/>
                                            </p:txEl>
                                          </p:spTgt>
                                        </p:tgtEl>
                                      </p:cBhvr>
                                      <p:to x="100000" y="90000"/>
                                    </p:animScale>
                                    <p:animScale>
                                      <p:cBhvr>
                                        <p:cTn id="36" dur="166" decel="50000">
                                          <p:stCondLst>
                                            <p:cond delay="1668"/>
                                          </p:stCondLst>
                                        </p:cTn>
                                        <p:tgtEl>
                                          <p:spTgt spid="3">
                                            <p:txEl>
                                              <p:pRg st="2" end="2"/>
                                            </p:txEl>
                                          </p:spTgt>
                                        </p:tgtEl>
                                      </p:cBhvr>
                                      <p:to x="100000" y="100000"/>
                                    </p:animScale>
                                    <p:animScale>
                                      <p:cBhvr>
                                        <p:cTn id="37" dur="26">
                                          <p:stCondLst>
                                            <p:cond delay="1808"/>
                                          </p:stCondLst>
                                        </p:cTn>
                                        <p:tgtEl>
                                          <p:spTgt spid="3">
                                            <p:txEl>
                                              <p:pRg st="2" end="2"/>
                                            </p:txEl>
                                          </p:spTgt>
                                        </p:tgtEl>
                                      </p:cBhvr>
                                      <p:to x="100000" y="95000"/>
                                    </p:animScale>
                                    <p:animScale>
                                      <p:cBhvr>
                                        <p:cTn id="38" dur="166" decel="50000">
                                          <p:stCondLst>
                                            <p:cond delay="1834"/>
                                          </p:stCondLst>
                                        </p:cTn>
                                        <p:tgtEl>
                                          <p:spTgt spid="3">
                                            <p:txEl>
                                              <p:pRg st="2" end="2"/>
                                            </p:txEl>
                                          </p:spTgt>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wipe(down)">
                                      <p:cBhvr>
                                        <p:cTn id="41" dur="580">
                                          <p:stCondLst>
                                            <p:cond delay="0"/>
                                          </p:stCondLst>
                                        </p:cTn>
                                        <p:tgtEl>
                                          <p:spTgt spid="3">
                                            <p:txEl>
                                              <p:pRg st="3" end="3"/>
                                            </p:txEl>
                                          </p:spTgt>
                                        </p:tgtEl>
                                      </p:cBhvr>
                                    </p:animEffect>
                                    <p:anim calcmode="lin" valueType="num">
                                      <p:cBhvr>
                                        <p:cTn id="4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
                                            <p:txEl>
                                              <p:pRg st="3" end="3"/>
                                            </p:txEl>
                                          </p:spTgt>
                                        </p:tgtEl>
                                      </p:cBhvr>
                                      <p:to x="100000" y="60000"/>
                                    </p:animScale>
                                    <p:animScale>
                                      <p:cBhvr>
                                        <p:cTn id="48" dur="166" decel="50000">
                                          <p:stCondLst>
                                            <p:cond delay="676"/>
                                          </p:stCondLst>
                                        </p:cTn>
                                        <p:tgtEl>
                                          <p:spTgt spid="3">
                                            <p:txEl>
                                              <p:pRg st="3" end="3"/>
                                            </p:txEl>
                                          </p:spTgt>
                                        </p:tgtEl>
                                      </p:cBhvr>
                                      <p:to x="100000" y="100000"/>
                                    </p:animScale>
                                    <p:animScale>
                                      <p:cBhvr>
                                        <p:cTn id="49" dur="26">
                                          <p:stCondLst>
                                            <p:cond delay="1312"/>
                                          </p:stCondLst>
                                        </p:cTn>
                                        <p:tgtEl>
                                          <p:spTgt spid="3">
                                            <p:txEl>
                                              <p:pRg st="3" end="3"/>
                                            </p:txEl>
                                          </p:spTgt>
                                        </p:tgtEl>
                                      </p:cBhvr>
                                      <p:to x="100000" y="80000"/>
                                    </p:animScale>
                                    <p:animScale>
                                      <p:cBhvr>
                                        <p:cTn id="50" dur="166" decel="50000">
                                          <p:stCondLst>
                                            <p:cond delay="1338"/>
                                          </p:stCondLst>
                                        </p:cTn>
                                        <p:tgtEl>
                                          <p:spTgt spid="3">
                                            <p:txEl>
                                              <p:pRg st="3" end="3"/>
                                            </p:txEl>
                                          </p:spTgt>
                                        </p:tgtEl>
                                      </p:cBhvr>
                                      <p:to x="100000" y="100000"/>
                                    </p:animScale>
                                    <p:animScale>
                                      <p:cBhvr>
                                        <p:cTn id="51" dur="26">
                                          <p:stCondLst>
                                            <p:cond delay="1642"/>
                                          </p:stCondLst>
                                        </p:cTn>
                                        <p:tgtEl>
                                          <p:spTgt spid="3">
                                            <p:txEl>
                                              <p:pRg st="3" end="3"/>
                                            </p:txEl>
                                          </p:spTgt>
                                        </p:tgtEl>
                                      </p:cBhvr>
                                      <p:to x="100000" y="90000"/>
                                    </p:animScale>
                                    <p:animScale>
                                      <p:cBhvr>
                                        <p:cTn id="52" dur="166" decel="50000">
                                          <p:stCondLst>
                                            <p:cond delay="1668"/>
                                          </p:stCondLst>
                                        </p:cTn>
                                        <p:tgtEl>
                                          <p:spTgt spid="3">
                                            <p:txEl>
                                              <p:pRg st="3" end="3"/>
                                            </p:txEl>
                                          </p:spTgt>
                                        </p:tgtEl>
                                      </p:cBhvr>
                                      <p:to x="100000" y="100000"/>
                                    </p:animScale>
                                    <p:animScale>
                                      <p:cBhvr>
                                        <p:cTn id="53" dur="26">
                                          <p:stCondLst>
                                            <p:cond delay="1808"/>
                                          </p:stCondLst>
                                        </p:cTn>
                                        <p:tgtEl>
                                          <p:spTgt spid="3">
                                            <p:txEl>
                                              <p:pRg st="3" end="3"/>
                                            </p:txEl>
                                          </p:spTgt>
                                        </p:tgtEl>
                                      </p:cBhvr>
                                      <p:to x="100000" y="95000"/>
                                    </p:animScale>
                                    <p:animScale>
                                      <p:cBhvr>
                                        <p:cTn id="54" dur="166" decel="50000">
                                          <p:stCondLst>
                                            <p:cond delay="1834"/>
                                          </p:stCondLst>
                                        </p:cTn>
                                        <p:tgtEl>
                                          <p:spTgt spid="3">
                                            <p:txEl>
                                              <p:pRg st="3" end="3"/>
                                            </p:txEl>
                                          </p:spTgt>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wipe(down)">
                                      <p:cBhvr>
                                        <p:cTn id="57" dur="580">
                                          <p:stCondLst>
                                            <p:cond delay="0"/>
                                          </p:stCondLst>
                                        </p:cTn>
                                        <p:tgtEl>
                                          <p:spTgt spid="3">
                                            <p:txEl>
                                              <p:pRg st="4" end="4"/>
                                            </p:txEl>
                                          </p:spTgt>
                                        </p:tgtEl>
                                      </p:cBhvr>
                                    </p:animEffect>
                                    <p:anim calcmode="lin" valueType="num">
                                      <p:cBhvr>
                                        <p:cTn id="5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4" end="4"/>
                                            </p:txEl>
                                          </p:spTgt>
                                        </p:tgtEl>
                                      </p:cBhvr>
                                      <p:to x="100000" y="60000"/>
                                    </p:animScale>
                                    <p:animScale>
                                      <p:cBhvr>
                                        <p:cTn id="64" dur="166" decel="50000">
                                          <p:stCondLst>
                                            <p:cond delay="676"/>
                                          </p:stCondLst>
                                        </p:cTn>
                                        <p:tgtEl>
                                          <p:spTgt spid="3">
                                            <p:txEl>
                                              <p:pRg st="4" end="4"/>
                                            </p:txEl>
                                          </p:spTgt>
                                        </p:tgtEl>
                                      </p:cBhvr>
                                      <p:to x="100000" y="100000"/>
                                    </p:animScale>
                                    <p:animScale>
                                      <p:cBhvr>
                                        <p:cTn id="65" dur="26">
                                          <p:stCondLst>
                                            <p:cond delay="1312"/>
                                          </p:stCondLst>
                                        </p:cTn>
                                        <p:tgtEl>
                                          <p:spTgt spid="3">
                                            <p:txEl>
                                              <p:pRg st="4" end="4"/>
                                            </p:txEl>
                                          </p:spTgt>
                                        </p:tgtEl>
                                      </p:cBhvr>
                                      <p:to x="100000" y="80000"/>
                                    </p:animScale>
                                    <p:animScale>
                                      <p:cBhvr>
                                        <p:cTn id="66" dur="166" decel="50000">
                                          <p:stCondLst>
                                            <p:cond delay="1338"/>
                                          </p:stCondLst>
                                        </p:cTn>
                                        <p:tgtEl>
                                          <p:spTgt spid="3">
                                            <p:txEl>
                                              <p:pRg st="4" end="4"/>
                                            </p:txEl>
                                          </p:spTgt>
                                        </p:tgtEl>
                                      </p:cBhvr>
                                      <p:to x="100000" y="100000"/>
                                    </p:animScale>
                                    <p:animScale>
                                      <p:cBhvr>
                                        <p:cTn id="67" dur="26">
                                          <p:stCondLst>
                                            <p:cond delay="1642"/>
                                          </p:stCondLst>
                                        </p:cTn>
                                        <p:tgtEl>
                                          <p:spTgt spid="3">
                                            <p:txEl>
                                              <p:pRg st="4" end="4"/>
                                            </p:txEl>
                                          </p:spTgt>
                                        </p:tgtEl>
                                      </p:cBhvr>
                                      <p:to x="100000" y="90000"/>
                                    </p:animScale>
                                    <p:animScale>
                                      <p:cBhvr>
                                        <p:cTn id="68" dur="166" decel="50000">
                                          <p:stCondLst>
                                            <p:cond delay="1668"/>
                                          </p:stCondLst>
                                        </p:cTn>
                                        <p:tgtEl>
                                          <p:spTgt spid="3">
                                            <p:txEl>
                                              <p:pRg st="4" end="4"/>
                                            </p:txEl>
                                          </p:spTgt>
                                        </p:tgtEl>
                                      </p:cBhvr>
                                      <p:to x="100000" y="100000"/>
                                    </p:animScale>
                                    <p:animScale>
                                      <p:cBhvr>
                                        <p:cTn id="69" dur="26">
                                          <p:stCondLst>
                                            <p:cond delay="1808"/>
                                          </p:stCondLst>
                                        </p:cTn>
                                        <p:tgtEl>
                                          <p:spTgt spid="3">
                                            <p:txEl>
                                              <p:pRg st="4" end="4"/>
                                            </p:txEl>
                                          </p:spTgt>
                                        </p:tgtEl>
                                      </p:cBhvr>
                                      <p:to x="100000" y="95000"/>
                                    </p:animScale>
                                    <p:animScale>
                                      <p:cBhvr>
                                        <p:cTn id="70"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Hu</a:t>
            </a:r>
            <a:r>
              <a:rPr lang="zh-CN" altLang="zh-CN" dirty="0"/>
              <a:t>不变矩</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77500" lnSpcReduction="20000"/>
              </a:bodyPr>
              <a:lstStyle/>
              <a:p>
                <a14:m>
                  <m:oMath xmlns:m="http://schemas.openxmlformats.org/officeDocument/2006/math">
                    <m:sSub>
                      <m:sSubPr>
                        <m:ctrlPr>
                          <a:rPr lang="zh-CN" altLang="zh-CN" i="1"/>
                        </m:ctrlPr>
                      </m:sSubPr>
                      <m:e>
                        <m:r>
                          <a:rPr lang="en-US" altLang="zh-CN" i="1"/>
                          <m:t>∅</m:t>
                        </m:r>
                      </m:e>
                      <m:sub>
                        <m:r>
                          <a:rPr lang="en-US" altLang="zh-CN" i="1"/>
                          <m:t>1</m:t>
                        </m:r>
                      </m:sub>
                    </m:sSub>
                    <m:r>
                      <a:rPr lang="en-US" altLang="zh-CN" i="1"/>
                      <m:t>=</m:t>
                    </m:r>
                    <m:sSub>
                      <m:sSubPr>
                        <m:ctrlPr>
                          <a:rPr lang="zh-CN" altLang="zh-CN" i="1"/>
                        </m:ctrlPr>
                      </m:sSubPr>
                      <m:e>
                        <m:r>
                          <a:rPr lang="en-US" altLang="zh-CN" i="1"/>
                          <m:t>𝜇</m:t>
                        </m:r>
                      </m:e>
                      <m:sub>
                        <m:r>
                          <a:rPr lang="en-US" altLang="zh-CN" i="1"/>
                          <m:t>20</m:t>
                        </m:r>
                      </m:sub>
                    </m:sSub>
                    <m:r>
                      <a:rPr lang="en-US" altLang="zh-CN" i="1"/>
                      <m:t>+</m:t>
                    </m:r>
                    <m:sSub>
                      <m:sSubPr>
                        <m:ctrlPr>
                          <a:rPr lang="zh-CN" altLang="zh-CN" i="1"/>
                        </m:ctrlPr>
                      </m:sSubPr>
                      <m:e>
                        <m:r>
                          <a:rPr lang="en-US" altLang="zh-CN" i="1"/>
                          <m:t>𝜇</m:t>
                        </m:r>
                      </m:e>
                      <m:sub>
                        <m:r>
                          <a:rPr lang="en-US" altLang="zh-CN" i="1"/>
                          <m:t>02</m:t>
                        </m:r>
                      </m:sub>
                    </m:sSub>
                  </m:oMath>
                </a14:m>
                <a:endParaRPr lang="en-US" altLang="zh-CN" dirty="0" smtClean="0"/>
              </a:p>
              <a:p>
                <a14:m>
                  <m:oMath xmlns:m="http://schemas.openxmlformats.org/officeDocument/2006/math">
                    <m:sSub>
                      <m:sSubPr>
                        <m:ctrlPr>
                          <a:rPr lang="zh-CN" altLang="zh-CN" i="1"/>
                        </m:ctrlPr>
                      </m:sSubPr>
                      <m:e>
                        <m:r>
                          <a:rPr lang="en-US" altLang="zh-CN" i="1"/>
                          <m:t>∅</m:t>
                        </m:r>
                      </m:e>
                      <m:sub>
                        <m:r>
                          <a:rPr lang="en-US" altLang="zh-CN" i="1"/>
                          <m:t>2</m:t>
                        </m:r>
                      </m:sub>
                    </m:sSub>
                    <m:r>
                      <a:rPr lang="en-US" altLang="zh-CN" i="1"/>
                      <m:t>=</m:t>
                    </m:r>
                    <m:sSup>
                      <m:sSupPr>
                        <m:ctrlPr>
                          <a:rPr lang="zh-CN" altLang="zh-CN" i="1"/>
                        </m:ctrlPr>
                      </m:sSupPr>
                      <m:e>
                        <m:r>
                          <a:rPr lang="en-US" altLang="zh-CN"/>
                          <m:t>(</m:t>
                        </m:r>
                        <m:sSub>
                          <m:sSubPr>
                            <m:ctrlPr>
                              <a:rPr lang="zh-CN" altLang="zh-CN" i="1"/>
                            </m:ctrlPr>
                          </m:sSubPr>
                          <m:e>
                            <m:r>
                              <a:rPr lang="en-US" altLang="zh-CN" i="1"/>
                              <m:t>𝜇</m:t>
                            </m:r>
                          </m:e>
                          <m:sub>
                            <m:r>
                              <a:rPr lang="en-US" altLang="zh-CN" i="1"/>
                              <m:t>20</m:t>
                            </m:r>
                          </m:sub>
                        </m:sSub>
                        <m:r>
                          <a:rPr lang="en-US" altLang="zh-CN" i="1"/>
                          <m:t>−</m:t>
                        </m:r>
                        <m:sSub>
                          <m:sSubPr>
                            <m:ctrlPr>
                              <a:rPr lang="zh-CN" altLang="zh-CN" i="1"/>
                            </m:ctrlPr>
                          </m:sSubPr>
                          <m:e>
                            <m:r>
                              <a:rPr lang="en-US" altLang="zh-CN" i="1"/>
                              <m:t>𝜇</m:t>
                            </m:r>
                          </m:e>
                          <m:sub>
                            <m:r>
                              <a:rPr lang="en-US" altLang="zh-CN" i="1"/>
                              <m:t>02</m:t>
                            </m:r>
                          </m:sub>
                        </m:sSub>
                        <m:r>
                          <a:rPr lang="en-US" altLang="zh-CN"/>
                          <m:t>)</m:t>
                        </m:r>
                      </m:e>
                      <m:sup>
                        <m:r>
                          <a:rPr lang="en-US" altLang="zh-CN" i="1"/>
                          <m:t>2</m:t>
                        </m:r>
                      </m:sup>
                    </m:sSup>
                    <m:r>
                      <a:rPr lang="en-US" altLang="zh-CN" i="1"/>
                      <m:t>+4</m:t>
                    </m:r>
                    <m:sSup>
                      <m:sSupPr>
                        <m:ctrlPr>
                          <a:rPr lang="zh-CN" altLang="zh-CN" i="1"/>
                        </m:ctrlPr>
                      </m:sSupPr>
                      <m:e>
                        <m:sSub>
                          <m:sSubPr>
                            <m:ctrlPr>
                              <a:rPr lang="zh-CN" altLang="zh-CN" i="1"/>
                            </m:ctrlPr>
                          </m:sSubPr>
                          <m:e>
                            <m:r>
                              <a:rPr lang="en-US" altLang="zh-CN" i="1"/>
                              <m:t>𝜇</m:t>
                            </m:r>
                          </m:e>
                          <m:sub>
                            <m:r>
                              <a:rPr lang="en-US" altLang="zh-CN" i="1"/>
                              <m:t>11</m:t>
                            </m:r>
                          </m:sub>
                        </m:sSub>
                      </m:e>
                      <m:sup>
                        <m:r>
                          <a:rPr lang="en-US" altLang="zh-CN" i="1"/>
                          <m:t>2</m:t>
                        </m:r>
                      </m:sup>
                    </m:sSup>
                  </m:oMath>
                </a14:m>
                <a:endParaRPr lang="en-US" altLang="zh-CN" dirty="0" smtClean="0"/>
              </a:p>
              <a:p>
                <a14:m>
                  <m:oMath xmlns:m="http://schemas.openxmlformats.org/officeDocument/2006/math">
                    <m:sSub>
                      <m:sSubPr>
                        <m:ctrlPr>
                          <a:rPr lang="zh-CN" altLang="zh-CN" i="1"/>
                        </m:ctrlPr>
                      </m:sSubPr>
                      <m:e>
                        <m:r>
                          <a:rPr lang="en-US" altLang="zh-CN" i="1"/>
                          <m:t>∅</m:t>
                        </m:r>
                      </m:e>
                      <m:sub>
                        <m:r>
                          <a:rPr lang="en-US" altLang="zh-CN" i="1"/>
                          <m:t>3</m:t>
                        </m:r>
                      </m:sub>
                    </m:sSub>
                    <m:r>
                      <a:rPr lang="en-US" altLang="zh-CN" i="1"/>
                      <m:t>=</m:t>
                    </m:r>
                    <m:sSup>
                      <m:sSupPr>
                        <m:ctrlPr>
                          <a:rPr lang="zh-CN" altLang="zh-CN" i="1"/>
                        </m:ctrlPr>
                      </m:sSupPr>
                      <m:e>
                        <m:r>
                          <a:rPr lang="en-US" altLang="zh-CN"/>
                          <m:t>(</m:t>
                        </m:r>
                        <m:sSub>
                          <m:sSubPr>
                            <m:ctrlPr>
                              <a:rPr lang="zh-CN" altLang="zh-CN" i="1"/>
                            </m:ctrlPr>
                          </m:sSubPr>
                          <m:e>
                            <m:r>
                              <a:rPr lang="en-US" altLang="zh-CN" i="1"/>
                              <m:t>𝜇</m:t>
                            </m:r>
                          </m:e>
                          <m:sub>
                            <m:r>
                              <a:rPr lang="en-US" altLang="zh-CN" i="1"/>
                              <m:t>30</m:t>
                            </m:r>
                          </m:sub>
                        </m:sSub>
                        <m:r>
                          <a:rPr lang="en-US" altLang="zh-CN" i="1"/>
                          <m:t>−</m:t>
                        </m:r>
                        <m:sSub>
                          <m:sSubPr>
                            <m:ctrlPr>
                              <a:rPr lang="zh-CN" altLang="zh-CN" i="1"/>
                            </m:ctrlPr>
                          </m:sSubPr>
                          <m:e>
                            <m:r>
                              <a:rPr lang="en-US" altLang="zh-CN" i="1"/>
                              <m:t>3</m:t>
                            </m:r>
                            <m:r>
                              <a:rPr lang="en-US" altLang="zh-CN" i="1"/>
                              <m:t>𝜇</m:t>
                            </m:r>
                          </m:e>
                          <m:sub>
                            <m:r>
                              <a:rPr lang="en-US" altLang="zh-CN" i="1"/>
                              <m:t>12</m:t>
                            </m:r>
                          </m:sub>
                        </m:sSub>
                        <m:r>
                          <a:rPr lang="en-US" altLang="zh-CN"/>
                          <m:t>)</m:t>
                        </m:r>
                      </m:e>
                      <m:sup>
                        <m:r>
                          <a:rPr lang="en-US" altLang="zh-CN" i="1"/>
                          <m:t>2</m:t>
                        </m:r>
                      </m:sup>
                    </m:sSup>
                    <m:r>
                      <a:rPr lang="en-US" altLang="zh-CN" i="1"/>
                      <m:t>+</m:t>
                    </m:r>
                    <m:sSup>
                      <m:sSupPr>
                        <m:ctrlPr>
                          <a:rPr lang="zh-CN" altLang="zh-CN" i="1"/>
                        </m:ctrlPr>
                      </m:sSupPr>
                      <m:e>
                        <m:r>
                          <a:rPr lang="en-US" altLang="zh-CN"/>
                          <m:t>(3</m:t>
                        </m:r>
                        <m:sSub>
                          <m:sSubPr>
                            <m:ctrlPr>
                              <a:rPr lang="zh-CN" altLang="zh-CN" i="1"/>
                            </m:ctrlPr>
                          </m:sSubPr>
                          <m:e>
                            <m:r>
                              <a:rPr lang="en-US" altLang="zh-CN" i="1"/>
                              <m:t>𝜇</m:t>
                            </m:r>
                          </m:e>
                          <m:sub>
                            <m:r>
                              <a:rPr lang="en-US" altLang="zh-CN" i="1"/>
                              <m:t>21</m:t>
                            </m:r>
                          </m:sub>
                        </m:sSub>
                        <m:r>
                          <a:rPr lang="en-US" altLang="zh-CN" i="1"/>
                          <m:t>−</m:t>
                        </m:r>
                        <m:sSub>
                          <m:sSubPr>
                            <m:ctrlPr>
                              <a:rPr lang="zh-CN" altLang="zh-CN" i="1"/>
                            </m:ctrlPr>
                          </m:sSubPr>
                          <m:e>
                            <m:r>
                              <a:rPr lang="en-US" altLang="zh-CN" i="1"/>
                              <m:t>𝜇</m:t>
                            </m:r>
                          </m:e>
                          <m:sub>
                            <m:r>
                              <a:rPr lang="en-US" altLang="zh-CN" i="1"/>
                              <m:t>03</m:t>
                            </m:r>
                          </m:sub>
                        </m:sSub>
                        <m:r>
                          <a:rPr lang="en-US" altLang="zh-CN"/>
                          <m:t>)</m:t>
                        </m:r>
                      </m:e>
                      <m:sup>
                        <m:r>
                          <a:rPr lang="en-US" altLang="zh-CN" i="1"/>
                          <m:t>2</m:t>
                        </m:r>
                      </m:sup>
                    </m:sSup>
                  </m:oMath>
                </a14:m>
                <a:endParaRPr lang="en-US" altLang="zh-CN" dirty="0" smtClean="0"/>
              </a:p>
              <a:p>
                <a14:m>
                  <m:oMath xmlns:m="http://schemas.openxmlformats.org/officeDocument/2006/math">
                    <m:sSub>
                      <m:sSubPr>
                        <m:ctrlPr>
                          <a:rPr lang="zh-CN" altLang="zh-CN" i="1"/>
                        </m:ctrlPr>
                      </m:sSubPr>
                      <m:e>
                        <m:r>
                          <a:rPr lang="en-US" altLang="zh-CN" i="1"/>
                          <m:t>∅</m:t>
                        </m:r>
                      </m:e>
                      <m:sub>
                        <m:r>
                          <a:rPr lang="en-US" altLang="zh-CN" i="1"/>
                          <m:t>4</m:t>
                        </m:r>
                      </m:sub>
                    </m:sSub>
                    <m:r>
                      <a:rPr lang="en-US" altLang="zh-CN" i="1"/>
                      <m:t>=</m:t>
                    </m:r>
                    <m:sSup>
                      <m:sSupPr>
                        <m:ctrlPr>
                          <a:rPr lang="zh-CN" altLang="zh-CN" i="1"/>
                        </m:ctrlPr>
                      </m:sSupPr>
                      <m:e>
                        <m:r>
                          <a:rPr lang="en-US" altLang="zh-CN"/>
                          <m:t>(</m:t>
                        </m:r>
                        <m:sSub>
                          <m:sSubPr>
                            <m:ctrlPr>
                              <a:rPr lang="zh-CN" altLang="zh-CN" i="1"/>
                            </m:ctrlPr>
                          </m:sSubPr>
                          <m:e>
                            <m:r>
                              <a:rPr lang="en-US" altLang="zh-CN" i="1"/>
                              <m:t>𝜇</m:t>
                            </m:r>
                          </m:e>
                          <m:sub>
                            <m:r>
                              <a:rPr lang="en-US" altLang="zh-CN" i="1"/>
                              <m:t>30</m:t>
                            </m:r>
                          </m:sub>
                        </m:sSub>
                        <m:r>
                          <a:rPr lang="en-US" altLang="zh-CN"/>
                          <m:t>+</m:t>
                        </m:r>
                        <m:sSub>
                          <m:sSubPr>
                            <m:ctrlPr>
                              <a:rPr lang="zh-CN" altLang="zh-CN" i="1"/>
                            </m:ctrlPr>
                          </m:sSubPr>
                          <m:e>
                            <m:r>
                              <a:rPr lang="en-US" altLang="zh-CN" i="1"/>
                              <m:t>𝜇</m:t>
                            </m:r>
                          </m:e>
                          <m:sub>
                            <m:r>
                              <a:rPr lang="en-US" altLang="zh-CN" i="1"/>
                              <m:t>12</m:t>
                            </m:r>
                          </m:sub>
                        </m:sSub>
                        <m:r>
                          <a:rPr lang="en-US" altLang="zh-CN"/>
                          <m:t>)</m:t>
                        </m:r>
                      </m:e>
                      <m:sup>
                        <m:r>
                          <a:rPr lang="en-US" altLang="zh-CN" i="1"/>
                          <m:t>2</m:t>
                        </m:r>
                      </m:sup>
                    </m:sSup>
                    <m:r>
                      <a:rPr lang="en-US" altLang="zh-CN" i="1"/>
                      <m:t>+</m:t>
                    </m:r>
                    <m:sSup>
                      <m:sSupPr>
                        <m:ctrlPr>
                          <a:rPr lang="zh-CN" altLang="zh-CN" i="1"/>
                        </m:ctrlPr>
                      </m:sSupPr>
                      <m:e>
                        <m:r>
                          <a:rPr lang="en-US" altLang="zh-CN"/>
                          <m:t>(</m:t>
                        </m:r>
                        <m:sSub>
                          <m:sSubPr>
                            <m:ctrlPr>
                              <a:rPr lang="zh-CN" altLang="zh-CN" i="1"/>
                            </m:ctrlPr>
                          </m:sSubPr>
                          <m:e>
                            <m:r>
                              <a:rPr lang="en-US" altLang="zh-CN" i="1"/>
                              <m:t>𝜇</m:t>
                            </m:r>
                          </m:e>
                          <m:sub>
                            <m:r>
                              <a:rPr lang="en-US" altLang="zh-CN" i="1"/>
                              <m:t>21</m:t>
                            </m:r>
                          </m:sub>
                        </m:sSub>
                        <m:r>
                          <a:rPr lang="en-US" altLang="zh-CN"/>
                          <m:t>+</m:t>
                        </m:r>
                        <m:sSub>
                          <m:sSubPr>
                            <m:ctrlPr>
                              <a:rPr lang="zh-CN" altLang="zh-CN" i="1"/>
                            </m:ctrlPr>
                          </m:sSubPr>
                          <m:e>
                            <m:r>
                              <a:rPr lang="en-US" altLang="zh-CN" i="1"/>
                              <m:t>𝜇</m:t>
                            </m:r>
                          </m:e>
                          <m:sub>
                            <m:r>
                              <a:rPr lang="en-US" altLang="zh-CN" i="1"/>
                              <m:t>03</m:t>
                            </m:r>
                          </m:sub>
                        </m:sSub>
                        <m:r>
                          <a:rPr lang="en-US" altLang="zh-CN"/>
                          <m:t>)</m:t>
                        </m:r>
                      </m:e>
                      <m:sup>
                        <m:r>
                          <a:rPr lang="en-US" altLang="zh-CN" i="1"/>
                          <m:t>2</m:t>
                        </m:r>
                      </m:sup>
                    </m:sSup>
                  </m:oMath>
                </a14:m>
                <a:endParaRPr lang="en-US" altLang="zh-CN" dirty="0" smtClean="0"/>
              </a:p>
              <a:p>
                <a14:m>
                  <m:oMath xmlns:m="http://schemas.openxmlformats.org/officeDocument/2006/math">
                    <m:sSub>
                      <m:sSubPr>
                        <m:ctrlPr>
                          <a:rPr lang="zh-CN" altLang="zh-CN" i="1"/>
                        </m:ctrlPr>
                      </m:sSubPr>
                      <m:e>
                        <m:r>
                          <a:rPr lang="en-US" altLang="zh-CN" i="1"/>
                          <m:t>∅</m:t>
                        </m:r>
                      </m:e>
                      <m:sub>
                        <m:r>
                          <a:rPr lang="en-US" altLang="zh-CN" i="1"/>
                          <m:t>5</m:t>
                        </m:r>
                      </m:sub>
                    </m:sSub>
                    <m:r>
                      <a:rPr lang="en-US" altLang="zh-CN" i="1"/>
                      <m:t>=</m:t>
                    </m:r>
                    <m:d>
                      <m:dPr>
                        <m:ctrlPr>
                          <a:rPr lang="zh-CN" altLang="zh-CN" i="1"/>
                        </m:ctrlPr>
                      </m:dPr>
                      <m:e>
                        <m:sSub>
                          <m:sSubPr>
                            <m:ctrlPr>
                              <a:rPr lang="zh-CN" altLang="zh-CN" i="1"/>
                            </m:ctrlPr>
                          </m:sSubPr>
                          <m:e>
                            <m:r>
                              <a:rPr lang="en-US" altLang="zh-CN" i="1"/>
                              <m:t>𝜇</m:t>
                            </m:r>
                          </m:e>
                          <m:sub>
                            <m:r>
                              <a:rPr lang="en-US" altLang="zh-CN" i="1"/>
                              <m:t>30</m:t>
                            </m:r>
                          </m:sub>
                        </m:sSub>
                        <m:r>
                          <a:rPr lang="en-US" altLang="zh-CN" i="1"/>
                          <m:t>−</m:t>
                        </m:r>
                        <m:sSub>
                          <m:sSubPr>
                            <m:ctrlPr>
                              <a:rPr lang="zh-CN" altLang="zh-CN" i="1"/>
                            </m:ctrlPr>
                          </m:sSubPr>
                          <m:e>
                            <m:r>
                              <a:rPr lang="en-US" altLang="zh-CN" i="1"/>
                              <m:t>3</m:t>
                            </m:r>
                            <m:r>
                              <a:rPr lang="en-US" altLang="zh-CN" i="1"/>
                              <m:t>𝜇</m:t>
                            </m:r>
                          </m:e>
                          <m:sub>
                            <m:r>
                              <a:rPr lang="en-US" altLang="zh-CN" i="1"/>
                              <m:t>12</m:t>
                            </m:r>
                          </m:sub>
                        </m:sSub>
                      </m:e>
                    </m:d>
                    <m:d>
                      <m:dPr>
                        <m:ctrlPr>
                          <a:rPr lang="zh-CN" altLang="zh-CN" i="1"/>
                        </m:ctrlPr>
                      </m:dPr>
                      <m:e>
                        <m:sSub>
                          <m:sSubPr>
                            <m:ctrlPr>
                              <a:rPr lang="zh-CN" altLang="zh-CN" i="1"/>
                            </m:ctrlPr>
                          </m:sSubPr>
                          <m:e>
                            <m:r>
                              <a:rPr lang="en-US" altLang="zh-CN" i="1"/>
                              <m:t>𝜇</m:t>
                            </m:r>
                          </m:e>
                          <m:sub>
                            <m:r>
                              <a:rPr lang="en-US" altLang="zh-CN" i="1"/>
                              <m:t>30</m:t>
                            </m:r>
                          </m:sub>
                        </m:sSub>
                        <m:r>
                          <a:rPr lang="en-US" altLang="zh-CN"/>
                          <m:t>+</m:t>
                        </m:r>
                        <m:sSub>
                          <m:sSubPr>
                            <m:ctrlPr>
                              <a:rPr lang="zh-CN" altLang="zh-CN" i="1"/>
                            </m:ctrlPr>
                          </m:sSubPr>
                          <m:e>
                            <m:r>
                              <a:rPr lang="en-US" altLang="zh-CN" i="1"/>
                              <m:t>𝜇</m:t>
                            </m:r>
                          </m:e>
                          <m:sub>
                            <m:r>
                              <a:rPr lang="en-US" altLang="zh-CN" i="1"/>
                              <m:t>12</m:t>
                            </m:r>
                          </m:sub>
                        </m:sSub>
                      </m:e>
                    </m:d>
                    <m:d>
                      <m:dPr>
                        <m:begChr m:val="["/>
                        <m:endChr m:val="]"/>
                        <m:ctrlPr>
                          <a:rPr lang="zh-CN" altLang="zh-CN" i="1"/>
                        </m:ctrlPr>
                      </m:dPr>
                      <m:e>
                        <m:sSup>
                          <m:sSupPr>
                            <m:ctrlPr>
                              <a:rPr lang="zh-CN" altLang="zh-CN" i="1"/>
                            </m:ctrlPr>
                          </m:sSupPr>
                          <m:e>
                            <m:r>
                              <a:rPr lang="en-US" altLang="zh-CN"/>
                              <m:t>(</m:t>
                            </m:r>
                            <m:sSub>
                              <m:sSubPr>
                                <m:ctrlPr>
                                  <a:rPr lang="zh-CN" altLang="zh-CN" i="1"/>
                                </m:ctrlPr>
                              </m:sSubPr>
                              <m:e>
                                <m:r>
                                  <a:rPr lang="en-US" altLang="zh-CN" i="1"/>
                                  <m:t>𝜇</m:t>
                                </m:r>
                              </m:e>
                              <m:sub>
                                <m:r>
                                  <a:rPr lang="en-US" altLang="zh-CN" i="1"/>
                                  <m:t>30</m:t>
                                </m:r>
                              </m:sub>
                            </m:sSub>
                            <m:r>
                              <a:rPr lang="en-US" altLang="zh-CN"/>
                              <m:t>+</m:t>
                            </m:r>
                            <m:sSub>
                              <m:sSubPr>
                                <m:ctrlPr>
                                  <a:rPr lang="zh-CN" altLang="zh-CN" i="1"/>
                                </m:ctrlPr>
                              </m:sSubPr>
                              <m:e>
                                <m:r>
                                  <a:rPr lang="en-US" altLang="zh-CN" i="1"/>
                                  <m:t>𝜇</m:t>
                                </m:r>
                              </m:e>
                              <m:sub>
                                <m:r>
                                  <a:rPr lang="en-US" altLang="zh-CN" i="1"/>
                                  <m:t>12</m:t>
                                </m:r>
                              </m:sub>
                            </m:sSub>
                            <m:r>
                              <a:rPr lang="en-US" altLang="zh-CN"/>
                              <m:t>)</m:t>
                            </m:r>
                          </m:e>
                          <m:sup>
                            <m:r>
                              <a:rPr lang="en-US" altLang="zh-CN" i="1"/>
                              <m:t>2</m:t>
                            </m:r>
                          </m:sup>
                        </m:sSup>
                        <m:r>
                          <a:rPr lang="en-US" altLang="zh-CN" i="1"/>
                          <m:t>−3</m:t>
                        </m:r>
                        <m:sSup>
                          <m:sSupPr>
                            <m:ctrlPr>
                              <a:rPr lang="zh-CN" altLang="zh-CN" i="1"/>
                            </m:ctrlPr>
                          </m:sSupPr>
                          <m:e>
                            <m:r>
                              <a:rPr lang="en-US" altLang="zh-CN"/>
                              <m:t>(</m:t>
                            </m:r>
                            <m:sSub>
                              <m:sSubPr>
                                <m:ctrlPr>
                                  <a:rPr lang="zh-CN" altLang="zh-CN" i="1"/>
                                </m:ctrlPr>
                              </m:sSubPr>
                              <m:e>
                                <m:r>
                                  <a:rPr lang="en-US" altLang="zh-CN" i="1"/>
                                  <m:t>𝜇</m:t>
                                </m:r>
                              </m:e>
                              <m:sub>
                                <m:r>
                                  <a:rPr lang="en-US" altLang="zh-CN" i="1"/>
                                  <m:t>21</m:t>
                                </m:r>
                              </m:sub>
                            </m:sSub>
                            <m:r>
                              <a:rPr lang="en-US" altLang="zh-CN"/>
                              <m:t>+</m:t>
                            </m:r>
                            <m:sSub>
                              <m:sSubPr>
                                <m:ctrlPr>
                                  <a:rPr lang="zh-CN" altLang="zh-CN" i="1"/>
                                </m:ctrlPr>
                              </m:sSubPr>
                              <m:e>
                                <m:r>
                                  <a:rPr lang="en-US" altLang="zh-CN" i="1"/>
                                  <m:t>𝜇</m:t>
                                </m:r>
                              </m:e>
                              <m:sub>
                                <m:r>
                                  <a:rPr lang="en-US" altLang="zh-CN" i="1"/>
                                  <m:t>03</m:t>
                                </m:r>
                              </m:sub>
                            </m:sSub>
                            <m:r>
                              <a:rPr lang="en-US" altLang="zh-CN"/>
                              <m:t>)</m:t>
                            </m:r>
                          </m:e>
                          <m:sup>
                            <m:r>
                              <a:rPr lang="en-US" altLang="zh-CN" i="1"/>
                              <m:t>2</m:t>
                            </m:r>
                          </m:sup>
                        </m:sSup>
                      </m:e>
                    </m:d>
                    <m:r>
                      <a:rPr lang="en-US" altLang="zh-CN"/>
                      <m:t>+</m:t>
                    </m:r>
                    <m:d>
                      <m:dPr>
                        <m:ctrlPr>
                          <a:rPr lang="zh-CN" altLang="zh-CN" i="1"/>
                        </m:ctrlPr>
                      </m:dPr>
                      <m:e>
                        <m:r>
                          <a:rPr lang="en-US" altLang="zh-CN"/>
                          <m:t>3</m:t>
                        </m:r>
                        <m:sSub>
                          <m:sSubPr>
                            <m:ctrlPr>
                              <a:rPr lang="zh-CN" altLang="zh-CN" i="1"/>
                            </m:ctrlPr>
                          </m:sSubPr>
                          <m:e>
                            <m:r>
                              <a:rPr lang="en-US" altLang="zh-CN" i="1"/>
                              <m:t>𝜇</m:t>
                            </m:r>
                          </m:e>
                          <m:sub>
                            <m:r>
                              <a:rPr lang="en-US" altLang="zh-CN" i="1"/>
                              <m:t>21</m:t>
                            </m:r>
                          </m:sub>
                        </m:sSub>
                        <m:r>
                          <a:rPr lang="en-US" altLang="zh-CN" i="1"/>
                          <m:t>−</m:t>
                        </m:r>
                        <m:sSub>
                          <m:sSubPr>
                            <m:ctrlPr>
                              <a:rPr lang="zh-CN" altLang="zh-CN" i="1"/>
                            </m:ctrlPr>
                          </m:sSubPr>
                          <m:e>
                            <m:r>
                              <a:rPr lang="en-US" altLang="zh-CN" i="1"/>
                              <m:t>𝜇</m:t>
                            </m:r>
                          </m:e>
                          <m:sub>
                            <m:r>
                              <a:rPr lang="en-US" altLang="zh-CN" i="1"/>
                              <m:t>03</m:t>
                            </m:r>
                          </m:sub>
                        </m:sSub>
                      </m:e>
                    </m:d>
                    <m:d>
                      <m:dPr>
                        <m:ctrlPr>
                          <a:rPr lang="zh-CN" altLang="zh-CN" i="1"/>
                        </m:ctrlPr>
                      </m:dPr>
                      <m:e>
                        <m:sSub>
                          <m:sSubPr>
                            <m:ctrlPr>
                              <a:rPr lang="zh-CN" altLang="zh-CN" i="1"/>
                            </m:ctrlPr>
                          </m:sSubPr>
                          <m:e>
                            <m:r>
                              <a:rPr lang="en-US" altLang="zh-CN" i="1"/>
                              <m:t>𝜇</m:t>
                            </m:r>
                          </m:e>
                          <m:sub>
                            <m:r>
                              <a:rPr lang="en-US" altLang="zh-CN" i="1"/>
                              <m:t>21</m:t>
                            </m:r>
                          </m:sub>
                        </m:sSub>
                        <m:r>
                          <a:rPr lang="en-US" altLang="zh-CN"/>
                          <m:t>+</m:t>
                        </m:r>
                        <m:sSub>
                          <m:sSubPr>
                            <m:ctrlPr>
                              <a:rPr lang="zh-CN" altLang="zh-CN" i="1"/>
                            </m:ctrlPr>
                          </m:sSubPr>
                          <m:e>
                            <m:r>
                              <a:rPr lang="en-US" altLang="zh-CN" i="1"/>
                              <m:t>𝜇</m:t>
                            </m:r>
                          </m:e>
                          <m:sub>
                            <m:r>
                              <a:rPr lang="en-US" altLang="zh-CN" i="1"/>
                              <m:t>03</m:t>
                            </m:r>
                          </m:sub>
                        </m:sSub>
                      </m:e>
                    </m:d>
                    <m:r>
                      <a:rPr lang="en-US" altLang="zh-CN"/>
                      <m:t>[</m:t>
                    </m:r>
                    <m:sSup>
                      <m:sSupPr>
                        <m:ctrlPr>
                          <a:rPr lang="zh-CN" altLang="zh-CN" i="1"/>
                        </m:ctrlPr>
                      </m:sSupPr>
                      <m:e>
                        <m:r>
                          <a:rPr lang="en-US" altLang="zh-CN"/>
                          <m:t>3</m:t>
                        </m:r>
                        <m:d>
                          <m:dPr>
                            <m:ctrlPr>
                              <a:rPr lang="zh-CN" altLang="zh-CN" i="1"/>
                            </m:ctrlPr>
                          </m:dPr>
                          <m:e>
                            <m:sSub>
                              <m:sSubPr>
                                <m:ctrlPr>
                                  <a:rPr lang="zh-CN" altLang="zh-CN" i="1"/>
                                </m:ctrlPr>
                              </m:sSubPr>
                              <m:e>
                                <m:r>
                                  <a:rPr lang="en-US" altLang="zh-CN" i="1"/>
                                  <m:t>𝜇</m:t>
                                </m:r>
                              </m:e>
                              <m:sub>
                                <m:r>
                                  <a:rPr lang="en-US" altLang="zh-CN" i="1"/>
                                  <m:t>30</m:t>
                                </m:r>
                              </m:sub>
                            </m:sSub>
                            <m:r>
                              <a:rPr lang="en-US" altLang="zh-CN"/>
                              <m:t>+</m:t>
                            </m:r>
                            <m:sSub>
                              <m:sSubPr>
                                <m:ctrlPr>
                                  <a:rPr lang="zh-CN" altLang="zh-CN" i="1"/>
                                </m:ctrlPr>
                              </m:sSubPr>
                              <m:e>
                                <m:r>
                                  <a:rPr lang="en-US" altLang="zh-CN" i="1"/>
                                  <m:t>𝜇</m:t>
                                </m:r>
                              </m:e>
                              <m:sub>
                                <m:r>
                                  <a:rPr lang="en-US" altLang="zh-CN" i="1"/>
                                  <m:t>12</m:t>
                                </m:r>
                              </m:sub>
                            </m:sSub>
                          </m:e>
                        </m:d>
                      </m:e>
                      <m:sup>
                        <m:r>
                          <a:rPr lang="en-US" altLang="zh-CN" i="1"/>
                          <m:t>2</m:t>
                        </m:r>
                      </m:sup>
                    </m:sSup>
                    <m:r>
                      <a:rPr lang="en-US" altLang="zh-CN" i="1"/>
                      <m:t>−</m:t>
                    </m:r>
                    <m:sSup>
                      <m:sSupPr>
                        <m:ctrlPr>
                          <a:rPr lang="zh-CN" altLang="zh-CN" i="1"/>
                        </m:ctrlPr>
                      </m:sSupPr>
                      <m:e>
                        <m:r>
                          <a:rPr lang="en-US" altLang="zh-CN"/>
                          <m:t>(</m:t>
                        </m:r>
                        <m:sSub>
                          <m:sSubPr>
                            <m:ctrlPr>
                              <a:rPr lang="zh-CN" altLang="zh-CN" i="1"/>
                            </m:ctrlPr>
                          </m:sSubPr>
                          <m:e>
                            <m:r>
                              <a:rPr lang="en-US" altLang="zh-CN" i="1"/>
                              <m:t>𝜇</m:t>
                            </m:r>
                          </m:e>
                          <m:sub>
                            <m:r>
                              <a:rPr lang="en-US" altLang="zh-CN" i="1"/>
                              <m:t>21</m:t>
                            </m:r>
                          </m:sub>
                        </m:sSub>
                        <m:r>
                          <a:rPr lang="en-US" altLang="zh-CN"/>
                          <m:t>+</m:t>
                        </m:r>
                        <m:sSub>
                          <m:sSubPr>
                            <m:ctrlPr>
                              <a:rPr lang="zh-CN" altLang="zh-CN" i="1"/>
                            </m:ctrlPr>
                          </m:sSubPr>
                          <m:e>
                            <m:r>
                              <a:rPr lang="en-US" altLang="zh-CN" i="1"/>
                              <m:t>𝜇</m:t>
                            </m:r>
                          </m:e>
                          <m:sub>
                            <m:r>
                              <a:rPr lang="en-US" altLang="zh-CN" i="1"/>
                              <m:t>03</m:t>
                            </m:r>
                          </m:sub>
                        </m:sSub>
                        <m:r>
                          <a:rPr lang="en-US" altLang="zh-CN"/>
                          <m:t>)</m:t>
                        </m:r>
                      </m:e>
                      <m:sup>
                        <m:r>
                          <a:rPr lang="en-US" altLang="zh-CN" i="1"/>
                          <m:t>2</m:t>
                        </m:r>
                      </m:sup>
                    </m:sSup>
                    <m:r>
                      <a:rPr lang="en-US" altLang="zh-CN"/>
                      <m:t>]</m:t>
                    </m:r>
                  </m:oMath>
                </a14:m>
                <a:endParaRPr lang="en-US" altLang="zh-CN" dirty="0" smtClean="0"/>
              </a:p>
              <a:p>
                <a14:m>
                  <m:oMath xmlns:m="http://schemas.openxmlformats.org/officeDocument/2006/math">
                    <m:sSub>
                      <m:sSubPr>
                        <m:ctrlPr>
                          <a:rPr lang="zh-CN" altLang="zh-CN" i="1"/>
                        </m:ctrlPr>
                      </m:sSubPr>
                      <m:e>
                        <m:r>
                          <a:rPr lang="en-US" altLang="zh-CN" i="1"/>
                          <m:t>∅</m:t>
                        </m:r>
                      </m:e>
                      <m:sub>
                        <m:r>
                          <a:rPr lang="en-US" altLang="zh-CN" i="1"/>
                          <m:t>6</m:t>
                        </m:r>
                      </m:sub>
                    </m:sSub>
                    <m:r>
                      <a:rPr lang="en-US" altLang="zh-CN" i="1"/>
                      <m:t>=</m:t>
                    </m:r>
                    <m:d>
                      <m:dPr>
                        <m:ctrlPr>
                          <a:rPr lang="zh-CN" altLang="zh-CN" i="1"/>
                        </m:ctrlPr>
                      </m:dPr>
                      <m:e>
                        <m:sSub>
                          <m:sSubPr>
                            <m:ctrlPr>
                              <a:rPr lang="zh-CN" altLang="zh-CN" i="1"/>
                            </m:ctrlPr>
                          </m:sSubPr>
                          <m:e>
                            <m:r>
                              <a:rPr lang="en-US" altLang="zh-CN" i="1"/>
                              <m:t>𝜇</m:t>
                            </m:r>
                          </m:e>
                          <m:sub>
                            <m:r>
                              <a:rPr lang="en-US" altLang="zh-CN" i="1"/>
                              <m:t>20</m:t>
                            </m:r>
                          </m:sub>
                        </m:sSub>
                        <m:r>
                          <a:rPr lang="en-US" altLang="zh-CN" i="1"/>
                          <m:t>−</m:t>
                        </m:r>
                        <m:sSub>
                          <m:sSubPr>
                            <m:ctrlPr>
                              <a:rPr lang="zh-CN" altLang="zh-CN" i="1"/>
                            </m:ctrlPr>
                          </m:sSubPr>
                          <m:e>
                            <m:r>
                              <a:rPr lang="en-US" altLang="zh-CN" i="1"/>
                              <m:t>𝜇</m:t>
                            </m:r>
                          </m:e>
                          <m:sub>
                            <m:r>
                              <a:rPr lang="en-US" altLang="zh-CN" i="1"/>
                              <m:t>02</m:t>
                            </m:r>
                          </m:sub>
                        </m:sSub>
                      </m:e>
                    </m:d>
                    <m:d>
                      <m:dPr>
                        <m:begChr m:val="["/>
                        <m:endChr m:val="]"/>
                        <m:ctrlPr>
                          <a:rPr lang="zh-CN" altLang="zh-CN" i="1"/>
                        </m:ctrlPr>
                      </m:dPr>
                      <m:e>
                        <m:sSup>
                          <m:sSupPr>
                            <m:ctrlPr>
                              <a:rPr lang="zh-CN" altLang="zh-CN" i="1"/>
                            </m:ctrlPr>
                          </m:sSupPr>
                          <m:e>
                            <m:r>
                              <a:rPr lang="en-US" altLang="zh-CN"/>
                              <m:t>(</m:t>
                            </m:r>
                            <m:sSub>
                              <m:sSubPr>
                                <m:ctrlPr>
                                  <a:rPr lang="zh-CN" altLang="zh-CN" i="1"/>
                                </m:ctrlPr>
                              </m:sSubPr>
                              <m:e>
                                <m:r>
                                  <a:rPr lang="en-US" altLang="zh-CN" i="1"/>
                                  <m:t>𝜇</m:t>
                                </m:r>
                              </m:e>
                              <m:sub>
                                <m:r>
                                  <a:rPr lang="en-US" altLang="zh-CN" i="1"/>
                                  <m:t>30</m:t>
                                </m:r>
                              </m:sub>
                            </m:sSub>
                            <m:r>
                              <a:rPr lang="en-US" altLang="zh-CN"/>
                              <m:t>+</m:t>
                            </m:r>
                            <m:sSub>
                              <m:sSubPr>
                                <m:ctrlPr>
                                  <a:rPr lang="zh-CN" altLang="zh-CN" i="1"/>
                                </m:ctrlPr>
                              </m:sSubPr>
                              <m:e>
                                <m:r>
                                  <a:rPr lang="en-US" altLang="zh-CN" i="1"/>
                                  <m:t>𝜇</m:t>
                                </m:r>
                              </m:e>
                              <m:sub>
                                <m:r>
                                  <a:rPr lang="en-US" altLang="zh-CN" i="1"/>
                                  <m:t>12</m:t>
                                </m:r>
                              </m:sub>
                            </m:sSub>
                            <m:r>
                              <a:rPr lang="en-US" altLang="zh-CN"/>
                              <m:t>)</m:t>
                            </m:r>
                          </m:e>
                          <m:sup>
                            <m:r>
                              <a:rPr lang="en-US" altLang="zh-CN" i="1"/>
                              <m:t>2</m:t>
                            </m:r>
                          </m:sup>
                        </m:sSup>
                        <m:r>
                          <a:rPr lang="en-US" altLang="zh-CN" i="1"/>
                          <m:t>−</m:t>
                        </m:r>
                        <m:sSup>
                          <m:sSupPr>
                            <m:ctrlPr>
                              <a:rPr lang="zh-CN" altLang="zh-CN" i="1"/>
                            </m:ctrlPr>
                          </m:sSupPr>
                          <m:e>
                            <m:r>
                              <a:rPr lang="en-US" altLang="zh-CN"/>
                              <m:t>(</m:t>
                            </m:r>
                            <m:sSub>
                              <m:sSubPr>
                                <m:ctrlPr>
                                  <a:rPr lang="zh-CN" altLang="zh-CN" i="1"/>
                                </m:ctrlPr>
                              </m:sSubPr>
                              <m:e>
                                <m:r>
                                  <a:rPr lang="en-US" altLang="zh-CN" i="1"/>
                                  <m:t>𝜇</m:t>
                                </m:r>
                              </m:e>
                              <m:sub>
                                <m:r>
                                  <a:rPr lang="en-US" altLang="zh-CN" i="1"/>
                                  <m:t>21</m:t>
                                </m:r>
                              </m:sub>
                            </m:sSub>
                            <m:r>
                              <a:rPr lang="en-US" altLang="zh-CN"/>
                              <m:t>+</m:t>
                            </m:r>
                            <m:sSub>
                              <m:sSubPr>
                                <m:ctrlPr>
                                  <a:rPr lang="zh-CN" altLang="zh-CN" i="1"/>
                                </m:ctrlPr>
                              </m:sSubPr>
                              <m:e>
                                <m:r>
                                  <a:rPr lang="en-US" altLang="zh-CN" i="1"/>
                                  <m:t>𝜇</m:t>
                                </m:r>
                              </m:e>
                              <m:sub>
                                <m:r>
                                  <a:rPr lang="en-US" altLang="zh-CN" i="1"/>
                                  <m:t>03</m:t>
                                </m:r>
                              </m:sub>
                            </m:sSub>
                            <m:r>
                              <a:rPr lang="en-US" altLang="zh-CN"/>
                              <m:t>)</m:t>
                            </m:r>
                          </m:e>
                          <m:sup>
                            <m:r>
                              <a:rPr lang="en-US" altLang="zh-CN" i="1"/>
                              <m:t>2</m:t>
                            </m:r>
                          </m:sup>
                        </m:sSup>
                      </m:e>
                    </m:d>
                    <m:r>
                      <a:rPr lang="en-US" altLang="zh-CN"/>
                      <m:t>+4</m:t>
                    </m:r>
                    <m:sSub>
                      <m:sSubPr>
                        <m:ctrlPr>
                          <a:rPr lang="zh-CN" altLang="zh-CN" i="1"/>
                        </m:ctrlPr>
                      </m:sSubPr>
                      <m:e>
                        <m:r>
                          <a:rPr lang="en-US" altLang="zh-CN" i="1"/>
                          <m:t>𝜇</m:t>
                        </m:r>
                      </m:e>
                      <m:sub>
                        <m:r>
                          <a:rPr lang="en-US" altLang="zh-CN" i="1"/>
                          <m:t>11</m:t>
                        </m:r>
                      </m:sub>
                    </m:sSub>
                    <m:d>
                      <m:dPr>
                        <m:ctrlPr>
                          <a:rPr lang="zh-CN" altLang="zh-CN" i="1"/>
                        </m:ctrlPr>
                      </m:dPr>
                      <m:e>
                        <m:sSub>
                          <m:sSubPr>
                            <m:ctrlPr>
                              <a:rPr lang="zh-CN" altLang="zh-CN" i="1"/>
                            </m:ctrlPr>
                          </m:sSubPr>
                          <m:e>
                            <m:r>
                              <a:rPr lang="en-US" altLang="zh-CN" i="1"/>
                              <m:t>𝜇</m:t>
                            </m:r>
                          </m:e>
                          <m:sub>
                            <m:r>
                              <a:rPr lang="en-US" altLang="zh-CN" i="1"/>
                              <m:t>30</m:t>
                            </m:r>
                          </m:sub>
                        </m:sSub>
                        <m:r>
                          <a:rPr lang="en-US" altLang="zh-CN"/>
                          <m:t>+</m:t>
                        </m:r>
                        <m:sSub>
                          <m:sSubPr>
                            <m:ctrlPr>
                              <a:rPr lang="zh-CN" altLang="zh-CN" i="1"/>
                            </m:ctrlPr>
                          </m:sSubPr>
                          <m:e>
                            <m:r>
                              <a:rPr lang="en-US" altLang="zh-CN" i="1"/>
                              <m:t>𝜇</m:t>
                            </m:r>
                          </m:e>
                          <m:sub>
                            <m:r>
                              <a:rPr lang="en-US" altLang="zh-CN" i="1"/>
                              <m:t>12</m:t>
                            </m:r>
                          </m:sub>
                        </m:sSub>
                      </m:e>
                    </m:d>
                    <m:d>
                      <m:dPr>
                        <m:ctrlPr>
                          <a:rPr lang="zh-CN" altLang="zh-CN" i="1"/>
                        </m:ctrlPr>
                      </m:dPr>
                      <m:e>
                        <m:sSub>
                          <m:sSubPr>
                            <m:ctrlPr>
                              <a:rPr lang="zh-CN" altLang="zh-CN" i="1"/>
                            </m:ctrlPr>
                          </m:sSubPr>
                          <m:e>
                            <m:r>
                              <a:rPr lang="en-US" altLang="zh-CN" i="1"/>
                              <m:t>𝜇</m:t>
                            </m:r>
                          </m:e>
                          <m:sub>
                            <m:r>
                              <a:rPr lang="en-US" altLang="zh-CN" i="1"/>
                              <m:t>21</m:t>
                            </m:r>
                          </m:sub>
                        </m:sSub>
                        <m:r>
                          <a:rPr lang="en-US" altLang="zh-CN"/>
                          <m:t>+</m:t>
                        </m:r>
                        <m:sSub>
                          <m:sSubPr>
                            <m:ctrlPr>
                              <a:rPr lang="zh-CN" altLang="zh-CN" i="1"/>
                            </m:ctrlPr>
                          </m:sSubPr>
                          <m:e>
                            <m:r>
                              <a:rPr lang="en-US" altLang="zh-CN" i="1"/>
                              <m:t>𝜇</m:t>
                            </m:r>
                          </m:e>
                          <m:sub>
                            <m:r>
                              <a:rPr lang="en-US" altLang="zh-CN" i="1"/>
                              <m:t>03</m:t>
                            </m:r>
                          </m:sub>
                        </m:sSub>
                      </m:e>
                    </m:d>
                  </m:oMath>
                </a14:m>
                <a:endParaRPr lang="en-US" altLang="zh-CN" dirty="0" smtClean="0"/>
              </a:p>
              <a:p>
                <a14:m>
                  <m:oMath xmlns:m="http://schemas.openxmlformats.org/officeDocument/2006/math">
                    <m:sSub>
                      <m:sSubPr>
                        <m:ctrlPr>
                          <a:rPr lang="zh-CN" altLang="zh-CN" i="1"/>
                        </m:ctrlPr>
                      </m:sSubPr>
                      <m:e>
                        <m:r>
                          <a:rPr lang="en-US" altLang="zh-CN" i="1"/>
                          <m:t>∅</m:t>
                        </m:r>
                      </m:e>
                      <m:sub>
                        <m:r>
                          <a:rPr lang="en-US" altLang="zh-CN" i="1"/>
                          <m:t>7</m:t>
                        </m:r>
                      </m:sub>
                    </m:sSub>
                    <m:r>
                      <a:rPr lang="en-US" altLang="zh-CN" i="1"/>
                      <m:t>=</m:t>
                    </m:r>
                    <m:d>
                      <m:dPr>
                        <m:ctrlPr>
                          <a:rPr lang="zh-CN" altLang="zh-CN" i="1"/>
                        </m:ctrlPr>
                      </m:dPr>
                      <m:e>
                        <m:sSub>
                          <m:sSubPr>
                            <m:ctrlPr>
                              <a:rPr lang="zh-CN" altLang="zh-CN" i="1"/>
                            </m:ctrlPr>
                          </m:sSubPr>
                          <m:e>
                            <m:r>
                              <a:rPr lang="en-US" altLang="zh-CN" i="1"/>
                              <m:t>3</m:t>
                            </m:r>
                            <m:r>
                              <a:rPr lang="en-US" altLang="zh-CN" i="1"/>
                              <m:t>𝜇</m:t>
                            </m:r>
                          </m:e>
                          <m:sub>
                            <m:r>
                              <a:rPr lang="en-US" altLang="zh-CN" i="1"/>
                              <m:t>21</m:t>
                            </m:r>
                          </m:sub>
                        </m:sSub>
                        <m:r>
                          <a:rPr lang="en-US" altLang="zh-CN" i="1"/>
                          <m:t>−</m:t>
                        </m:r>
                        <m:sSub>
                          <m:sSubPr>
                            <m:ctrlPr>
                              <a:rPr lang="zh-CN" altLang="zh-CN" i="1"/>
                            </m:ctrlPr>
                          </m:sSubPr>
                          <m:e>
                            <m:r>
                              <a:rPr lang="en-US" altLang="zh-CN" i="1"/>
                              <m:t>𝜇</m:t>
                            </m:r>
                          </m:e>
                          <m:sub>
                            <m:r>
                              <a:rPr lang="en-US" altLang="zh-CN" i="1"/>
                              <m:t>03</m:t>
                            </m:r>
                          </m:sub>
                        </m:sSub>
                      </m:e>
                    </m:d>
                    <m:d>
                      <m:dPr>
                        <m:ctrlPr>
                          <a:rPr lang="zh-CN" altLang="zh-CN" i="1"/>
                        </m:ctrlPr>
                      </m:dPr>
                      <m:e>
                        <m:sSub>
                          <m:sSubPr>
                            <m:ctrlPr>
                              <a:rPr lang="zh-CN" altLang="zh-CN" i="1"/>
                            </m:ctrlPr>
                          </m:sSubPr>
                          <m:e>
                            <m:r>
                              <a:rPr lang="en-US" altLang="zh-CN" i="1"/>
                              <m:t>𝜇</m:t>
                            </m:r>
                          </m:e>
                          <m:sub>
                            <m:r>
                              <a:rPr lang="en-US" altLang="zh-CN" i="1"/>
                              <m:t>30</m:t>
                            </m:r>
                          </m:sub>
                        </m:sSub>
                        <m:r>
                          <a:rPr lang="en-US" altLang="zh-CN"/>
                          <m:t>+</m:t>
                        </m:r>
                        <m:sSub>
                          <m:sSubPr>
                            <m:ctrlPr>
                              <a:rPr lang="zh-CN" altLang="zh-CN" i="1"/>
                            </m:ctrlPr>
                          </m:sSubPr>
                          <m:e>
                            <m:r>
                              <a:rPr lang="en-US" altLang="zh-CN" i="1"/>
                              <m:t>𝜇</m:t>
                            </m:r>
                          </m:e>
                          <m:sub>
                            <m:r>
                              <a:rPr lang="en-US" altLang="zh-CN" i="1"/>
                              <m:t>12</m:t>
                            </m:r>
                          </m:sub>
                        </m:sSub>
                      </m:e>
                    </m:d>
                    <m:d>
                      <m:dPr>
                        <m:begChr m:val="["/>
                        <m:endChr m:val="]"/>
                        <m:ctrlPr>
                          <a:rPr lang="zh-CN" altLang="zh-CN" i="1"/>
                        </m:ctrlPr>
                      </m:dPr>
                      <m:e>
                        <m:sSup>
                          <m:sSupPr>
                            <m:ctrlPr>
                              <a:rPr lang="zh-CN" altLang="zh-CN" i="1"/>
                            </m:ctrlPr>
                          </m:sSupPr>
                          <m:e>
                            <m:r>
                              <a:rPr lang="en-US" altLang="zh-CN"/>
                              <m:t>(</m:t>
                            </m:r>
                            <m:sSub>
                              <m:sSubPr>
                                <m:ctrlPr>
                                  <a:rPr lang="zh-CN" altLang="zh-CN" i="1"/>
                                </m:ctrlPr>
                              </m:sSubPr>
                              <m:e>
                                <m:r>
                                  <a:rPr lang="en-US" altLang="zh-CN" i="1"/>
                                  <m:t>𝜇</m:t>
                                </m:r>
                              </m:e>
                              <m:sub>
                                <m:r>
                                  <a:rPr lang="en-US" altLang="zh-CN" i="1"/>
                                  <m:t>30</m:t>
                                </m:r>
                              </m:sub>
                            </m:sSub>
                            <m:r>
                              <a:rPr lang="en-US" altLang="zh-CN"/>
                              <m:t>+</m:t>
                            </m:r>
                            <m:sSub>
                              <m:sSubPr>
                                <m:ctrlPr>
                                  <a:rPr lang="zh-CN" altLang="zh-CN" i="1"/>
                                </m:ctrlPr>
                              </m:sSubPr>
                              <m:e>
                                <m:r>
                                  <a:rPr lang="en-US" altLang="zh-CN" i="1"/>
                                  <m:t>𝜇</m:t>
                                </m:r>
                              </m:e>
                              <m:sub>
                                <m:r>
                                  <a:rPr lang="en-US" altLang="zh-CN" i="1"/>
                                  <m:t>12</m:t>
                                </m:r>
                              </m:sub>
                            </m:sSub>
                            <m:r>
                              <a:rPr lang="en-US" altLang="zh-CN"/>
                              <m:t>)</m:t>
                            </m:r>
                          </m:e>
                          <m:sup>
                            <m:r>
                              <a:rPr lang="en-US" altLang="zh-CN" i="1"/>
                              <m:t>2</m:t>
                            </m:r>
                          </m:sup>
                        </m:sSup>
                        <m:r>
                          <a:rPr lang="en-US" altLang="zh-CN" i="1"/>
                          <m:t>−3</m:t>
                        </m:r>
                        <m:sSup>
                          <m:sSupPr>
                            <m:ctrlPr>
                              <a:rPr lang="zh-CN" altLang="zh-CN" i="1"/>
                            </m:ctrlPr>
                          </m:sSupPr>
                          <m:e>
                            <m:r>
                              <a:rPr lang="en-US" altLang="zh-CN"/>
                              <m:t>(</m:t>
                            </m:r>
                            <m:sSub>
                              <m:sSubPr>
                                <m:ctrlPr>
                                  <a:rPr lang="zh-CN" altLang="zh-CN" i="1"/>
                                </m:ctrlPr>
                              </m:sSubPr>
                              <m:e>
                                <m:r>
                                  <a:rPr lang="en-US" altLang="zh-CN" i="1"/>
                                  <m:t>𝜇</m:t>
                                </m:r>
                              </m:e>
                              <m:sub>
                                <m:r>
                                  <a:rPr lang="en-US" altLang="zh-CN" i="1"/>
                                  <m:t>21</m:t>
                                </m:r>
                              </m:sub>
                            </m:sSub>
                            <m:r>
                              <a:rPr lang="en-US" altLang="zh-CN"/>
                              <m:t>+</m:t>
                            </m:r>
                            <m:sSub>
                              <m:sSubPr>
                                <m:ctrlPr>
                                  <a:rPr lang="zh-CN" altLang="zh-CN" i="1"/>
                                </m:ctrlPr>
                              </m:sSubPr>
                              <m:e>
                                <m:r>
                                  <a:rPr lang="en-US" altLang="zh-CN" i="1"/>
                                  <m:t>𝜇</m:t>
                                </m:r>
                              </m:e>
                              <m:sub>
                                <m:r>
                                  <a:rPr lang="en-US" altLang="zh-CN" i="1"/>
                                  <m:t>03</m:t>
                                </m:r>
                              </m:sub>
                            </m:sSub>
                            <m:r>
                              <a:rPr lang="en-US" altLang="zh-CN"/>
                              <m:t>)</m:t>
                            </m:r>
                          </m:e>
                          <m:sup>
                            <m:r>
                              <a:rPr lang="en-US" altLang="zh-CN" i="1"/>
                              <m:t>2</m:t>
                            </m:r>
                          </m:sup>
                        </m:sSup>
                      </m:e>
                    </m:d>
                    <m:r>
                      <a:rPr lang="en-US" altLang="zh-CN"/>
                      <m:t>+</m:t>
                    </m:r>
                    <m:d>
                      <m:dPr>
                        <m:ctrlPr>
                          <a:rPr lang="zh-CN" altLang="zh-CN" i="1"/>
                        </m:ctrlPr>
                      </m:dPr>
                      <m:e>
                        <m:sSub>
                          <m:sSubPr>
                            <m:ctrlPr>
                              <a:rPr lang="zh-CN" altLang="zh-CN" i="1"/>
                            </m:ctrlPr>
                          </m:sSubPr>
                          <m:e>
                            <m:r>
                              <a:rPr lang="en-US" altLang="zh-CN" i="1"/>
                              <m:t>𝜇</m:t>
                            </m:r>
                          </m:e>
                          <m:sub>
                            <m:r>
                              <a:rPr lang="en-US" altLang="zh-CN" i="1"/>
                              <m:t>30</m:t>
                            </m:r>
                          </m:sub>
                        </m:sSub>
                        <m:r>
                          <a:rPr lang="en-US" altLang="zh-CN" i="1"/>
                          <m:t>−</m:t>
                        </m:r>
                        <m:sSub>
                          <m:sSubPr>
                            <m:ctrlPr>
                              <a:rPr lang="zh-CN" altLang="zh-CN" i="1"/>
                            </m:ctrlPr>
                          </m:sSubPr>
                          <m:e>
                            <m:r>
                              <a:rPr lang="en-US" altLang="zh-CN" i="1"/>
                              <m:t>3</m:t>
                            </m:r>
                            <m:r>
                              <a:rPr lang="en-US" altLang="zh-CN" i="1"/>
                              <m:t>𝜇</m:t>
                            </m:r>
                          </m:e>
                          <m:sub>
                            <m:r>
                              <a:rPr lang="en-US" altLang="zh-CN" i="1"/>
                              <m:t>12</m:t>
                            </m:r>
                          </m:sub>
                        </m:sSub>
                      </m:e>
                    </m:d>
                    <m:d>
                      <m:dPr>
                        <m:ctrlPr>
                          <a:rPr lang="zh-CN" altLang="zh-CN" i="1"/>
                        </m:ctrlPr>
                      </m:dPr>
                      <m:e>
                        <m:sSub>
                          <m:sSubPr>
                            <m:ctrlPr>
                              <a:rPr lang="zh-CN" altLang="zh-CN" i="1"/>
                            </m:ctrlPr>
                          </m:sSubPr>
                          <m:e>
                            <m:r>
                              <a:rPr lang="en-US" altLang="zh-CN" i="1"/>
                              <m:t>𝜇</m:t>
                            </m:r>
                          </m:e>
                          <m:sub>
                            <m:r>
                              <a:rPr lang="en-US" altLang="zh-CN" i="1"/>
                              <m:t>21</m:t>
                            </m:r>
                          </m:sub>
                        </m:sSub>
                        <m:r>
                          <a:rPr lang="en-US" altLang="zh-CN"/>
                          <m:t>+</m:t>
                        </m:r>
                        <m:sSub>
                          <m:sSubPr>
                            <m:ctrlPr>
                              <a:rPr lang="zh-CN" altLang="zh-CN" i="1"/>
                            </m:ctrlPr>
                          </m:sSubPr>
                          <m:e>
                            <m:r>
                              <a:rPr lang="en-US" altLang="zh-CN" i="1"/>
                              <m:t>𝜇</m:t>
                            </m:r>
                          </m:e>
                          <m:sub>
                            <m:r>
                              <a:rPr lang="en-US" altLang="zh-CN" i="1"/>
                              <m:t>03</m:t>
                            </m:r>
                          </m:sub>
                        </m:sSub>
                      </m:e>
                    </m:d>
                    <m:r>
                      <a:rPr lang="en-US" altLang="zh-CN"/>
                      <m:t>[</m:t>
                    </m:r>
                    <m:sSup>
                      <m:sSupPr>
                        <m:ctrlPr>
                          <a:rPr lang="zh-CN" altLang="zh-CN" i="1"/>
                        </m:ctrlPr>
                      </m:sSupPr>
                      <m:e>
                        <m:r>
                          <a:rPr lang="en-US" altLang="zh-CN"/>
                          <m:t>3</m:t>
                        </m:r>
                        <m:d>
                          <m:dPr>
                            <m:ctrlPr>
                              <a:rPr lang="zh-CN" altLang="zh-CN" i="1"/>
                            </m:ctrlPr>
                          </m:dPr>
                          <m:e>
                            <m:sSub>
                              <m:sSubPr>
                                <m:ctrlPr>
                                  <a:rPr lang="zh-CN" altLang="zh-CN" i="1"/>
                                </m:ctrlPr>
                              </m:sSubPr>
                              <m:e>
                                <m:r>
                                  <a:rPr lang="en-US" altLang="zh-CN" i="1"/>
                                  <m:t>𝜇</m:t>
                                </m:r>
                              </m:e>
                              <m:sub>
                                <m:r>
                                  <a:rPr lang="en-US" altLang="zh-CN" i="1"/>
                                  <m:t>30</m:t>
                                </m:r>
                              </m:sub>
                            </m:sSub>
                            <m:r>
                              <a:rPr lang="en-US" altLang="zh-CN"/>
                              <m:t>+</m:t>
                            </m:r>
                            <m:sSub>
                              <m:sSubPr>
                                <m:ctrlPr>
                                  <a:rPr lang="zh-CN" altLang="zh-CN" i="1"/>
                                </m:ctrlPr>
                              </m:sSubPr>
                              <m:e>
                                <m:r>
                                  <a:rPr lang="en-US" altLang="zh-CN" i="1"/>
                                  <m:t>𝜇</m:t>
                                </m:r>
                              </m:e>
                              <m:sub>
                                <m:r>
                                  <a:rPr lang="en-US" altLang="zh-CN" i="1"/>
                                  <m:t>12</m:t>
                                </m:r>
                              </m:sub>
                            </m:sSub>
                          </m:e>
                        </m:d>
                      </m:e>
                      <m:sup>
                        <m:r>
                          <a:rPr lang="en-US" altLang="zh-CN" i="1"/>
                          <m:t>2</m:t>
                        </m:r>
                      </m:sup>
                    </m:sSup>
                    <m:r>
                      <a:rPr lang="en-US" altLang="zh-CN" i="1"/>
                      <m:t>−</m:t>
                    </m:r>
                    <m:sSup>
                      <m:sSupPr>
                        <m:ctrlPr>
                          <a:rPr lang="zh-CN" altLang="zh-CN" i="1"/>
                        </m:ctrlPr>
                      </m:sSupPr>
                      <m:e>
                        <m:r>
                          <a:rPr lang="en-US" altLang="zh-CN"/>
                          <m:t>(</m:t>
                        </m:r>
                        <m:sSub>
                          <m:sSubPr>
                            <m:ctrlPr>
                              <a:rPr lang="zh-CN" altLang="zh-CN" i="1"/>
                            </m:ctrlPr>
                          </m:sSubPr>
                          <m:e>
                            <m:r>
                              <a:rPr lang="en-US" altLang="zh-CN" i="1"/>
                              <m:t>𝜇</m:t>
                            </m:r>
                          </m:e>
                          <m:sub>
                            <m:r>
                              <a:rPr lang="en-US" altLang="zh-CN" i="1"/>
                              <m:t>21</m:t>
                            </m:r>
                          </m:sub>
                        </m:sSub>
                        <m:r>
                          <a:rPr lang="en-US" altLang="zh-CN"/>
                          <m:t>+</m:t>
                        </m:r>
                        <m:sSub>
                          <m:sSubPr>
                            <m:ctrlPr>
                              <a:rPr lang="zh-CN" altLang="zh-CN" i="1"/>
                            </m:ctrlPr>
                          </m:sSubPr>
                          <m:e>
                            <m:r>
                              <a:rPr lang="en-US" altLang="zh-CN" i="1"/>
                              <m:t>𝜇</m:t>
                            </m:r>
                          </m:e>
                          <m:sub>
                            <m:r>
                              <a:rPr lang="en-US" altLang="zh-CN" i="1"/>
                              <m:t>03</m:t>
                            </m:r>
                          </m:sub>
                        </m:sSub>
                        <m:r>
                          <a:rPr lang="en-US" altLang="zh-CN"/>
                          <m:t>)</m:t>
                        </m:r>
                      </m:e>
                      <m:sup>
                        <m:r>
                          <a:rPr lang="en-US" altLang="zh-CN" i="1"/>
                          <m:t>2</m:t>
                        </m:r>
                      </m:sup>
                    </m:sSup>
                    <m:r>
                      <a:rPr lang="en-US" altLang="zh-CN"/>
                      <m:t>]</m:t>
                    </m:r>
                  </m:oMath>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40</a:t>
            </a:fld>
            <a:endParaRPr lang="zh-CN" altLang="en-US"/>
          </a:p>
        </p:txBody>
      </p:sp>
    </p:spTree>
    <p:extLst>
      <p:ext uri="{BB962C8B-B14F-4D97-AF65-F5344CB8AC3E}">
        <p14:creationId xmlns:p14="http://schemas.microsoft.com/office/powerpoint/2010/main" val="12877756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Hu</a:t>
            </a:r>
            <a:r>
              <a:rPr lang="zh-CN" altLang="zh-CN" dirty="0"/>
              <a:t>不变矩</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41</a:t>
            </a:fld>
            <a:endParaRPr lang="zh-CN" alt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293096"/>
            <a:ext cx="8296384" cy="1831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571" y="1922909"/>
            <a:ext cx="8258827" cy="2082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589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339"/>
                                        </p:tgtEl>
                                        <p:attrNameLst>
                                          <p:attrName>style.visibility</p:attrName>
                                        </p:attrNameLst>
                                      </p:cBhvr>
                                      <p:to>
                                        <p:strVal val="visible"/>
                                      </p:to>
                                    </p:set>
                                    <p:anim calcmode="lin" valueType="num">
                                      <p:cBhvr additive="base">
                                        <p:cTn id="7" dur="500" fill="hold"/>
                                        <p:tgtEl>
                                          <p:spTgt spid="14339"/>
                                        </p:tgtEl>
                                        <p:attrNameLst>
                                          <p:attrName>ppt_x</p:attrName>
                                        </p:attrNameLst>
                                      </p:cBhvr>
                                      <p:tavLst>
                                        <p:tav tm="0">
                                          <p:val>
                                            <p:strVal val="#ppt_x"/>
                                          </p:val>
                                        </p:tav>
                                        <p:tav tm="100000">
                                          <p:val>
                                            <p:strVal val="#ppt_x"/>
                                          </p:val>
                                        </p:tav>
                                      </p:tavLst>
                                    </p:anim>
                                    <p:anim calcmode="lin" valueType="num">
                                      <p:cBhvr additive="base">
                                        <p:cTn id="8" dur="500" fill="hold"/>
                                        <p:tgtEl>
                                          <p:spTgt spid="143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338"/>
                                        </p:tgtEl>
                                        <p:attrNameLst>
                                          <p:attrName>style.visibility</p:attrName>
                                        </p:attrNameLst>
                                      </p:cBhvr>
                                      <p:to>
                                        <p:strVal val="visible"/>
                                      </p:to>
                                    </p:set>
                                    <p:anim calcmode="lin" valueType="num">
                                      <p:cBhvr additive="base">
                                        <p:cTn id="13" dur="500" fill="hold"/>
                                        <p:tgtEl>
                                          <p:spTgt spid="14338"/>
                                        </p:tgtEl>
                                        <p:attrNameLst>
                                          <p:attrName>ppt_x</p:attrName>
                                        </p:attrNameLst>
                                      </p:cBhvr>
                                      <p:tavLst>
                                        <p:tav tm="0">
                                          <p:val>
                                            <p:strVal val="#ppt_x"/>
                                          </p:val>
                                        </p:tav>
                                        <p:tav tm="100000">
                                          <p:val>
                                            <p:strVal val="#ppt_x"/>
                                          </p:val>
                                        </p:tav>
                                      </p:tavLst>
                                    </p:anim>
                                    <p:anim calcmode="lin" valueType="num">
                                      <p:cBhvr additive="base">
                                        <p:cTn id="14"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Zernike</a:t>
            </a:r>
            <a:r>
              <a:rPr lang="zh-CN" altLang="zh-CN" dirty="0"/>
              <a:t>不变矩</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lnSpcReduction="10000"/>
              </a:bodyPr>
              <a:lstStyle/>
              <a:p>
                <a:r>
                  <a:rPr lang="en-US" altLang="zh-CN" dirty="0">
                    <a:solidFill>
                      <a:srgbClr val="FF0000"/>
                    </a:solidFill>
                  </a:rPr>
                  <a:t>Zernike</a:t>
                </a:r>
                <a:r>
                  <a:rPr lang="zh-CN" altLang="zh-CN" dirty="0">
                    <a:solidFill>
                      <a:srgbClr val="FF0000"/>
                    </a:solidFill>
                  </a:rPr>
                  <a:t>不变矩</a:t>
                </a:r>
                <a:r>
                  <a:rPr lang="zh-CN" altLang="zh-CN" dirty="0"/>
                  <a:t>是来自数学领域的概念，其定义是一组多项式序列，每个多项式在单位圆上是正交的</a:t>
                </a:r>
                <a:r>
                  <a:rPr lang="zh-CN" altLang="zh-CN" dirty="0" smtClean="0"/>
                  <a:t>。</a:t>
                </a:r>
                <a:endParaRPr lang="en-US" altLang="zh-CN" dirty="0" smtClean="0"/>
              </a:p>
              <a:p>
                <a:r>
                  <a:rPr lang="zh-CN" altLang="zh-CN" dirty="0"/>
                  <a:t>存在奇数和偶数</a:t>
                </a:r>
                <a:r>
                  <a:rPr lang="en-US" altLang="zh-CN" dirty="0"/>
                  <a:t>Zernike</a:t>
                </a:r>
                <a:r>
                  <a:rPr lang="zh-CN" altLang="zh-CN" dirty="0"/>
                  <a:t>多项式，其中偶数多项式可以定义</a:t>
                </a:r>
                <a:r>
                  <a:rPr lang="zh-CN" altLang="zh-CN" dirty="0" smtClean="0"/>
                  <a:t>为</a:t>
                </a:r>
                <a:endParaRPr lang="en-US" altLang="zh-CN" dirty="0" smtClean="0"/>
              </a:p>
              <a:p>
                <a:pPr lvl="1"/>
                <a14:m>
                  <m:oMath xmlns:m="http://schemas.openxmlformats.org/officeDocument/2006/math">
                    <m:sSubSup>
                      <m:sSubSupPr>
                        <m:ctrlPr>
                          <a:rPr lang="zh-CN" altLang="zh-CN" i="1" smtClean="0">
                            <a:solidFill>
                              <a:srgbClr val="0000FF"/>
                            </a:solidFill>
                          </a:rPr>
                        </m:ctrlPr>
                      </m:sSubSupPr>
                      <m:e>
                        <m:r>
                          <a:rPr lang="en-US" altLang="zh-CN" i="1">
                            <a:solidFill>
                              <a:srgbClr val="0000FF"/>
                            </a:solidFill>
                          </a:rPr>
                          <m:t>𝑍</m:t>
                        </m:r>
                      </m:e>
                      <m:sub>
                        <m:r>
                          <a:rPr lang="en-US" altLang="zh-CN" i="1">
                            <a:solidFill>
                              <a:srgbClr val="0000FF"/>
                            </a:solidFill>
                          </a:rPr>
                          <m:t>𝑛</m:t>
                        </m:r>
                      </m:sub>
                      <m:sup>
                        <m:r>
                          <a:rPr lang="en-US" altLang="zh-CN" i="1">
                            <a:solidFill>
                              <a:srgbClr val="0000FF"/>
                            </a:solidFill>
                          </a:rPr>
                          <m:t>𝑚</m:t>
                        </m:r>
                      </m:sup>
                    </m:sSubSup>
                    <m:d>
                      <m:dPr>
                        <m:ctrlPr>
                          <a:rPr lang="zh-CN" altLang="zh-CN" i="1">
                            <a:solidFill>
                              <a:srgbClr val="0000FF"/>
                            </a:solidFill>
                          </a:rPr>
                        </m:ctrlPr>
                      </m:dPr>
                      <m:e>
                        <m:r>
                          <a:rPr lang="en-US" altLang="zh-CN" i="1">
                            <a:solidFill>
                              <a:srgbClr val="0000FF"/>
                            </a:solidFill>
                          </a:rPr>
                          <m:t>𝜌</m:t>
                        </m:r>
                        <m:r>
                          <a:rPr lang="en-US" altLang="zh-CN" i="1">
                            <a:solidFill>
                              <a:srgbClr val="0000FF"/>
                            </a:solidFill>
                          </a:rPr>
                          <m:t>,</m:t>
                        </m:r>
                        <m:r>
                          <a:rPr lang="en-US" altLang="zh-CN" i="1">
                            <a:solidFill>
                              <a:srgbClr val="0000FF"/>
                            </a:solidFill>
                          </a:rPr>
                          <m:t>𝜑</m:t>
                        </m:r>
                      </m:e>
                    </m:d>
                    <m:r>
                      <a:rPr lang="en-US" altLang="zh-CN" i="1">
                        <a:solidFill>
                          <a:srgbClr val="0000FF"/>
                        </a:solidFill>
                      </a:rPr>
                      <m:t>=</m:t>
                    </m:r>
                    <m:sSubSup>
                      <m:sSubSupPr>
                        <m:ctrlPr>
                          <a:rPr lang="zh-CN" altLang="zh-CN" i="1">
                            <a:solidFill>
                              <a:srgbClr val="0000FF"/>
                            </a:solidFill>
                          </a:rPr>
                        </m:ctrlPr>
                      </m:sSubSupPr>
                      <m:e>
                        <m:r>
                          <a:rPr lang="en-US" altLang="zh-CN" i="1">
                            <a:solidFill>
                              <a:srgbClr val="0000FF"/>
                            </a:solidFill>
                          </a:rPr>
                          <m:t>𝑅</m:t>
                        </m:r>
                      </m:e>
                      <m:sub>
                        <m:r>
                          <a:rPr lang="en-US" altLang="zh-CN" i="1">
                            <a:solidFill>
                              <a:srgbClr val="0000FF"/>
                            </a:solidFill>
                          </a:rPr>
                          <m:t>𝑛</m:t>
                        </m:r>
                      </m:sub>
                      <m:sup>
                        <m:r>
                          <a:rPr lang="en-US" altLang="zh-CN" i="1">
                            <a:solidFill>
                              <a:srgbClr val="0000FF"/>
                            </a:solidFill>
                          </a:rPr>
                          <m:t>𝑚</m:t>
                        </m:r>
                      </m:sup>
                    </m:sSubSup>
                    <m:d>
                      <m:dPr>
                        <m:ctrlPr>
                          <a:rPr lang="zh-CN" altLang="zh-CN" i="1">
                            <a:solidFill>
                              <a:srgbClr val="0000FF"/>
                            </a:solidFill>
                          </a:rPr>
                        </m:ctrlPr>
                      </m:dPr>
                      <m:e>
                        <m:r>
                          <a:rPr lang="en-US" altLang="zh-CN" i="1">
                            <a:solidFill>
                              <a:srgbClr val="0000FF"/>
                            </a:solidFill>
                          </a:rPr>
                          <m:t>𝜌</m:t>
                        </m:r>
                      </m:e>
                    </m:d>
                    <m:func>
                      <m:funcPr>
                        <m:ctrlPr>
                          <a:rPr lang="zh-CN" altLang="zh-CN" i="1">
                            <a:solidFill>
                              <a:srgbClr val="0000FF"/>
                            </a:solidFill>
                          </a:rPr>
                        </m:ctrlPr>
                      </m:funcPr>
                      <m:fName>
                        <m:r>
                          <m:rPr>
                            <m:sty m:val="p"/>
                          </m:rPr>
                          <a:rPr lang="en-US" altLang="zh-CN">
                            <a:solidFill>
                              <a:srgbClr val="0000FF"/>
                            </a:solidFill>
                          </a:rPr>
                          <m:t>cos</m:t>
                        </m:r>
                      </m:fName>
                      <m:e>
                        <m:d>
                          <m:dPr>
                            <m:ctrlPr>
                              <a:rPr lang="zh-CN" altLang="zh-CN" i="1">
                                <a:solidFill>
                                  <a:srgbClr val="0000FF"/>
                                </a:solidFill>
                              </a:rPr>
                            </m:ctrlPr>
                          </m:dPr>
                          <m:e>
                            <m:r>
                              <a:rPr lang="en-US" altLang="zh-CN" i="1">
                                <a:solidFill>
                                  <a:srgbClr val="0000FF"/>
                                </a:solidFill>
                              </a:rPr>
                              <m:t>𝑚</m:t>
                            </m:r>
                            <m:r>
                              <a:rPr lang="en-US" altLang="zh-CN" i="1">
                                <a:solidFill>
                                  <a:srgbClr val="0000FF"/>
                                </a:solidFill>
                              </a:rPr>
                              <m:t>𝜑</m:t>
                            </m:r>
                          </m:e>
                        </m:d>
                      </m:e>
                    </m:func>
                    <m:r>
                      <a:rPr lang="zh-CN" altLang="zh-CN">
                        <a:solidFill>
                          <a:srgbClr val="0000FF"/>
                        </a:solidFill>
                      </a:rPr>
                      <m:t>，</m:t>
                    </m:r>
                  </m:oMath>
                </a14:m>
                <a:endParaRPr lang="en-US" altLang="zh-CN" dirty="0" smtClean="0">
                  <a:solidFill>
                    <a:srgbClr val="0000FF"/>
                  </a:solidFill>
                </a:endParaRPr>
              </a:p>
              <a:p>
                <a:pPr lvl="1"/>
                <a:r>
                  <a:rPr lang="zh-CN" altLang="zh-CN" dirty="0"/>
                  <a:t>而奇数多项式则定义</a:t>
                </a:r>
                <a:r>
                  <a:rPr lang="zh-CN" altLang="zh-CN" dirty="0" smtClean="0"/>
                  <a:t>为</a:t>
                </a:r>
                <a:endParaRPr lang="en-US" altLang="zh-CN" dirty="0" smtClean="0"/>
              </a:p>
              <a:p>
                <a:pPr lvl="2"/>
                <a14:m>
                  <m:oMath xmlns:m="http://schemas.openxmlformats.org/officeDocument/2006/math">
                    <m:sSubSup>
                      <m:sSubSupPr>
                        <m:ctrlPr>
                          <a:rPr lang="zh-CN" altLang="zh-CN" i="1" smtClean="0">
                            <a:solidFill>
                              <a:srgbClr val="00B050"/>
                            </a:solidFill>
                          </a:rPr>
                        </m:ctrlPr>
                      </m:sSubSupPr>
                      <m:e>
                        <m:r>
                          <a:rPr lang="en-US" altLang="zh-CN" i="1">
                            <a:solidFill>
                              <a:srgbClr val="00B050"/>
                            </a:solidFill>
                          </a:rPr>
                          <m:t>𝑍</m:t>
                        </m:r>
                      </m:e>
                      <m:sub>
                        <m:r>
                          <a:rPr lang="en-US" altLang="zh-CN" i="1">
                            <a:solidFill>
                              <a:srgbClr val="00B050"/>
                            </a:solidFill>
                          </a:rPr>
                          <m:t>𝑛</m:t>
                        </m:r>
                      </m:sub>
                      <m:sup>
                        <m:r>
                          <a:rPr lang="en-US" altLang="zh-CN" i="1">
                            <a:solidFill>
                              <a:srgbClr val="00B050"/>
                            </a:solidFill>
                          </a:rPr>
                          <m:t>−</m:t>
                        </m:r>
                        <m:r>
                          <a:rPr lang="en-US" altLang="zh-CN" i="1">
                            <a:solidFill>
                              <a:srgbClr val="00B050"/>
                            </a:solidFill>
                          </a:rPr>
                          <m:t>𝑚</m:t>
                        </m:r>
                      </m:sup>
                    </m:sSubSup>
                    <m:d>
                      <m:dPr>
                        <m:ctrlPr>
                          <a:rPr lang="zh-CN" altLang="zh-CN" i="1">
                            <a:solidFill>
                              <a:srgbClr val="00B050"/>
                            </a:solidFill>
                          </a:rPr>
                        </m:ctrlPr>
                      </m:dPr>
                      <m:e>
                        <m:r>
                          <a:rPr lang="en-US" altLang="zh-CN" i="1">
                            <a:solidFill>
                              <a:srgbClr val="00B050"/>
                            </a:solidFill>
                          </a:rPr>
                          <m:t>𝜌</m:t>
                        </m:r>
                        <m:r>
                          <a:rPr lang="en-US" altLang="zh-CN" i="1">
                            <a:solidFill>
                              <a:srgbClr val="00B050"/>
                            </a:solidFill>
                          </a:rPr>
                          <m:t>,</m:t>
                        </m:r>
                        <m:r>
                          <a:rPr lang="en-US" altLang="zh-CN" i="1">
                            <a:solidFill>
                              <a:srgbClr val="00B050"/>
                            </a:solidFill>
                          </a:rPr>
                          <m:t>𝜑</m:t>
                        </m:r>
                      </m:e>
                    </m:d>
                    <m:r>
                      <a:rPr lang="en-US" altLang="zh-CN" i="1">
                        <a:solidFill>
                          <a:srgbClr val="00B050"/>
                        </a:solidFill>
                      </a:rPr>
                      <m:t>=</m:t>
                    </m:r>
                    <m:sSubSup>
                      <m:sSubSupPr>
                        <m:ctrlPr>
                          <a:rPr lang="zh-CN" altLang="zh-CN" i="1">
                            <a:solidFill>
                              <a:srgbClr val="00B050"/>
                            </a:solidFill>
                          </a:rPr>
                        </m:ctrlPr>
                      </m:sSubSupPr>
                      <m:e>
                        <m:r>
                          <a:rPr lang="en-US" altLang="zh-CN" i="1">
                            <a:solidFill>
                              <a:srgbClr val="00B050"/>
                            </a:solidFill>
                          </a:rPr>
                          <m:t>𝑅</m:t>
                        </m:r>
                      </m:e>
                      <m:sub>
                        <m:r>
                          <a:rPr lang="en-US" altLang="zh-CN" i="1">
                            <a:solidFill>
                              <a:srgbClr val="00B050"/>
                            </a:solidFill>
                          </a:rPr>
                          <m:t>𝑛</m:t>
                        </m:r>
                      </m:sub>
                      <m:sup>
                        <m:r>
                          <a:rPr lang="en-US" altLang="zh-CN" i="1">
                            <a:solidFill>
                              <a:srgbClr val="00B050"/>
                            </a:solidFill>
                          </a:rPr>
                          <m:t>𝑚</m:t>
                        </m:r>
                      </m:sup>
                    </m:sSubSup>
                    <m:d>
                      <m:dPr>
                        <m:ctrlPr>
                          <a:rPr lang="zh-CN" altLang="zh-CN" i="1">
                            <a:solidFill>
                              <a:srgbClr val="00B050"/>
                            </a:solidFill>
                          </a:rPr>
                        </m:ctrlPr>
                      </m:dPr>
                      <m:e>
                        <m:r>
                          <a:rPr lang="en-US" altLang="zh-CN" i="1">
                            <a:solidFill>
                              <a:srgbClr val="00B050"/>
                            </a:solidFill>
                          </a:rPr>
                          <m:t>𝜌</m:t>
                        </m:r>
                      </m:e>
                    </m:d>
                    <m:func>
                      <m:funcPr>
                        <m:ctrlPr>
                          <a:rPr lang="zh-CN" altLang="zh-CN" i="1">
                            <a:solidFill>
                              <a:srgbClr val="00B050"/>
                            </a:solidFill>
                          </a:rPr>
                        </m:ctrlPr>
                      </m:funcPr>
                      <m:fName>
                        <m:r>
                          <m:rPr>
                            <m:sty m:val="p"/>
                          </m:rPr>
                          <a:rPr lang="en-US" altLang="zh-CN">
                            <a:solidFill>
                              <a:srgbClr val="00B050"/>
                            </a:solidFill>
                          </a:rPr>
                          <m:t>sin</m:t>
                        </m:r>
                      </m:fName>
                      <m:e>
                        <m:d>
                          <m:dPr>
                            <m:ctrlPr>
                              <a:rPr lang="zh-CN" altLang="zh-CN" i="1">
                                <a:solidFill>
                                  <a:srgbClr val="00B050"/>
                                </a:solidFill>
                              </a:rPr>
                            </m:ctrlPr>
                          </m:dPr>
                          <m:e>
                            <m:r>
                              <a:rPr lang="en-US" altLang="zh-CN" i="1">
                                <a:solidFill>
                                  <a:srgbClr val="00B050"/>
                                </a:solidFill>
                              </a:rPr>
                              <m:t>𝑚</m:t>
                            </m:r>
                            <m:r>
                              <a:rPr lang="en-US" altLang="zh-CN" i="1">
                                <a:solidFill>
                                  <a:srgbClr val="00B050"/>
                                </a:solidFill>
                              </a:rPr>
                              <m:t>𝜑</m:t>
                            </m:r>
                          </m:e>
                        </m:d>
                      </m:e>
                    </m:func>
                    <m:r>
                      <a:rPr lang="zh-CN" altLang="zh-CN">
                        <a:solidFill>
                          <a:srgbClr val="00B050"/>
                        </a:solidFill>
                      </a:rPr>
                      <m:t>，</m:t>
                    </m:r>
                  </m:oMath>
                </a14:m>
                <a:endParaRPr lang="zh-CN" altLang="zh-CN" dirty="0">
                  <a:solidFill>
                    <a:srgbClr val="00B050"/>
                  </a:solidFill>
                </a:endParaRPr>
              </a:p>
              <a:p>
                <a:pPr lvl="3"/>
                <a:r>
                  <a:rPr lang="zh-CN" altLang="zh-CN" dirty="0"/>
                  <a:t>其中，</a:t>
                </a:r>
                <a14:m>
                  <m:oMath xmlns:m="http://schemas.openxmlformats.org/officeDocument/2006/math">
                    <m:r>
                      <a:rPr lang="en-US" altLang="zh-CN" i="1"/>
                      <m:t>𝑚</m:t>
                    </m:r>
                  </m:oMath>
                </a14:m>
                <a:r>
                  <a:rPr lang="zh-CN" altLang="zh-CN" dirty="0"/>
                  <a:t>和</a:t>
                </a:r>
                <a14:m>
                  <m:oMath xmlns:m="http://schemas.openxmlformats.org/officeDocument/2006/math">
                    <m:r>
                      <a:rPr lang="en-US" altLang="zh-CN" i="1"/>
                      <m:t>𝑛</m:t>
                    </m:r>
                  </m:oMath>
                </a14:m>
                <a:r>
                  <a:rPr lang="zh-CN" altLang="zh-CN" dirty="0"/>
                  <a:t>为非负整数，且</a:t>
                </a:r>
                <a14:m>
                  <m:oMath xmlns:m="http://schemas.openxmlformats.org/officeDocument/2006/math">
                    <m:r>
                      <a:rPr lang="en-US" altLang="zh-CN" i="1"/>
                      <m:t>𝑛</m:t>
                    </m:r>
                    <m:r>
                      <a:rPr lang="en-US" altLang="zh-CN" i="1"/>
                      <m:t>≥</m:t>
                    </m:r>
                    <m:r>
                      <a:rPr lang="en-US" altLang="zh-CN" i="1"/>
                      <m:t>𝑚</m:t>
                    </m:r>
                  </m:oMath>
                </a14:m>
                <a:r>
                  <a:rPr lang="zh-CN" altLang="zh-CN" dirty="0"/>
                  <a:t>，</a:t>
                </a:r>
                <a14:m>
                  <m:oMath xmlns:m="http://schemas.openxmlformats.org/officeDocument/2006/math">
                    <m:r>
                      <a:rPr lang="en-US" altLang="zh-CN" i="1"/>
                      <m:t>𝜑</m:t>
                    </m:r>
                  </m:oMath>
                </a14:m>
                <a:r>
                  <a:rPr lang="zh-CN" altLang="zh-CN" dirty="0"/>
                  <a:t>是以弧度为单位的方位角，</a:t>
                </a:r>
                <a14:m>
                  <m:oMath xmlns:m="http://schemas.openxmlformats.org/officeDocument/2006/math">
                    <m:r>
                      <a:rPr lang="en-US" altLang="zh-CN" i="1"/>
                      <m:t>𝜌</m:t>
                    </m:r>
                  </m:oMath>
                </a14:m>
                <a:r>
                  <a:rPr lang="zh-CN" altLang="zh-CN" dirty="0"/>
                  <a:t>为规范化的径向距离，径向多项式</a:t>
                </a:r>
                <a14:m>
                  <m:oMath xmlns:m="http://schemas.openxmlformats.org/officeDocument/2006/math">
                    <m:sSubSup>
                      <m:sSubSupPr>
                        <m:ctrlPr>
                          <a:rPr lang="zh-CN" altLang="zh-CN" i="1"/>
                        </m:ctrlPr>
                      </m:sSubSupPr>
                      <m:e>
                        <m:r>
                          <a:rPr lang="en-US" altLang="zh-CN" i="1"/>
                          <m:t>𝑅</m:t>
                        </m:r>
                      </m:e>
                      <m:sub>
                        <m:r>
                          <a:rPr lang="en-US" altLang="zh-CN" i="1"/>
                          <m:t>𝑛</m:t>
                        </m:r>
                      </m:sub>
                      <m:sup>
                        <m:r>
                          <a:rPr lang="en-US" altLang="zh-CN" i="1"/>
                          <m:t>𝑚</m:t>
                        </m:r>
                      </m:sup>
                    </m:sSubSup>
                  </m:oMath>
                </a14:m>
                <a:r>
                  <a:rPr lang="zh-CN" altLang="zh-CN" dirty="0"/>
                  <a:t>则定义</a:t>
                </a:r>
                <a:r>
                  <a:rPr lang="zh-CN" altLang="zh-CN" dirty="0" smtClean="0"/>
                  <a:t>为</a:t>
                </a:r>
                <a:endParaRPr lang="en-US" altLang="zh-CN" dirty="0" smtClean="0"/>
              </a:p>
              <a:p>
                <a:pPr lvl="4"/>
                <a14:m>
                  <m:oMath xmlns:m="http://schemas.openxmlformats.org/officeDocument/2006/math">
                    <m:sSubSup>
                      <m:sSubSupPr>
                        <m:ctrlPr>
                          <a:rPr lang="zh-CN" altLang="zh-CN" i="1" smtClean="0">
                            <a:solidFill>
                              <a:srgbClr val="0070C0"/>
                            </a:solidFill>
                          </a:rPr>
                        </m:ctrlPr>
                      </m:sSubSupPr>
                      <m:e>
                        <m:r>
                          <a:rPr lang="en-US" altLang="zh-CN" i="1">
                            <a:solidFill>
                              <a:srgbClr val="0070C0"/>
                            </a:solidFill>
                          </a:rPr>
                          <m:t>𝑅</m:t>
                        </m:r>
                      </m:e>
                      <m:sub>
                        <m:r>
                          <a:rPr lang="en-US" altLang="zh-CN" i="1">
                            <a:solidFill>
                              <a:srgbClr val="0070C0"/>
                            </a:solidFill>
                          </a:rPr>
                          <m:t>𝑛</m:t>
                        </m:r>
                      </m:sub>
                      <m:sup>
                        <m:r>
                          <a:rPr lang="en-US" altLang="zh-CN" i="1">
                            <a:solidFill>
                              <a:srgbClr val="0070C0"/>
                            </a:solidFill>
                          </a:rPr>
                          <m:t>𝑚</m:t>
                        </m:r>
                      </m:sup>
                    </m:sSubSup>
                    <m:d>
                      <m:dPr>
                        <m:ctrlPr>
                          <a:rPr lang="zh-CN" altLang="zh-CN" i="1">
                            <a:solidFill>
                              <a:srgbClr val="0070C0"/>
                            </a:solidFill>
                          </a:rPr>
                        </m:ctrlPr>
                      </m:dPr>
                      <m:e>
                        <m:r>
                          <a:rPr lang="en-US" altLang="zh-CN" i="1">
                            <a:solidFill>
                              <a:srgbClr val="0070C0"/>
                            </a:solidFill>
                          </a:rPr>
                          <m:t>𝜌</m:t>
                        </m:r>
                      </m:e>
                    </m:d>
                    <m:r>
                      <a:rPr lang="en-US" altLang="zh-CN" i="1">
                        <a:solidFill>
                          <a:srgbClr val="0070C0"/>
                        </a:solidFill>
                      </a:rPr>
                      <m:t>=</m:t>
                    </m:r>
                    <m:nary>
                      <m:naryPr>
                        <m:chr m:val="∑"/>
                        <m:limLoc m:val="undOvr"/>
                        <m:ctrlPr>
                          <a:rPr lang="zh-CN" altLang="zh-CN" i="1">
                            <a:solidFill>
                              <a:srgbClr val="0070C0"/>
                            </a:solidFill>
                          </a:rPr>
                        </m:ctrlPr>
                      </m:naryPr>
                      <m:sub>
                        <m:r>
                          <a:rPr lang="en-US" altLang="zh-CN" i="1">
                            <a:solidFill>
                              <a:srgbClr val="0070C0"/>
                            </a:solidFill>
                          </a:rPr>
                          <m:t>𝑘</m:t>
                        </m:r>
                        <m:r>
                          <a:rPr lang="en-US" altLang="zh-CN" i="1">
                            <a:solidFill>
                              <a:srgbClr val="0070C0"/>
                            </a:solidFill>
                          </a:rPr>
                          <m:t>=0</m:t>
                        </m:r>
                      </m:sub>
                      <m:sup>
                        <m:f>
                          <m:fPr>
                            <m:type m:val="skw"/>
                            <m:ctrlPr>
                              <a:rPr lang="zh-CN" altLang="zh-CN" i="1">
                                <a:solidFill>
                                  <a:srgbClr val="0070C0"/>
                                </a:solidFill>
                              </a:rPr>
                            </m:ctrlPr>
                          </m:fPr>
                          <m:num>
                            <m:r>
                              <a:rPr lang="en-US" altLang="zh-CN" i="1">
                                <a:solidFill>
                                  <a:srgbClr val="0070C0"/>
                                </a:solidFill>
                              </a:rPr>
                              <m:t>(</m:t>
                            </m:r>
                            <m:r>
                              <a:rPr lang="en-US" altLang="zh-CN" i="1">
                                <a:solidFill>
                                  <a:srgbClr val="0070C0"/>
                                </a:solidFill>
                              </a:rPr>
                              <m:t>𝑛</m:t>
                            </m:r>
                            <m:r>
                              <a:rPr lang="en-US" altLang="zh-CN" i="1">
                                <a:solidFill>
                                  <a:srgbClr val="0070C0"/>
                                </a:solidFill>
                              </a:rPr>
                              <m:t>−</m:t>
                            </m:r>
                            <m:r>
                              <a:rPr lang="en-US" altLang="zh-CN" i="1">
                                <a:solidFill>
                                  <a:srgbClr val="0070C0"/>
                                </a:solidFill>
                              </a:rPr>
                              <m:t>𝑚</m:t>
                            </m:r>
                            <m:r>
                              <a:rPr lang="en-US" altLang="zh-CN" i="1">
                                <a:solidFill>
                                  <a:srgbClr val="0070C0"/>
                                </a:solidFill>
                              </a:rPr>
                              <m:t>)</m:t>
                            </m:r>
                          </m:num>
                          <m:den>
                            <m:r>
                              <a:rPr lang="en-US" altLang="zh-CN" i="1">
                                <a:solidFill>
                                  <a:srgbClr val="0070C0"/>
                                </a:solidFill>
                              </a:rPr>
                              <m:t>2</m:t>
                            </m:r>
                          </m:den>
                        </m:f>
                      </m:sup>
                      <m:e>
                        <m:f>
                          <m:fPr>
                            <m:ctrlPr>
                              <a:rPr lang="zh-CN" altLang="zh-CN" i="1">
                                <a:solidFill>
                                  <a:srgbClr val="0070C0"/>
                                </a:solidFill>
                              </a:rPr>
                            </m:ctrlPr>
                          </m:fPr>
                          <m:num>
                            <m:sSup>
                              <m:sSupPr>
                                <m:ctrlPr>
                                  <a:rPr lang="zh-CN" altLang="zh-CN" i="1">
                                    <a:solidFill>
                                      <a:srgbClr val="0070C0"/>
                                    </a:solidFill>
                                  </a:rPr>
                                </m:ctrlPr>
                              </m:sSupPr>
                              <m:e>
                                <m:d>
                                  <m:dPr>
                                    <m:ctrlPr>
                                      <a:rPr lang="zh-CN" altLang="zh-CN" i="1">
                                        <a:solidFill>
                                          <a:srgbClr val="0070C0"/>
                                        </a:solidFill>
                                      </a:rPr>
                                    </m:ctrlPr>
                                  </m:dPr>
                                  <m:e>
                                    <m:r>
                                      <a:rPr lang="en-US" altLang="zh-CN" i="1">
                                        <a:solidFill>
                                          <a:srgbClr val="0070C0"/>
                                        </a:solidFill>
                                      </a:rPr>
                                      <m:t>−1</m:t>
                                    </m:r>
                                  </m:e>
                                </m:d>
                              </m:e>
                              <m:sup>
                                <m:r>
                                  <a:rPr lang="en-US" altLang="zh-CN" i="1">
                                    <a:solidFill>
                                      <a:srgbClr val="0070C0"/>
                                    </a:solidFill>
                                  </a:rPr>
                                  <m:t>𝑘</m:t>
                                </m:r>
                              </m:sup>
                            </m:sSup>
                            <m:d>
                              <m:dPr>
                                <m:ctrlPr>
                                  <a:rPr lang="zh-CN" altLang="zh-CN" i="1">
                                    <a:solidFill>
                                      <a:srgbClr val="0070C0"/>
                                    </a:solidFill>
                                  </a:rPr>
                                </m:ctrlPr>
                              </m:dPr>
                              <m:e>
                                <m:r>
                                  <a:rPr lang="en-US" altLang="zh-CN" i="1">
                                    <a:solidFill>
                                      <a:srgbClr val="0070C0"/>
                                    </a:solidFill>
                                  </a:rPr>
                                  <m:t>𝑛</m:t>
                                </m:r>
                                <m:r>
                                  <a:rPr lang="en-US" altLang="zh-CN" i="1">
                                    <a:solidFill>
                                      <a:srgbClr val="0070C0"/>
                                    </a:solidFill>
                                  </a:rPr>
                                  <m:t>−</m:t>
                                </m:r>
                                <m:r>
                                  <a:rPr lang="en-US" altLang="zh-CN" i="1">
                                    <a:solidFill>
                                      <a:srgbClr val="0070C0"/>
                                    </a:solidFill>
                                  </a:rPr>
                                  <m:t>𝑘</m:t>
                                </m:r>
                              </m:e>
                            </m:d>
                            <m:r>
                              <a:rPr lang="en-US" altLang="zh-CN" i="1">
                                <a:solidFill>
                                  <a:srgbClr val="0070C0"/>
                                </a:solidFill>
                              </a:rPr>
                              <m:t>!</m:t>
                            </m:r>
                          </m:num>
                          <m:den>
                            <m:r>
                              <a:rPr lang="en-US" altLang="zh-CN" i="1">
                                <a:solidFill>
                                  <a:srgbClr val="0070C0"/>
                                </a:solidFill>
                              </a:rPr>
                              <m:t>𝑘</m:t>
                            </m:r>
                            <m:r>
                              <a:rPr lang="en-US" altLang="zh-CN" i="1">
                                <a:solidFill>
                                  <a:srgbClr val="0070C0"/>
                                </a:solidFill>
                              </a:rPr>
                              <m:t>!</m:t>
                            </m:r>
                            <m:d>
                              <m:dPr>
                                <m:ctrlPr>
                                  <a:rPr lang="zh-CN" altLang="zh-CN" i="1">
                                    <a:solidFill>
                                      <a:srgbClr val="0070C0"/>
                                    </a:solidFill>
                                  </a:rPr>
                                </m:ctrlPr>
                              </m:dPr>
                              <m:e>
                                <m:f>
                                  <m:fPr>
                                    <m:ctrlPr>
                                      <a:rPr lang="zh-CN" altLang="zh-CN" i="1">
                                        <a:solidFill>
                                          <a:srgbClr val="0070C0"/>
                                        </a:solidFill>
                                      </a:rPr>
                                    </m:ctrlPr>
                                  </m:fPr>
                                  <m:num>
                                    <m:r>
                                      <a:rPr lang="en-US" altLang="zh-CN" i="1">
                                        <a:solidFill>
                                          <a:srgbClr val="0070C0"/>
                                        </a:solidFill>
                                      </a:rPr>
                                      <m:t>𝑛</m:t>
                                    </m:r>
                                    <m:r>
                                      <a:rPr lang="en-US" altLang="zh-CN" i="1">
                                        <a:solidFill>
                                          <a:srgbClr val="0070C0"/>
                                        </a:solidFill>
                                      </a:rPr>
                                      <m:t>+</m:t>
                                    </m:r>
                                    <m:r>
                                      <a:rPr lang="en-US" altLang="zh-CN" i="1">
                                        <a:solidFill>
                                          <a:srgbClr val="0070C0"/>
                                        </a:solidFill>
                                      </a:rPr>
                                      <m:t>𝑚</m:t>
                                    </m:r>
                                  </m:num>
                                  <m:den>
                                    <m:r>
                                      <a:rPr lang="en-US" altLang="zh-CN" i="1">
                                        <a:solidFill>
                                          <a:srgbClr val="0070C0"/>
                                        </a:solidFill>
                                      </a:rPr>
                                      <m:t>2</m:t>
                                    </m:r>
                                  </m:den>
                                </m:f>
                                <m:r>
                                  <a:rPr lang="en-US" altLang="zh-CN" i="1">
                                    <a:solidFill>
                                      <a:srgbClr val="0070C0"/>
                                    </a:solidFill>
                                  </a:rPr>
                                  <m:t>−</m:t>
                                </m:r>
                                <m:r>
                                  <a:rPr lang="en-US" altLang="zh-CN" i="1">
                                    <a:solidFill>
                                      <a:srgbClr val="0070C0"/>
                                    </a:solidFill>
                                  </a:rPr>
                                  <m:t>𝑘</m:t>
                                </m:r>
                              </m:e>
                            </m:d>
                            <m:r>
                              <a:rPr lang="en-US" altLang="zh-CN" i="1">
                                <a:solidFill>
                                  <a:srgbClr val="0070C0"/>
                                </a:solidFill>
                              </a:rPr>
                              <m:t>!</m:t>
                            </m:r>
                            <m:d>
                              <m:dPr>
                                <m:ctrlPr>
                                  <a:rPr lang="zh-CN" altLang="zh-CN" i="1">
                                    <a:solidFill>
                                      <a:srgbClr val="0070C0"/>
                                    </a:solidFill>
                                  </a:rPr>
                                </m:ctrlPr>
                              </m:dPr>
                              <m:e>
                                <m:f>
                                  <m:fPr>
                                    <m:ctrlPr>
                                      <a:rPr lang="zh-CN" altLang="zh-CN" i="1">
                                        <a:solidFill>
                                          <a:srgbClr val="0070C0"/>
                                        </a:solidFill>
                                      </a:rPr>
                                    </m:ctrlPr>
                                  </m:fPr>
                                  <m:num>
                                    <m:r>
                                      <a:rPr lang="en-US" altLang="zh-CN" i="1">
                                        <a:solidFill>
                                          <a:srgbClr val="0070C0"/>
                                        </a:solidFill>
                                      </a:rPr>
                                      <m:t>𝑛</m:t>
                                    </m:r>
                                    <m:r>
                                      <a:rPr lang="en-US" altLang="zh-CN" i="1">
                                        <a:solidFill>
                                          <a:srgbClr val="0070C0"/>
                                        </a:solidFill>
                                      </a:rPr>
                                      <m:t>−</m:t>
                                    </m:r>
                                    <m:r>
                                      <a:rPr lang="en-US" altLang="zh-CN" i="1">
                                        <a:solidFill>
                                          <a:srgbClr val="0070C0"/>
                                        </a:solidFill>
                                      </a:rPr>
                                      <m:t>𝑚</m:t>
                                    </m:r>
                                  </m:num>
                                  <m:den>
                                    <m:r>
                                      <a:rPr lang="en-US" altLang="zh-CN" i="1">
                                        <a:solidFill>
                                          <a:srgbClr val="0070C0"/>
                                        </a:solidFill>
                                      </a:rPr>
                                      <m:t>2</m:t>
                                    </m:r>
                                  </m:den>
                                </m:f>
                                <m:r>
                                  <a:rPr lang="en-US" altLang="zh-CN" i="1">
                                    <a:solidFill>
                                      <a:srgbClr val="0070C0"/>
                                    </a:solidFill>
                                  </a:rPr>
                                  <m:t>−</m:t>
                                </m:r>
                                <m:r>
                                  <a:rPr lang="en-US" altLang="zh-CN" i="1">
                                    <a:solidFill>
                                      <a:srgbClr val="0070C0"/>
                                    </a:solidFill>
                                  </a:rPr>
                                  <m:t>𝑘</m:t>
                                </m:r>
                              </m:e>
                            </m:d>
                            <m:r>
                              <a:rPr lang="en-US" altLang="zh-CN" i="1">
                                <a:solidFill>
                                  <a:srgbClr val="0070C0"/>
                                </a:solidFill>
                              </a:rPr>
                              <m:t>!</m:t>
                            </m:r>
                          </m:den>
                        </m:f>
                      </m:e>
                    </m:nary>
                    <m:sSup>
                      <m:sSupPr>
                        <m:ctrlPr>
                          <a:rPr lang="zh-CN" altLang="zh-CN" i="1">
                            <a:solidFill>
                              <a:srgbClr val="0070C0"/>
                            </a:solidFill>
                          </a:rPr>
                        </m:ctrlPr>
                      </m:sSupPr>
                      <m:e>
                        <m:r>
                          <a:rPr lang="en-US" altLang="zh-CN" i="1">
                            <a:solidFill>
                              <a:srgbClr val="0070C0"/>
                            </a:solidFill>
                          </a:rPr>
                          <m:t>𝜌</m:t>
                        </m:r>
                      </m:e>
                      <m:sup>
                        <m:r>
                          <a:rPr lang="en-US" altLang="zh-CN" i="1">
                            <a:solidFill>
                              <a:srgbClr val="0070C0"/>
                            </a:solidFill>
                          </a:rPr>
                          <m:t>𝑛</m:t>
                        </m:r>
                        <m:r>
                          <a:rPr lang="en-US" altLang="zh-CN" i="1">
                            <a:solidFill>
                              <a:srgbClr val="0070C0"/>
                            </a:solidFill>
                          </a:rPr>
                          <m:t>−2</m:t>
                        </m:r>
                        <m:r>
                          <a:rPr lang="en-US" altLang="zh-CN" i="1">
                            <a:solidFill>
                              <a:srgbClr val="0070C0"/>
                            </a:solidFill>
                          </a:rPr>
                          <m:t>𝑘</m:t>
                        </m:r>
                      </m:sup>
                    </m:sSup>
                    <m:r>
                      <a:rPr lang="zh-CN" altLang="zh-CN">
                        <a:solidFill>
                          <a:srgbClr val="0070C0"/>
                        </a:solidFill>
                      </a:rPr>
                      <m:t>。</m:t>
                    </m:r>
                  </m:oMath>
                </a14:m>
                <a:endParaRPr lang="zh-CN" altLang="en-US" dirty="0">
                  <a:solidFill>
                    <a:srgbClr val="0070C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2264" r="-75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42</a:t>
            </a:fld>
            <a:endParaRPr lang="zh-CN" altLang="en-US"/>
          </a:p>
        </p:txBody>
      </p:sp>
    </p:spTree>
    <p:extLst>
      <p:ext uri="{BB962C8B-B14F-4D97-AF65-F5344CB8AC3E}">
        <p14:creationId xmlns:p14="http://schemas.microsoft.com/office/powerpoint/2010/main" val="150315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80">
                                          <p:stCondLst>
                                            <p:cond delay="0"/>
                                          </p:stCondLst>
                                        </p:cTn>
                                        <p:tgtEl>
                                          <p:spTgt spid="3">
                                            <p:txEl>
                                              <p:pRg st="2" end="2"/>
                                            </p:txEl>
                                          </p:spTgt>
                                        </p:tgtEl>
                                      </p:cBhvr>
                                    </p:animEffect>
                                    <p:anim calcmode="lin" valueType="num">
                                      <p:cBhvr>
                                        <p:cTn id="2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2" end="2"/>
                                            </p:txEl>
                                          </p:spTgt>
                                        </p:tgtEl>
                                      </p:cBhvr>
                                      <p:to x="100000" y="60000"/>
                                    </p:animScale>
                                    <p:animScale>
                                      <p:cBhvr>
                                        <p:cTn id="30" dur="166" decel="50000">
                                          <p:stCondLst>
                                            <p:cond delay="676"/>
                                          </p:stCondLst>
                                        </p:cTn>
                                        <p:tgtEl>
                                          <p:spTgt spid="3">
                                            <p:txEl>
                                              <p:pRg st="2" end="2"/>
                                            </p:txEl>
                                          </p:spTgt>
                                        </p:tgtEl>
                                      </p:cBhvr>
                                      <p:to x="100000" y="100000"/>
                                    </p:animScale>
                                    <p:animScale>
                                      <p:cBhvr>
                                        <p:cTn id="31" dur="26">
                                          <p:stCondLst>
                                            <p:cond delay="1312"/>
                                          </p:stCondLst>
                                        </p:cTn>
                                        <p:tgtEl>
                                          <p:spTgt spid="3">
                                            <p:txEl>
                                              <p:pRg st="2" end="2"/>
                                            </p:txEl>
                                          </p:spTgt>
                                        </p:tgtEl>
                                      </p:cBhvr>
                                      <p:to x="100000" y="80000"/>
                                    </p:animScale>
                                    <p:animScale>
                                      <p:cBhvr>
                                        <p:cTn id="32" dur="166" decel="50000">
                                          <p:stCondLst>
                                            <p:cond delay="1338"/>
                                          </p:stCondLst>
                                        </p:cTn>
                                        <p:tgtEl>
                                          <p:spTgt spid="3">
                                            <p:txEl>
                                              <p:pRg st="2" end="2"/>
                                            </p:txEl>
                                          </p:spTgt>
                                        </p:tgtEl>
                                      </p:cBhvr>
                                      <p:to x="100000" y="100000"/>
                                    </p:animScale>
                                    <p:animScale>
                                      <p:cBhvr>
                                        <p:cTn id="33" dur="26">
                                          <p:stCondLst>
                                            <p:cond delay="1642"/>
                                          </p:stCondLst>
                                        </p:cTn>
                                        <p:tgtEl>
                                          <p:spTgt spid="3">
                                            <p:txEl>
                                              <p:pRg st="2" end="2"/>
                                            </p:txEl>
                                          </p:spTgt>
                                        </p:tgtEl>
                                      </p:cBhvr>
                                      <p:to x="100000" y="90000"/>
                                    </p:animScale>
                                    <p:animScale>
                                      <p:cBhvr>
                                        <p:cTn id="34" dur="166" decel="50000">
                                          <p:stCondLst>
                                            <p:cond delay="1668"/>
                                          </p:stCondLst>
                                        </p:cTn>
                                        <p:tgtEl>
                                          <p:spTgt spid="3">
                                            <p:txEl>
                                              <p:pRg st="2" end="2"/>
                                            </p:txEl>
                                          </p:spTgt>
                                        </p:tgtEl>
                                      </p:cBhvr>
                                      <p:to x="100000" y="100000"/>
                                    </p:animScale>
                                    <p:animScale>
                                      <p:cBhvr>
                                        <p:cTn id="35" dur="26">
                                          <p:stCondLst>
                                            <p:cond delay="1808"/>
                                          </p:stCondLst>
                                        </p:cTn>
                                        <p:tgtEl>
                                          <p:spTgt spid="3">
                                            <p:txEl>
                                              <p:pRg st="2" end="2"/>
                                            </p:txEl>
                                          </p:spTgt>
                                        </p:tgtEl>
                                      </p:cBhvr>
                                      <p:to x="100000" y="95000"/>
                                    </p:animScale>
                                    <p:animScale>
                                      <p:cBhvr>
                                        <p:cTn id="36" dur="166" decel="50000">
                                          <p:stCondLst>
                                            <p:cond delay="1834"/>
                                          </p:stCondLst>
                                        </p:cTn>
                                        <p:tgtEl>
                                          <p:spTgt spid="3">
                                            <p:txEl>
                                              <p:pRg st="2" end="2"/>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wipe(down)">
                                      <p:cBhvr>
                                        <p:cTn id="39" dur="580">
                                          <p:stCondLst>
                                            <p:cond delay="0"/>
                                          </p:stCondLst>
                                        </p:cTn>
                                        <p:tgtEl>
                                          <p:spTgt spid="3">
                                            <p:txEl>
                                              <p:pRg st="3" end="3"/>
                                            </p:txEl>
                                          </p:spTgt>
                                        </p:tgtEl>
                                      </p:cBhvr>
                                    </p:animEffect>
                                    <p:anim calcmode="lin" valueType="num">
                                      <p:cBhvr>
                                        <p:cTn id="4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3" end="3"/>
                                            </p:txEl>
                                          </p:spTgt>
                                        </p:tgtEl>
                                      </p:cBhvr>
                                      <p:to x="100000" y="60000"/>
                                    </p:animScale>
                                    <p:animScale>
                                      <p:cBhvr>
                                        <p:cTn id="46" dur="166" decel="50000">
                                          <p:stCondLst>
                                            <p:cond delay="676"/>
                                          </p:stCondLst>
                                        </p:cTn>
                                        <p:tgtEl>
                                          <p:spTgt spid="3">
                                            <p:txEl>
                                              <p:pRg st="3" end="3"/>
                                            </p:txEl>
                                          </p:spTgt>
                                        </p:tgtEl>
                                      </p:cBhvr>
                                      <p:to x="100000" y="100000"/>
                                    </p:animScale>
                                    <p:animScale>
                                      <p:cBhvr>
                                        <p:cTn id="47" dur="26">
                                          <p:stCondLst>
                                            <p:cond delay="1312"/>
                                          </p:stCondLst>
                                        </p:cTn>
                                        <p:tgtEl>
                                          <p:spTgt spid="3">
                                            <p:txEl>
                                              <p:pRg st="3" end="3"/>
                                            </p:txEl>
                                          </p:spTgt>
                                        </p:tgtEl>
                                      </p:cBhvr>
                                      <p:to x="100000" y="80000"/>
                                    </p:animScale>
                                    <p:animScale>
                                      <p:cBhvr>
                                        <p:cTn id="48" dur="166" decel="50000">
                                          <p:stCondLst>
                                            <p:cond delay="1338"/>
                                          </p:stCondLst>
                                        </p:cTn>
                                        <p:tgtEl>
                                          <p:spTgt spid="3">
                                            <p:txEl>
                                              <p:pRg st="3" end="3"/>
                                            </p:txEl>
                                          </p:spTgt>
                                        </p:tgtEl>
                                      </p:cBhvr>
                                      <p:to x="100000" y="100000"/>
                                    </p:animScale>
                                    <p:animScale>
                                      <p:cBhvr>
                                        <p:cTn id="49" dur="26">
                                          <p:stCondLst>
                                            <p:cond delay="1642"/>
                                          </p:stCondLst>
                                        </p:cTn>
                                        <p:tgtEl>
                                          <p:spTgt spid="3">
                                            <p:txEl>
                                              <p:pRg st="3" end="3"/>
                                            </p:txEl>
                                          </p:spTgt>
                                        </p:tgtEl>
                                      </p:cBhvr>
                                      <p:to x="100000" y="90000"/>
                                    </p:animScale>
                                    <p:animScale>
                                      <p:cBhvr>
                                        <p:cTn id="50" dur="166" decel="50000">
                                          <p:stCondLst>
                                            <p:cond delay="1668"/>
                                          </p:stCondLst>
                                        </p:cTn>
                                        <p:tgtEl>
                                          <p:spTgt spid="3">
                                            <p:txEl>
                                              <p:pRg st="3" end="3"/>
                                            </p:txEl>
                                          </p:spTgt>
                                        </p:tgtEl>
                                      </p:cBhvr>
                                      <p:to x="100000" y="100000"/>
                                    </p:animScale>
                                    <p:animScale>
                                      <p:cBhvr>
                                        <p:cTn id="51" dur="26">
                                          <p:stCondLst>
                                            <p:cond delay="1808"/>
                                          </p:stCondLst>
                                        </p:cTn>
                                        <p:tgtEl>
                                          <p:spTgt spid="3">
                                            <p:txEl>
                                              <p:pRg st="3" end="3"/>
                                            </p:txEl>
                                          </p:spTgt>
                                        </p:tgtEl>
                                      </p:cBhvr>
                                      <p:to x="100000" y="95000"/>
                                    </p:animScale>
                                    <p:animScale>
                                      <p:cBhvr>
                                        <p:cTn id="52" dur="166" decel="50000">
                                          <p:stCondLst>
                                            <p:cond delay="1834"/>
                                          </p:stCondLst>
                                        </p:cTn>
                                        <p:tgtEl>
                                          <p:spTgt spid="3">
                                            <p:txEl>
                                              <p:pRg st="3" end="3"/>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Effect transition="in" filter="wipe(down)">
                                      <p:cBhvr>
                                        <p:cTn id="55" dur="580">
                                          <p:stCondLst>
                                            <p:cond delay="0"/>
                                          </p:stCondLst>
                                        </p:cTn>
                                        <p:tgtEl>
                                          <p:spTgt spid="3">
                                            <p:txEl>
                                              <p:pRg st="4" end="4"/>
                                            </p:txEl>
                                          </p:spTgt>
                                        </p:tgtEl>
                                      </p:cBhvr>
                                    </p:animEffect>
                                    <p:anim calcmode="lin" valueType="num">
                                      <p:cBhvr>
                                        <p:cTn id="56"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4" end="4"/>
                                            </p:txEl>
                                          </p:spTgt>
                                        </p:tgtEl>
                                      </p:cBhvr>
                                      <p:to x="100000" y="60000"/>
                                    </p:animScale>
                                    <p:animScale>
                                      <p:cBhvr>
                                        <p:cTn id="62" dur="166" decel="50000">
                                          <p:stCondLst>
                                            <p:cond delay="676"/>
                                          </p:stCondLst>
                                        </p:cTn>
                                        <p:tgtEl>
                                          <p:spTgt spid="3">
                                            <p:txEl>
                                              <p:pRg st="4" end="4"/>
                                            </p:txEl>
                                          </p:spTgt>
                                        </p:tgtEl>
                                      </p:cBhvr>
                                      <p:to x="100000" y="100000"/>
                                    </p:animScale>
                                    <p:animScale>
                                      <p:cBhvr>
                                        <p:cTn id="63" dur="26">
                                          <p:stCondLst>
                                            <p:cond delay="1312"/>
                                          </p:stCondLst>
                                        </p:cTn>
                                        <p:tgtEl>
                                          <p:spTgt spid="3">
                                            <p:txEl>
                                              <p:pRg st="4" end="4"/>
                                            </p:txEl>
                                          </p:spTgt>
                                        </p:tgtEl>
                                      </p:cBhvr>
                                      <p:to x="100000" y="80000"/>
                                    </p:animScale>
                                    <p:animScale>
                                      <p:cBhvr>
                                        <p:cTn id="64" dur="166" decel="50000">
                                          <p:stCondLst>
                                            <p:cond delay="1338"/>
                                          </p:stCondLst>
                                        </p:cTn>
                                        <p:tgtEl>
                                          <p:spTgt spid="3">
                                            <p:txEl>
                                              <p:pRg st="4" end="4"/>
                                            </p:txEl>
                                          </p:spTgt>
                                        </p:tgtEl>
                                      </p:cBhvr>
                                      <p:to x="100000" y="100000"/>
                                    </p:animScale>
                                    <p:animScale>
                                      <p:cBhvr>
                                        <p:cTn id="65" dur="26">
                                          <p:stCondLst>
                                            <p:cond delay="1642"/>
                                          </p:stCondLst>
                                        </p:cTn>
                                        <p:tgtEl>
                                          <p:spTgt spid="3">
                                            <p:txEl>
                                              <p:pRg st="4" end="4"/>
                                            </p:txEl>
                                          </p:spTgt>
                                        </p:tgtEl>
                                      </p:cBhvr>
                                      <p:to x="100000" y="90000"/>
                                    </p:animScale>
                                    <p:animScale>
                                      <p:cBhvr>
                                        <p:cTn id="66" dur="166" decel="50000">
                                          <p:stCondLst>
                                            <p:cond delay="1668"/>
                                          </p:stCondLst>
                                        </p:cTn>
                                        <p:tgtEl>
                                          <p:spTgt spid="3">
                                            <p:txEl>
                                              <p:pRg st="4" end="4"/>
                                            </p:txEl>
                                          </p:spTgt>
                                        </p:tgtEl>
                                      </p:cBhvr>
                                      <p:to x="100000" y="100000"/>
                                    </p:animScale>
                                    <p:animScale>
                                      <p:cBhvr>
                                        <p:cTn id="67" dur="26">
                                          <p:stCondLst>
                                            <p:cond delay="1808"/>
                                          </p:stCondLst>
                                        </p:cTn>
                                        <p:tgtEl>
                                          <p:spTgt spid="3">
                                            <p:txEl>
                                              <p:pRg st="4" end="4"/>
                                            </p:txEl>
                                          </p:spTgt>
                                        </p:tgtEl>
                                      </p:cBhvr>
                                      <p:to x="100000" y="95000"/>
                                    </p:animScale>
                                    <p:animScale>
                                      <p:cBhvr>
                                        <p:cTn id="68" dur="166" decel="50000">
                                          <p:stCondLst>
                                            <p:cond delay="1834"/>
                                          </p:stCondLst>
                                        </p:cTn>
                                        <p:tgtEl>
                                          <p:spTgt spid="3">
                                            <p:txEl>
                                              <p:pRg st="4" end="4"/>
                                            </p:txEl>
                                          </p:spTgt>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3">
                                            <p:txEl>
                                              <p:pRg st="5" end="5"/>
                                            </p:txEl>
                                          </p:spTgt>
                                        </p:tgtEl>
                                        <p:attrNameLst>
                                          <p:attrName>style.visibility</p:attrName>
                                        </p:attrNameLst>
                                      </p:cBhvr>
                                      <p:to>
                                        <p:strVal val="visible"/>
                                      </p:to>
                                    </p:set>
                                    <p:animEffect transition="in" filter="wipe(down)">
                                      <p:cBhvr>
                                        <p:cTn id="73" dur="580">
                                          <p:stCondLst>
                                            <p:cond delay="0"/>
                                          </p:stCondLst>
                                        </p:cTn>
                                        <p:tgtEl>
                                          <p:spTgt spid="3">
                                            <p:txEl>
                                              <p:pRg st="5" end="5"/>
                                            </p:txEl>
                                          </p:spTgt>
                                        </p:tgtEl>
                                      </p:cBhvr>
                                    </p:animEffect>
                                    <p:anim calcmode="lin" valueType="num">
                                      <p:cBhvr>
                                        <p:cTn id="74"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3">
                                            <p:txEl>
                                              <p:pRg st="5" end="5"/>
                                            </p:txEl>
                                          </p:spTgt>
                                        </p:tgtEl>
                                      </p:cBhvr>
                                      <p:to x="100000" y="60000"/>
                                    </p:animScale>
                                    <p:animScale>
                                      <p:cBhvr>
                                        <p:cTn id="80" dur="166" decel="50000">
                                          <p:stCondLst>
                                            <p:cond delay="676"/>
                                          </p:stCondLst>
                                        </p:cTn>
                                        <p:tgtEl>
                                          <p:spTgt spid="3">
                                            <p:txEl>
                                              <p:pRg st="5" end="5"/>
                                            </p:txEl>
                                          </p:spTgt>
                                        </p:tgtEl>
                                      </p:cBhvr>
                                      <p:to x="100000" y="100000"/>
                                    </p:animScale>
                                    <p:animScale>
                                      <p:cBhvr>
                                        <p:cTn id="81" dur="26">
                                          <p:stCondLst>
                                            <p:cond delay="1312"/>
                                          </p:stCondLst>
                                        </p:cTn>
                                        <p:tgtEl>
                                          <p:spTgt spid="3">
                                            <p:txEl>
                                              <p:pRg st="5" end="5"/>
                                            </p:txEl>
                                          </p:spTgt>
                                        </p:tgtEl>
                                      </p:cBhvr>
                                      <p:to x="100000" y="80000"/>
                                    </p:animScale>
                                    <p:animScale>
                                      <p:cBhvr>
                                        <p:cTn id="82" dur="166" decel="50000">
                                          <p:stCondLst>
                                            <p:cond delay="1338"/>
                                          </p:stCondLst>
                                        </p:cTn>
                                        <p:tgtEl>
                                          <p:spTgt spid="3">
                                            <p:txEl>
                                              <p:pRg st="5" end="5"/>
                                            </p:txEl>
                                          </p:spTgt>
                                        </p:tgtEl>
                                      </p:cBhvr>
                                      <p:to x="100000" y="100000"/>
                                    </p:animScale>
                                    <p:animScale>
                                      <p:cBhvr>
                                        <p:cTn id="83" dur="26">
                                          <p:stCondLst>
                                            <p:cond delay="1642"/>
                                          </p:stCondLst>
                                        </p:cTn>
                                        <p:tgtEl>
                                          <p:spTgt spid="3">
                                            <p:txEl>
                                              <p:pRg st="5" end="5"/>
                                            </p:txEl>
                                          </p:spTgt>
                                        </p:tgtEl>
                                      </p:cBhvr>
                                      <p:to x="100000" y="90000"/>
                                    </p:animScale>
                                    <p:animScale>
                                      <p:cBhvr>
                                        <p:cTn id="84" dur="166" decel="50000">
                                          <p:stCondLst>
                                            <p:cond delay="1668"/>
                                          </p:stCondLst>
                                        </p:cTn>
                                        <p:tgtEl>
                                          <p:spTgt spid="3">
                                            <p:txEl>
                                              <p:pRg st="5" end="5"/>
                                            </p:txEl>
                                          </p:spTgt>
                                        </p:tgtEl>
                                      </p:cBhvr>
                                      <p:to x="100000" y="100000"/>
                                    </p:animScale>
                                    <p:animScale>
                                      <p:cBhvr>
                                        <p:cTn id="85" dur="26">
                                          <p:stCondLst>
                                            <p:cond delay="1808"/>
                                          </p:stCondLst>
                                        </p:cTn>
                                        <p:tgtEl>
                                          <p:spTgt spid="3">
                                            <p:txEl>
                                              <p:pRg st="5" end="5"/>
                                            </p:txEl>
                                          </p:spTgt>
                                        </p:tgtEl>
                                      </p:cBhvr>
                                      <p:to x="100000" y="95000"/>
                                    </p:animScale>
                                    <p:animScale>
                                      <p:cBhvr>
                                        <p:cTn id="86" dur="166" decel="50000">
                                          <p:stCondLst>
                                            <p:cond delay="1834"/>
                                          </p:stCondLst>
                                        </p:cTn>
                                        <p:tgtEl>
                                          <p:spTgt spid="3">
                                            <p:txEl>
                                              <p:pRg st="5" end="5"/>
                                            </p:txEl>
                                          </p:spTgt>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3">
                                            <p:txEl>
                                              <p:pRg st="6" end="6"/>
                                            </p:txEl>
                                          </p:spTgt>
                                        </p:tgtEl>
                                        <p:attrNameLst>
                                          <p:attrName>style.visibility</p:attrName>
                                        </p:attrNameLst>
                                      </p:cBhvr>
                                      <p:to>
                                        <p:strVal val="visible"/>
                                      </p:to>
                                    </p:set>
                                    <p:animEffect transition="in" filter="wipe(down)">
                                      <p:cBhvr>
                                        <p:cTn id="89" dur="580">
                                          <p:stCondLst>
                                            <p:cond delay="0"/>
                                          </p:stCondLst>
                                        </p:cTn>
                                        <p:tgtEl>
                                          <p:spTgt spid="3">
                                            <p:txEl>
                                              <p:pRg st="6" end="6"/>
                                            </p:txEl>
                                          </p:spTgt>
                                        </p:tgtEl>
                                      </p:cBhvr>
                                    </p:animEffect>
                                    <p:anim calcmode="lin" valueType="num">
                                      <p:cBhvr>
                                        <p:cTn id="90"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95" dur="26">
                                          <p:stCondLst>
                                            <p:cond delay="650"/>
                                          </p:stCondLst>
                                        </p:cTn>
                                        <p:tgtEl>
                                          <p:spTgt spid="3">
                                            <p:txEl>
                                              <p:pRg st="6" end="6"/>
                                            </p:txEl>
                                          </p:spTgt>
                                        </p:tgtEl>
                                      </p:cBhvr>
                                      <p:to x="100000" y="60000"/>
                                    </p:animScale>
                                    <p:animScale>
                                      <p:cBhvr>
                                        <p:cTn id="96" dur="166" decel="50000">
                                          <p:stCondLst>
                                            <p:cond delay="676"/>
                                          </p:stCondLst>
                                        </p:cTn>
                                        <p:tgtEl>
                                          <p:spTgt spid="3">
                                            <p:txEl>
                                              <p:pRg st="6" end="6"/>
                                            </p:txEl>
                                          </p:spTgt>
                                        </p:tgtEl>
                                      </p:cBhvr>
                                      <p:to x="100000" y="100000"/>
                                    </p:animScale>
                                    <p:animScale>
                                      <p:cBhvr>
                                        <p:cTn id="97" dur="26">
                                          <p:stCondLst>
                                            <p:cond delay="1312"/>
                                          </p:stCondLst>
                                        </p:cTn>
                                        <p:tgtEl>
                                          <p:spTgt spid="3">
                                            <p:txEl>
                                              <p:pRg st="6" end="6"/>
                                            </p:txEl>
                                          </p:spTgt>
                                        </p:tgtEl>
                                      </p:cBhvr>
                                      <p:to x="100000" y="80000"/>
                                    </p:animScale>
                                    <p:animScale>
                                      <p:cBhvr>
                                        <p:cTn id="98" dur="166" decel="50000">
                                          <p:stCondLst>
                                            <p:cond delay="1338"/>
                                          </p:stCondLst>
                                        </p:cTn>
                                        <p:tgtEl>
                                          <p:spTgt spid="3">
                                            <p:txEl>
                                              <p:pRg st="6" end="6"/>
                                            </p:txEl>
                                          </p:spTgt>
                                        </p:tgtEl>
                                      </p:cBhvr>
                                      <p:to x="100000" y="100000"/>
                                    </p:animScale>
                                    <p:animScale>
                                      <p:cBhvr>
                                        <p:cTn id="99" dur="26">
                                          <p:stCondLst>
                                            <p:cond delay="1642"/>
                                          </p:stCondLst>
                                        </p:cTn>
                                        <p:tgtEl>
                                          <p:spTgt spid="3">
                                            <p:txEl>
                                              <p:pRg st="6" end="6"/>
                                            </p:txEl>
                                          </p:spTgt>
                                        </p:tgtEl>
                                      </p:cBhvr>
                                      <p:to x="100000" y="90000"/>
                                    </p:animScale>
                                    <p:animScale>
                                      <p:cBhvr>
                                        <p:cTn id="100" dur="166" decel="50000">
                                          <p:stCondLst>
                                            <p:cond delay="1668"/>
                                          </p:stCondLst>
                                        </p:cTn>
                                        <p:tgtEl>
                                          <p:spTgt spid="3">
                                            <p:txEl>
                                              <p:pRg st="6" end="6"/>
                                            </p:txEl>
                                          </p:spTgt>
                                        </p:tgtEl>
                                      </p:cBhvr>
                                      <p:to x="100000" y="100000"/>
                                    </p:animScale>
                                    <p:animScale>
                                      <p:cBhvr>
                                        <p:cTn id="101" dur="26">
                                          <p:stCondLst>
                                            <p:cond delay="1808"/>
                                          </p:stCondLst>
                                        </p:cTn>
                                        <p:tgtEl>
                                          <p:spTgt spid="3">
                                            <p:txEl>
                                              <p:pRg st="6" end="6"/>
                                            </p:txEl>
                                          </p:spTgt>
                                        </p:tgtEl>
                                      </p:cBhvr>
                                      <p:to x="100000" y="95000"/>
                                    </p:animScale>
                                    <p:animScale>
                                      <p:cBhvr>
                                        <p:cTn id="102" dur="166" decel="50000">
                                          <p:stCondLst>
                                            <p:cond delay="1834"/>
                                          </p:stCondLst>
                                        </p:cTn>
                                        <p:tgtEl>
                                          <p:spTgt spid="3">
                                            <p:txEl>
                                              <p:pRg st="6" end="6"/>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Zernike</a:t>
            </a:r>
            <a:r>
              <a:rPr lang="zh-CN" altLang="zh-CN" dirty="0"/>
              <a:t>不变矩</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10000"/>
              </a:bodyPr>
              <a:lstStyle/>
              <a:p>
                <a:r>
                  <a:rPr lang="zh-CN" altLang="zh-CN" dirty="0"/>
                  <a:t>在</a:t>
                </a:r>
                <a:r>
                  <a:rPr lang="en-US" altLang="zh-CN" dirty="0"/>
                  <a:t>Zernike</a:t>
                </a:r>
                <a:r>
                  <a:rPr lang="zh-CN" altLang="zh-CN" dirty="0"/>
                  <a:t>不变矩的基础上，伪</a:t>
                </a:r>
                <a:r>
                  <a:rPr lang="en-US" altLang="zh-CN" dirty="0"/>
                  <a:t>Zernike</a:t>
                </a:r>
                <a:r>
                  <a:rPr lang="zh-CN" altLang="zh-CN" dirty="0"/>
                  <a:t>不变矩被提出，并具有更好的鲁棒性和对图像噪声的</a:t>
                </a:r>
                <a:r>
                  <a:rPr lang="zh-CN" altLang="zh-CN" dirty="0" smtClean="0"/>
                  <a:t>不敏感性。</a:t>
                </a:r>
                <a:endParaRPr lang="en-US" altLang="zh-CN" dirty="0" smtClean="0"/>
              </a:p>
              <a:p>
                <a:pPr lvl="1"/>
                <a:r>
                  <a:rPr lang="zh-CN" altLang="zh-CN" dirty="0"/>
                  <a:t>寻找目标像素所占据的外接矩形区域</a:t>
                </a:r>
                <a:r>
                  <a:rPr lang="zh-CN" altLang="zh-CN" dirty="0" smtClean="0"/>
                  <a:t>；</a:t>
                </a:r>
                <a:endParaRPr lang="en-US" altLang="zh-CN" dirty="0" smtClean="0"/>
              </a:p>
              <a:p>
                <a:pPr lvl="1"/>
                <a:r>
                  <a:rPr lang="zh-CN" altLang="zh-CN" dirty="0" smtClean="0">
                    <a:solidFill>
                      <a:srgbClr val="00B050"/>
                    </a:solidFill>
                  </a:rPr>
                  <a:t>根据所设定的阶数</a:t>
                </a:r>
                <a14:m>
                  <m:oMath xmlns:m="http://schemas.openxmlformats.org/officeDocument/2006/math">
                    <m:r>
                      <a:rPr lang="en-US" altLang="zh-CN" i="1">
                        <a:solidFill>
                          <a:srgbClr val="00B050"/>
                        </a:solidFill>
                      </a:rPr>
                      <m:t>𝑛</m:t>
                    </m:r>
                  </m:oMath>
                </a14:m>
                <a:r>
                  <a:rPr lang="zh-CN" altLang="zh-CN" dirty="0">
                    <a:solidFill>
                      <a:srgbClr val="00B050"/>
                    </a:solidFill>
                  </a:rPr>
                  <a:t>，进行重复次数</a:t>
                </a:r>
                <a14:m>
                  <m:oMath xmlns:m="http://schemas.openxmlformats.org/officeDocument/2006/math">
                    <m:r>
                      <a:rPr lang="en-US" altLang="zh-CN" i="1">
                        <a:solidFill>
                          <a:srgbClr val="00B050"/>
                        </a:solidFill>
                      </a:rPr>
                      <m:t>𝑙</m:t>
                    </m:r>
                  </m:oMath>
                </a14:m>
                <a:r>
                  <a:rPr lang="zh-CN" altLang="zh-CN" dirty="0">
                    <a:solidFill>
                      <a:srgbClr val="00B050"/>
                    </a:solidFill>
                  </a:rPr>
                  <a:t>的计算，从而进一步得到所需计算的不变矩系数的个数</a:t>
                </a:r>
                <a:r>
                  <a:rPr lang="zh-CN" altLang="zh-CN" dirty="0" smtClean="0">
                    <a:solidFill>
                      <a:srgbClr val="00B050"/>
                    </a:solidFill>
                  </a:rPr>
                  <a:t>；</a:t>
                </a:r>
                <a:endParaRPr lang="en-US" altLang="zh-CN" dirty="0" smtClean="0">
                  <a:solidFill>
                    <a:srgbClr val="00B050"/>
                  </a:solidFill>
                </a:endParaRPr>
              </a:p>
              <a:p>
                <a:pPr lvl="1"/>
                <a:r>
                  <a:rPr lang="zh-CN" altLang="zh-CN" dirty="0"/>
                  <a:t>针对每一对阶数</a:t>
                </a:r>
                <a14:m>
                  <m:oMath xmlns:m="http://schemas.openxmlformats.org/officeDocument/2006/math">
                    <m:r>
                      <a:rPr lang="en-US" altLang="zh-CN" i="1"/>
                      <m:t>𝑛</m:t>
                    </m:r>
                  </m:oMath>
                </a14:m>
                <a:r>
                  <a:rPr lang="zh-CN" altLang="zh-CN" dirty="0"/>
                  <a:t>和重复次数</a:t>
                </a:r>
                <a14:m>
                  <m:oMath xmlns:m="http://schemas.openxmlformats.org/officeDocument/2006/math">
                    <m:r>
                      <a:rPr lang="en-US" altLang="zh-CN" i="1"/>
                      <m:t>𝑙</m:t>
                    </m:r>
                  </m:oMath>
                </a14:m>
                <a:r>
                  <a:rPr lang="zh-CN" altLang="zh-CN" dirty="0"/>
                  <a:t>，进行如下四个子步骤的计算</a:t>
                </a:r>
                <a:r>
                  <a:rPr lang="zh-CN" altLang="zh-CN" dirty="0" smtClean="0"/>
                  <a:t>：</a:t>
                </a:r>
                <a:endParaRPr lang="en-US" altLang="zh-CN" dirty="0" smtClean="0"/>
              </a:p>
              <a:p>
                <a:pPr lvl="2"/>
                <a:r>
                  <a:rPr lang="zh-CN" altLang="zh-CN" dirty="0" smtClean="0">
                    <a:solidFill>
                      <a:srgbClr val="C00000"/>
                    </a:solidFill>
                  </a:rPr>
                  <a:t>将步骤</a:t>
                </a:r>
                <a:r>
                  <a:rPr lang="en-US" altLang="zh-CN" dirty="0">
                    <a:solidFill>
                      <a:srgbClr val="C00000"/>
                    </a:solidFill>
                  </a:rPr>
                  <a:t>1</a:t>
                </a:r>
                <a:r>
                  <a:rPr lang="zh-CN" altLang="zh-CN" dirty="0">
                    <a:solidFill>
                      <a:srgbClr val="C00000"/>
                    </a:solidFill>
                  </a:rPr>
                  <a:t>所得到的外接矩形区域归一化为一个单位圆</a:t>
                </a:r>
                <a:r>
                  <a:rPr lang="zh-CN" altLang="zh-CN" dirty="0" smtClean="0">
                    <a:solidFill>
                      <a:srgbClr val="C00000"/>
                    </a:solidFill>
                  </a:rPr>
                  <a:t>；</a:t>
                </a:r>
                <a:endParaRPr lang="en-US" altLang="zh-CN" dirty="0" smtClean="0">
                  <a:solidFill>
                    <a:srgbClr val="C00000"/>
                  </a:solidFill>
                </a:endParaRPr>
              </a:p>
              <a:p>
                <a:pPr lvl="2"/>
                <a:r>
                  <a:rPr lang="zh-CN" altLang="zh-CN" dirty="0">
                    <a:solidFill>
                      <a:srgbClr val="C00000"/>
                    </a:solidFill>
                  </a:rPr>
                  <a:t>将所有图像像素从笛卡尔坐标系转换至以单位圆圆心为原点的极坐标系中</a:t>
                </a:r>
                <a:r>
                  <a:rPr lang="zh-CN" altLang="zh-CN" dirty="0" smtClean="0">
                    <a:solidFill>
                      <a:srgbClr val="C00000"/>
                    </a:solidFill>
                  </a:rPr>
                  <a:t>；</a:t>
                </a:r>
                <a:endParaRPr lang="en-US" altLang="zh-CN" dirty="0" smtClean="0">
                  <a:solidFill>
                    <a:srgbClr val="C00000"/>
                  </a:solidFill>
                </a:endParaRPr>
              </a:p>
              <a:p>
                <a:pPr lvl="2"/>
                <a:r>
                  <a:rPr lang="zh-CN" altLang="zh-CN" dirty="0">
                    <a:solidFill>
                      <a:srgbClr val="C00000"/>
                    </a:solidFill>
                  </a:rPr>
                  <a:t>在极坐标系下计算每一个像素离开原点的径向距离</a:t>
                </a:r>
                <a:r>
                  <a:rPr lang="zh-CN" altLang="zh-CN" dirty="0" smtClean="0">
                    <a:solidFill>
                      <a:srgbClr val="C00000"/>
                    </a:solidFill>
                  </a:rPr>
                  <a:t>；</a:t>
                </a:r>
                <a:endParaRPr lang="en-US" altLang="zh-CN" dirty="0" smtClean="0">
                  <a:solidFill>
                    <a:srgbClr val="C00000"/>
                  </a:solidFill>
                </a:endParaRPr>
              </a:p>
              <a:p>
                <a:pPr lvl="2"/>
                <a:r>
                  <a:rPr lang="zh-CN" altLang="zh-CN" dirty="0">
                    <a:solidFill>
                      <a:srgbClr val="C00000"/>
                    </a:solidFill>
                  </a:rPr>
                  <a:t>统计所有像素的径向距离得到在当前阶数</a:t>
                </a:r>
                <a14:m>
                  <m:oMath xmlns:m="http://schemas.openxmlformats.org/officeDocument/2006/math">
                    <m:r>
                      <a:rPr lang="en-US" altLang="zh-CN" i="1">
                        <a:solidFill>
                          <a:srgbClr val="C00000"/>
                        </a:solidFill>
                      </a:rPr>
                      <m:t>𝑛</m:t>
                    </m:r>
                  </m:oMath>
                </a14:m>
                <a:r>
                  <a:rPr lang="zh-CN" altLang="zh-CN" dirty="0">
                    <a:solidFill>
                      <a:srgbClr val="C00000"/>
                    </a:solidFill>
                  </a:rPr>
                  <a:t>和重复次数</a:t>
                </a:r>
                <a14:m>
                  <m:oMath xmlns:m="http://schemas.openxmlformats.org/officeDocument/2006/math">
                    <m:r>
                      <a:rPr lang="en-US" altLang="zh-CN" i="1">
                        <a:solidFill>
                          <a:srgbClr val="C00000"/>
                        </a:solidFill>
                      </a:rPr>
                      <m:t>𝑙</m:t>
                    </m:r>
                  </m:oMath>
                </a14:m>
                <a:r>
                  <a:rPr lang="zh-CN" altLang="zh-CN" dirty="0">
                    <a:solidFill>
                      <a:srgbClr val="C00000"/>
                    </a:solidFill>
                  </a:rPr>
                  <a:t>下的不变矩系数</a:t>
                </a:r>
                <a:r>
                  <a:rPr lang="zh-CN" altLang="zh-CN" dirty="0" smtClean="0">
                    <a:solidFill>
                      <a:srgbClr val="C00000"/>
                    </a:solidFill>
                  </a:rPr>
                  <a:t>；</a:t>
                </a:r>
                <a:endParaRPr lang="en-US" altLang="zh-CN" dirty="0" smtClean="0">
                  <a:solidFill>
                    <a:srgbClr val="C00000"/>
                  </a:solidFill>
                </a:endParaRPr>
              </a:p>
              <a:p>
                <a:pPr lvl="1"/>
                <a:r>
                  <a:rPr lang="zh-CN" altLang="zh-CN" dirty="0"/>
                  <a:t>将所有的不变矩系数组合起来得到一个系数序列，便是一幅二值图像所对应的伪</a:t>
                </a:r>
                <a:r>
                  <a:rPr lang="en-US" altLang="zh-CN" dirty="0"/>
                  <a:t>Zernike</a:t>
                </a:r>
                <a:r>
                  <a:rPr lang="zh-CN" altLang="zh-CN" dirty="0"/>
                  <a:t>不变矩的计算结果。</a:t>
                </a:r>
                <a:endParaRPr lang="en-US" altLang="zh-CN" dirty="0" smtClean="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337" t="-2013" r="-4377" b="-125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数字图像处理</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43</a:t>
            </a:fld>
            <a:endParaRPr lang="zh-CN" altLang="en-US"/>
          </a:p>
        </p:txBody>
      </p:sp>
    </p:spTree>
    <p:extLst>
      <p:ext uri="{BB962C8B-B14F-4D97-AF65-F5344CB8AC3E}">
        <p14:creationId xmlns:p14="http://schemas.microsoft.com/office/powerpoint/2010/main" val="126990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80">
                                          <p:stCondLst>
                                            <p:cond delay="0"/>
                                          </p:stCondLst>
                                        </p:cTn>
                                        <p:tgtEl>
                                          <p:spTgt spid="3">
                                            <p:txEl>
                                              <p:pRg st="2" end="2"/>
                                            </p:txEl>
                                          </p:spTgt>
                                        </p:tgtEl>
                                      </p:cBhvr>
                                    </p:animEffect>
                                    <p:anim calcmode="lin" valueType="num">
                                      <p:cBhvr>
                                        <p:cTn id="2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2" end="2"/>
                                            </p:txEl>
                                          </p:spTgt>
                                        </p:tgtEl>
                                      </p:cBhvr>
                                      <p:to x="100000" y="60000"/>
                                    </p:animScale>
                                    <p:animScale>
                                      <p:cBhvr>
                                        <p:cTn id="30" dur="166" decel="50000">
                                          <p:stCondLst>
                                            <p:cond delay="676"/>
                                          </p:stCondLst>
                                        </p:cTn>
                                        <p:tgtEl>
                                          <p:spTgt spid="3">
                                            <p:txEl>
                                              <p:pRg st="2" end="2"/>
                                            </p:txEl>
                                          </p:spTgt>
                                        </p:tgtEl>
                                      </p:cBhvr>
                                      <p:to x="100000" y="100000"/>
                                    </p:animScale>
                                    <p:animScale>
                                      <p:cBhvr>
                                        <p:cTn id="31" dur="26">
                                          <p:stCondLst>
                                            <p:cond delay="1312"/>
                                          </p:stCondLst>
                                        </p:cTn>
                                        <p:tgtEl>
                                          <p:spTgt spid="3">
                                            <p:txEl>
                                              <p:pRg st="2" end="2"/>
                                            </p:txEl>
                                          </p:spTgt>
                                        </p:tgtEl>
                                      </p:cBhvr>
                                      <p:to x="100000" y="80000"/>
                                    </p:animScale>
                                    <p:animScale>
                                      <p:cBhvr>
                                        <p:cTn id="32" dur="166" decel="50000">
                                          <p:stCondLst>
                                            <p:cond delay="1338"/>
                                          </p:stCondLst>
                                        </p:cTn>
                                        <p:tgtEl>
                                          <p:spTgt spid="3">
                                            <p:txEl>
                                              <p:pRg st="2" end="2"/>
                                            </p:txEl>
                                          </p:spTgt>
                                        </p:tgtEl>
                                      </p:cBhvr>
                                      <p:to x="100000" y="100000"/>
                                    </p:animScale>
                                    <p:animScale>
                                      <p:cBhvr>
                                        <p:cTn id="33" dur="26">
                                          <p:stCondLst>
                                            <p:cond delay="1642"/>
                                          </p:stCondLst>
                                        </p:cTn>
                                        <p:tgtEl>
                                          <p:spTgt spid="3">
                                            <p:txEl>
                                              <p:pRg st="2" end="2"/>
                                            </p:txEl>
                                          </p:spTgt>
                                        </p:tgtEl>
                                      </p:cBhvr>
                                      <p:to x="100000" y="90000"/>
                                    </p:animScale>
                                    <p:animScale>
                                      <p:cBhvr>
                                        <p:cTn id="34" dur="166" decel="50000">
                                          <p:stCondLst>
                                            <p:cond delay="1668"/>
                                          </p:stCondLst>
                                        </p:cTn>
                                        <p:tgtEl>
                                          <p:spTgt spid="3">
                                            <p:txEl>
                                              <p:pRg st="2" end="2"/>
                                            </p:txEl>
                                          </p:spTgt>
                                        </p:tgtEl>
                                      </p:cBhvr>
                                      <p:to x="100000" y="100000"/>
                                    </p:animScale>
                                    <p:animScale>
                                      <p:cBhvr>
                                        <p:cTn id="35" dur="26">
                                          <p:stCondLst>
                                            <p:cond delay="1808"/>
                                          </p:stCondLst>
                                        </p:cTn>
                                        <p:tgtEl>
                                          <p:spTgt spid="3">
                                            <p:txEl>
                                              <p:pRg st="2" end="2"/>
                                            </p:txEl>
                                          </p:spTgt>
                                        </p:tgtEl>
                                      </p:cBhvr>
                                      <p:to x="100000" y="95000"/>
                                    </p:animScale>
                                    <p:animScale>
                                      <p:cBhvr>
                                        <p:cTn id="36" dur="166" decel="50000">
                                          <p:stCondLst>
                                            <p:cond delay="1834"/>
                                          </p:stCondLst>
                                        </p:cTn>
                                        <p:tgtEl>
                                          <p:spTgt spid="3">
                                            <p:txEl>
                                              <p:pRg st="2" end="2"/>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wipe(down)">
                                      <p:cBhvr>
                                        <p:cTn id="41" dur="580">
                                          <p:stCondLst>
                                            <p:cond delay="0"/>
                                          </p:stCondLst>
                                        </p:cTn>
                                        <p:tgtEl>
                                          <p:spTgt spid="3">
                                            <p:txEl>
                                              <p:pRg st="3" end="3"/>
                                            </p:txEl>
                                          </p:spTgt>
                                        </p:tgtEl>
                                      </p:cBhvr>
                                    </p:animEffect>
                                    <p:anim calcmode="lin" valueType="num">
                                      <p:cBhvr>
                                        <p:cTn id="4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
                                            <p:txEl>
                                              <p:pRg st="3" end="3"/>
                                            </p:txEl>
                                          </p:spTgt>
                                        </p:tgtEl>
                                      </p:cBhvr>
                                      <p:to x="100000" y="60000"/>
                                    </p:animScale>
                                    <p:animScale>
                                      <p:cBhvr>
                                        <p:cTn id="48" dur="166" decel="50000">
                                          <p:stCondLst>
                                            <p:cond delay="676"/>
                                          </p:stCondLst>
                                        </p:cTn>
                                        <p:tgtEl>
                                          <p:spTgt spid="3">
                                            <p:txEl>
                                              <p:pRg st="3" end="3"/>
                                            </p:txEl>
                                          </p:spTgt>
                                        </p:tgtEl>
                                      </p:cBhvr>
                                      <p:to x="100000" y="100000"/>
                                    </p:animScale>
                                    <p:animScale>
                                      <p:cBhvr>
                                        <p:cTn id="49" dur="26">
                                          <p:stCondLst>
                                            <p:cond delay="1312"/>
                                          </p:stCondLst>
                                        </p:cTn>
                                        <p:tgtEl>
                                          <p:spTgt spid="3">
                                            <p:txEl>
                                              <p:pRg st="3" end="3"/>
                                            </p:txEl>
                                          </p:spTgt>
                                        </p:tgtEl>
                                      </p:cBhvr>
                                      <p:to x="100000" y="80000"/>
                                    </p:animScale>
                                    <p:animScale>
                                      <p:cBhvr>
                                        <p:cTn id="50" dur="166" decel="50000">
                                          <p:stCondLst>
                                            <p:cond delay="1338"/>
                                          </p:stCondLst>
                                        </p:cTn>
                                        <p:tgtEl>
                                          <p:spTgt spid="3">
                                            <p:txEl>
                                              <p:pRg st="3" end="3"/>
                                            </p:txEl>
                                          </p:spTgt>
                                        </p:tgtEl>
                                      </p:cBhvr>
                                      <p:to x="100000" y="100000"/>
                                    </p:animScale>
                                    <p:animScale>
                                      <p:cBhvr>
                                        <p:cTn id="51" dur="26">
                                          <p:stCondLst>
                                            <p:cond delay="1642"/>
                                          </p:stCondLst>
                                        </p:cTn>
                                        <p:tgtEl>
                                          <p:spTgt spid="3">
                                            <p:txEl>
                                              <p:pRg st="3" end="3"/>
                                            </p:txEl>
                                          </p:spTgt>
                                        </p:tgtEl>
                                      </p:cBhvr>
                                      <p:to x="100000" y="90000"/>
                                    </p:animScale>
                                    <p:animScale>
                                      <p:cBhvr>
                                        <p:cTn id="52" dur="166" decel="50000">
                                          <p:stCondLst>
                                            <p:cond delay="1668"/>
                                          </p:stCondLst>
                                        </p:cTn>
                                        <p:tgtEl>
                                          <p:spTgt spid="3">
                                            <p:txEl>
                                              <p:pRg st="3" end="3"/>
                                            </p:txEl>
                                          </p:spTgt>
                                        </p:tgtEl>
                                      </p:cBhvr>
                                      <p:to x="100000" y="100000"/>
                                    </p:animScale>
                                    <p:animScale>
                                      <p:cBhvr>
                                        <p:cTn id="53" dur="26">
                                          <p:stCondLst>
                                            <p:cond delay="1808"/>
                                          </p:stCondLst>
                                        </p:cTn>
                                        <p:tgtEl>
                                          <p:spTgt spid="3">
                                            <p:txEl>
                                              <p:pRg st="3" end="3"/>
                                            </p:txEl>
                                          </p:spTgt>
                                        </p:tgtEl>
                                      </p:cBhvr>
                                      <p:to x="100000" y="95000"/>
                                    </p:animScale>
                                    <p:animScale>
                                      <p:cBhvr>
                                        <p:cTn id="54" dur="166" decel="50000">
                                          <p:stCondLst>
                                            <p:cond delay="1834"/>
                                          </p:stCondLst>
                                        </p:cTn>
                                        <p:tgtEl>
                                          <p:spTgt spid="3">
                                            <p:txEl>
                                              <p:pRg st="3" end="3"/>
                                            </p:txEl>
                                          </p:spTgt>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wipe(down)">
                                      <p:cBhvr>
                                        <p:cTn id="57" dur="580">
                                          <p:stCondLst>
                                            <p:cond delay="0"/>
                                          </p:stCondLst>
                                        </p:cTn>
                                        <p:tgtEl>
                                          <p:spTgt spid="3">
                                            <p:txEl>
                                              <p:pRg st="4" end="4"/>
                                            </p:txEl>
                                          </p:spTgt>
                                        </p:tgtEl>
                                      </p:cBhvr>
                                    </p:animEffect>
                                    <p:anim calcmode="lin" valueType="num">
                                      <p:cBhvr>
                                        <p:cTn id="5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4" end="4"/>
                                            </p:txEl>
                                          </p:spTgt>
                                        </p:tgtEl>
                                      </p:cBhvr>
                                      <p:to x="100000" y="60000"/>
                                    </p:animScale>
                                    <p:animScale>
                                      <p:cBhvr>
                                        <p:cTn id="64" dur="166" decel="50000">
                                          <p:stCondLst>
                                            <p:cond delay="676"/>
                                          </p:stCondLst>
                                        </p:cTn>
                                        <p:tgtEl>
                                          <p:spTgt spid="3">
                                            <p:txEl>
                                              <p:pRg st="4" end="4"/>
                                            </p:txEl>
                                          </p:spTgt>
                                        </p:tgtEl>
                                      </p:cBhvr>
                                      <p:to x="100000" y="100000"/>
                                    </p:animScale>
                                    <p:animScale>
                                      <p:cBhvr>
                                        <p:cTn id="65" dur="26">
                                          <p:stCondLst>
                                            <p:cond delay="1312"/>
                                          </p:stCondLst>
                                        </p:cTn>
                                        <p:tgtEl>
                                          <p:spTgt spid="3">
                                            <p:txEl>
                                              <p:pRg st="4" end="4"/>
                                            </p:txEl>
                                          </p:spTgt>
                                        </p:tgtEl>
                                      </p:cBhvr>
                                      <p:to x="100000" y="80000"/>
                                    </p:animScale>
                                    <p:animScale>
                                      <p:cBhvr>
                                        <p:cTn id="66" dur="166" decel="50000">
                                          <p:stCondLst>
                                            <p:cond delay="1338"/>
                                          </p:stCondLst>
                                        </p:cTn>
                                        <p:tgtEl>
                                          <p:spTgt spid="3">
                                            <p:txEl>
                                              <p:pRg st="4" end="4"/>
                                            </p:txEl>
                                          </p:spTgt>
                                        </p:tgtEl>
                                      </p:cBhvr>
                                      <p:to x="100000" y="100000"/>
                                    </p:animScale>
                                    <p:animScale>
                                      <p:cBhvr>
                                        <p:cTn id="67" dur="26">
                                          <p:stCondLst>
                                            <p:cond delay="1642"/>
                                          </p:stCondLst>
                                        </p:cTn>
                                        <p:tgtEl>
                                          <p:spTgt spid="3">
                                            <p:txEl>
                                              <p:pRg st="4" end="4"/>
                                            </p:txEl>
                                          </p:spTgt>
                                        </p:tgtEl>
                                      </p:cBhvr>
                                      <p:to x="100000" y="90000"/>
                                    </p:animScale>
                                    <p:animScale>
                                      <p:cBhvr>
                                        <p:cTn id="68" dur="166" decel="50000">
                                          <p:stCondLst>
                                            <p:cond delay="1668"/>
                                          </p:stCondLst>
                                        </p:cTn>
                                        <p:tgtEl>
                                          <p:spTgt spid="3">
                                            <p:txEl>
                                              <p:pRg st="4" end="4"/>
                                            </p:txEl>
                                          </p:spTgt>
                                        </p:tgtEl>
                                      </p:cBhvr>
                                      <p:to x="100000" y="100000"/>
                                    </p:animScale>
                                    <p:animScale>
                                      <p:cBhvr>
                                        <p:cTn id="69" dur="26">
                                          <p:stCondLst>
                                            <p:cond delay="1808"/>
                                          </p:stCondLst>
                                        </p:cTn>
                                        <p:tgtEl>
                                          <p:spTgt spid="3">
                                            <p:txEl>
                                              <p:pRg st="4" end="4"/>
                                            </p:txEl>
                                          </p:spTgt>
                                        </p:tgtEl>
                                      </p:cBhvr>
                                      <p:to x="100000" y="95000"/>
                                    </p:animScale>
                                    <p:animScale>
                                      <p:cBhvr>
                                        <p:cTn id="70" dur="166" decel="50000">
                                          <p:stCondLst>
                                            <p:cond delay="1834"/>
                                          </p:stCondLst>
                                        </p:cTn>
                                        <p:tgtEl>
                                          <p:spTgt spid="3">
                                            <p:txEl>
                                              <p:pRg st="4" end="4"/>
                                            </p:txEl>
                                          </p:spTgt>
                                        </p:tgtEl>
                                      </p:cBhvr>
                                      <p:to x="100000" y="100000"/>
                                    </p:animScale>
                                  </p:childTnLst>
                                </p:cTn>
                              </p:par>
                              <p:par>
                                <p:cTn id="71" presetID="26" presetClass="entr" presetSubtype="0" fill="hold" nodeType="withEffect">
                                  <p:stCondLst>
                                    <p:cond delay="0"/>
                                  </p:stCondLst>
                                  <p:childTnLst>
                                    <p:set>
                                      <p:cBhvr>
                                        <p:cTn id="72" dur="1" fill="hold">
                                          <p:stCondLst>
                                            <p:cond delay="0"/>
                                          </p:stCondLst>
                                        </p:cTn>
                                        <p:tgtEl>
                                          <p:spTgt spid="3">
                                            <p:txEl>
                                              <p:pRg st="5" end="5"/>
                                            </p:txEl>
                                          </p:spTgt>
                                        </p:tgtEl>
                                        <p:attrNameLst>
                                          <p:attrName>style.visibility</p:attrName>
                                        </p:attrNameLst>
                                      </p:cBhvr>
                                      <p:to>
                                        <p:strVal val="visible"/>
                                      </p:to>
                                    </p:set>
                                    <p:animEffect transition="in" filter="wipe(down)">
                                      <p:cBhvr>
                                        <p:cTn id="73" dur="580">
                                          <p:stCondLst>
                                            <p:cond delay="0"/>
                                          </p:stCondLst>
                                        </p:cTn>
                                        <p:tgtEl>
                                          <p:spTgt spid="3">
                                            <p:txEl>
                                              <p:pRg st="5" end="5"/>
                                            </p:txEl>
                                          </p:spTgt>
                                        </p:tgtEl>
                                      </p:cBhvr>
                                    </p:animEffect>
                                    <p:anim calcmode="lin" valueType="num">
                                      <p:cBhvr>
                                        <p:cTn id="74"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3">
                                            <p:txEl>
                                              <p:pRg st="5" end="5"/>
                                            </p:txEl>
                                          </p:spTgt>
                                        </p:tgtEl>
                                      </p:cBhvr>
                                      <p:to x="100000" y="60000"/>
                                    </p:animScale>
                                    <p:animScale>
                                      <p:cBhvr>
                                        <p:cTn id="80" dur="166" decel="50000">
                                          <p:stCondLst>
                                            <p:cond delay="676"/>
                                          </p:stCondLst>
                                        </p:cTn>
                                        <p:tgtEl>
                                          <p:spTgt spid="3">
                                            <p:txEl>
                                              <p:pRg st="5" end="5"/>
                                            </p:txEl>
                                          </p:spTgt>
                                        </p:tgtEl>
                                      </p:cBhvr>
                                      <p:to x="100000" y="100000"/>
                                    </p:animScale>
                                    <p:animScale>
                                      <p:cBhvr>
                                        <p:cTn id="81" dur="26">
                                          <p:stCondLst>
                                            <p:cond delay="1312"/>
                                          </p:stCondLst>
                                        </p:cTn>
                                        <p:tgtEl>
                                          <p:spTgt spid="3">
                                            <p:txEl>
                                              <p:pRg st="5" end="5"/>
                                            </p:txEl>
                                          </p:spTgt>
                                        </p:tgtEl>
                                      </p:cBhvr>
                                      <p:to x="100000" y="80000"/>
                                    </p:animScale>
                                    <p:animScale>
                                      <p:cBhvr>
                                        <p:cTn id="82" dur="166" decel="50000">
                                          <p:stCondLst>
                                            <p:cond delay="1338"/>
                                          </p:stCondLst>
                                        </p:cTn>
                                        <p:tgtEl>
                                          <p:spTgt spid="3">
                                            <p:txEl>
                                              <p:pRg st="5" end="5"/>
                                            </p:txEl>
                                          </p:spTgt>
                                        </p:tgtEl>
                                      </p:cBhvr>
                                      <p:to x="100000" y="100000"/>
                                    </p:animScale>
                                    <p:animScale>
                                      <p:cBhvr>
                                        <p:cTn id="83" dur="26">
                                          <p:stCondLst>
                                            <p:cond delay="1642"/>
                                          </p:stCondLst>
                                        </p:cTn>
                                        <p:tgtEl>
                                          <p:spTgt spid="3">
                                            <p:txEl>
                                              <p:pRg st="5" end="5"/>
                                            </p:txEl>
                                          </p:spTgt>
                                        </p:tgtEl>
                                      </p:cBhvr>
                                      <p:to x="100000" y="90000"/>
                                    </p:animScale>
                                    <p:animScale>
                                      <p:cBhvr>
                                        <p:cTn id="84" dur="166" decel="50000">
                                          <p:stCondLst>
                                            <p:cond delay="1668"/>
                                          </p:stCondLst>
                                        </p:cTn>
                                        <p:tgtEl>
                                          <p:spTgt spid="3">
                                            <p:txEl>
                                              <p:pRg st="5" end="5"/>
                                            </p:txEl>
                                          </p:spTgt>
                                        </p:tgtEl>
                                      </p:cBhvr>
                                      <p:to x="100000" y="100000"/>
                                    </p:animScale>
                                    <p:animScale>
                                      <p:cBhvr>
                                        <p:cTn id="85" dur="26">
                                          <p:stCondLst>
                                            <p:cond delay="1808"/>
                                          </p:stCondLst>
                                        </p:cTn>
                                        <p:tgtEl>
                                          <p:spTgt spid="3">
                                            <p:txEl>
                                              <p:pRg st="5" end="5"/>
                                            </p:txEl>
                                          </p:spTgt>
                                        </p:tgtEl>
                                      </p:cBhvr>
                                      <p:to x="100000" y="95000"/>
                                    </p:animScale>
                                    <p:animScale>
                                      <p:cBhvr>
                                        <p:cTn id="86" dur="166" decel="50000">
                                          <p:stCondLst>
                                            <p:cond delay="1834"/>
                                          </p:stCondLst>
                                        </p:cTn>
                                        <p:tgtEl>
                                          <p:spTgt spid="3">
                                            <p:txEl>
                                              <p:pRg st="5" end="5"/>
                                            </p:txEl>
                                          </p:spTgt>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3">
                                            <p:txEl>
                                              <p:pRg st="6" end="6"/>
                                            </p:txEl>
                                          </p:spTgt>
                                        </p:tgtEl>
                                        <p:attrNameLst>
                                          <p:attrName>style.visibility</p:attrName>
                                        </p:attrNameLst>
                                      </p:cBhvr>
                                      <p:to>
                                        <p:strVal val="visible"/>
                                      </p:to>
                                    </p:set>
                                    <p:animEffect transition="in" filter="wipe(down)">
                                      <p:cBhvr>
                                        <p:cTn id="89" dur="580">
                                          <p:stCondLst>
                                            <p:cond delay="0"/>
                                          </p:stCondLst>
                                        </p:cTn>
                                        <p:tgtEl>
                                          <p:spTgt spid="3">
                                            <p:txEl>
                                              <p:pRg st="6" end="6"/>
                                            </p:txEl>
                                          </p:spTgt>
                                        </p:tgtEl>
                                      </p:cBhvr>
                                    </p:animEffect>
                                    <p:anim calcmode="lin" valueType="num">
                                      <p:cBhvr>
                                        <p:cTn id="90"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95" dur="26">
                                          <p:stCondLst>
                                            <p:cond delay="650"/>
                                          </p:stCondLst>
                                        </p:cTn>
                                        <p:tgtEl>
                                          <p:spTgt spid="3">
                                            <p:txEl>
                                              <p:pRg st="6" end="6"/>
                                            </p:txEl>
                                          </p:spTgt>
                                        </p:tgtEl>
                                      </p:cBhvr>
                                      <p:to x="100000" y="60000"/>
                                    </p:animScale>
                                    <p:animScale>
                                      <p:cBhvr>
                                        <p:cTn id="96" dur="166" decel="50000">
                                          <p:stCondLst>
                                            <p:cond delay="676"/>
                                          </p:stCondLst>
                                        </p:cTn>
                                        <p:tgtEl>
                                          <p:spTgt spid="3">
                                            <p:txEl>
                                              <p:pRg st="6" end="6"/>
                                            </p:txEl>
                                          </p:spTgt>
                                        </p:tgtEl>
                                      </p:cBhvr>
                                      <p:to x="100000" y="100000"/>
                                    </p:animScale>
                                    <p:animScale>
                                      <p:cBhvr>
                                        <p:cTn id="97" dur="26">
                                          <p:stCondLst>
                                            <p:cond delay="1312"/>
                                          </p:stCondLst>
                                        </p:cTn>
                                        <p:tgtEl>
                                          <p:spTgt spid="3">
                                            <p:txEl>
                                              <p:pRg st="6" end="6"/>
                                            </p:txEl>
                                          </p:spTgt>
                                        </p:tgtEl>
                                      </p:cBhvr>
                                      <p:to x="100000" y="80000"/>
                                    </p:animScale>
                                    <p:animScale>
                                      <p:cBhvr>
                                        <p:cTn id="98" dur="166" decel="50000">
                                          <p:stCondLst>
                                            <p:cond delay="1338"/>
                                          </p:stCondLst>
                                        </p:cTn>
                                        <p:tgtEl>
                                          <p:spTgt spid="3">
                                            <p:txEl>
                                              <p:pRg st="6" end="6"/>
                                            </p:txEl>
                                          </p:spTgt>
                                        </p:tgtEl>
                                      </p:cBhvr>
                                      <p:to x="100000" y="100000"/>
                                    </p:animScale>
                                    <p:animScale>
                                      <p:cBhvr>
                                        <p:cTn id="99" dur="26">
                                          <p:stCondLst>
                                            <p:cond delay="1642"/>
                                          </p:stCondLst>
                                        </p:cTn>
                                        <p:tgtEl>
                                          <p:spTgt spid="3">
                                            <p:txEl>
                                              <p:pRg st="6" end="6"/>
                                            </p:txEl>
                                          </p:spTgt>
                                        </p:tgtEl>
                                      </p:cBhvr>
                                      <p:to x="100000" y="90000"/>
                                    </p:animScale>
                                    <p:animScale>
                                      <p:cBhvr>
                                        <p:cTn id="100" dur="166" decel="50000">
                                          <p:stCondLst>
                                            <p:cond delay="1668"/>
                                          </p:stCondLst>
                                        </p:cTn>
                                        <p:tgtEl>
                                          <p:spTgt spid="3">
                                            <p:txEl>
                                              <p:pRg st="6" end="6"/>
                                            </p:txEl>
                                          </p:spTgt>
                                        </p:tgtEl>
                                      </p:cBhvr>
                                      <p:to x="100000" y="100000"/>
                                    </p:animScale>
                                    <p:animScale>
                                      <p:cBhvr>
                                        <p:cTn id="101" dur="26">
                                          <p:stCondLst>
                                            <p:cond delay="1808"/>
                                          </p:stCondLst>
                                        </p:cTn>
                                        <p:tgtEl>
                                          <p:spTgt spid="3">
                                            <p:txEl>
                                              <p:pRg st="6" end="6"/>
                                            </p:txEl>
                                          </p:spTgt>
                                        </p:tgtEl>
                                      </p:cBhvr>
                                      <p:to x="100000" y="95000"/>
                                    </p:animScale>
                                    <p:animScale>
                                      <p:cBhvr>
                                        <p:cTn id="102" dur="166" decel="50000">
                                          <p:stCondLst>
                                            <p:cond delay="1834"/>
                                          </p:stCondLst>
                                        </p:cTn>
                                        <p:tgtEl>
                                          <p:spTgt spid="3">
                                            <p:txEl>
                                              <p:pRg st="6" end="6"/>
                                            </p:txEl>
                                          </p:spTgt>
                                        </p:tgtEl>
                                      </p:cBhvr>
                                      <p:to x="100000" y="100000"/>
                                    </p:animScale>
                                  </p:childTnLst>
                                </p:cTn>
                              </p:par>
                              <p:par>
                                <p:cTn id="103" presetID="26" presetClass="entr" presetSubtype="0" fill="hold" nodeType="withEffect">
                                  <p:stCondLst>
                                    <p:cond delay="0"/>
                                  </p:stCondLst>
                                  <p:childTnLst>
                                    <p:set>
                                      <p:cBhvr>
                                        <p:cTn id="104" dur="1" fill="hold">
                                          <p:stCondLst>
                                            <p:cond delay="0"/>
                                          </p:stCondLst>
                                        </p:cTn>
                                        <p:tgtEl>
                                          <p:spTgt spid="3">
                                            <p:txEl>
                                              <p:pRg st="7" end="7"/>
                                            </p:txEl>
                                          </p:spTgt>
                                        </p:tgtEl>
                                        <p:attrNameLst>
                                          <p:attrName>style.visibility</p:attrName>
                                        </p:attrNameLst>
                                      </p:cBhvr>
                                      <p:to>
                                        <p:strVal val="visible"/>
                                      </p:to>
                                    </p:set>
                                    <p:animEffect transition="in" filter="wipe(down)">
                                      <p:cBhvr>
                                        <p:cTn id="105" dur="580">
                                          <p:stCondLst>
                                            <p:cond delay="0"/>
                                          </p:stCondLst>
                                        </p:cTn>
                                        <p:tgtEl>
                                          <p:spTgt spid="3">
                                            <p:txEl>
                                              <p:pRg st="7" end="7"/>
                                            </p:txEl>
                                          </p:spTgt>
                                        </p:tgtEl>
                                      </p:cBhvr>
                                    </p:animEffect>
                                    <p:anim calcmode="lin" valueType="num">
                                      <p:cBhvr>
                                        <p:cTn id="106"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11" dur="26">
                                          <p:stCondLst>
                                            <p:cond delay="650"/>
                                          </p:stCondLst>
                                        </p:cTn>
                                        <p:tgtEl>
                                          <p:spTgt spid="3">
                                            <p:txEl>
                                              <p:pRg st="7" end="7"/>
                                            </p:txEl>
                                          </p:spTgt>
                                        </p:tgtEl>
                                      </p:cBhvr>
                                      <p:to x="100000" y="60000"/>
                                    </p:animScale>
                                    <p:animScale>
                                      <p:cBhvr>
                                        <p:cTn id="112" dur="166" decel="50000">
                                          <p:stCondLst>
                                            <p:cond delay="676"/>
                                          </p:stCondLst>
                                        </p:cTn>
                                        <p:tgtEl>
                                          <p:spTgt spid="3">
                                            <p:txEl>
                                              <p:pRg st="7" end="7"/>
                                            </p:txEl>
                                          </p:spTgt>
                                        </p:tgtEl>
                                      </p:cBhvr>
                                      <p:to x="100000" y="100000"/>
                                    </p:animScale>
                                    <p:animScale>
                                      <p:cBhvr>
                                        <p:cTn id="113" dur="26">
                                          <p:stCondLst>
                                            <p:cond delay="1312"/>
                                          </p:stCondLst>
                                        </p:cTn>
                                        <p:tgtEl>
                                          <p:spTgt spid="3">
                                            <p:txEl>
                                              <p:pRg st="7" end="7"/>
                                            </p:txEl>
                                          </p:spTgt>
                                        </p:tgtEl>
                                      </p:cBhvr>
                                      <p:to x="100000" y="80000"/>
                                    </p:animScale>
                                    <p:animScale>
                                      <p:cBhvr>
                                        <p:cTn id="114" dur="166" decel="50000">
                                          <p:stCondLst>
                                            <p:cond delay="1338"/>
                                          </p:stCondLst>
                                        </p:cTn>
                                        <p:tgtEl>
                                          <p:spTgt spid="3">
                                            <p:txEl>
                                              <p:pRg st="7" end="7"/>
                                            </p:txEl>
                                          </p:spTgt>
                                        </p:tgtEl>
                                      </p:cBhvr>
                                      <p:to x="100000" y="100000"/>
                                    </p:animScale>
                                    <p:animScale>
                                      <p:cBhvr>
                                        <p:cTn id="115" dur="26">
                                          <p:stCondLst>
                                            <p:cond delay="1642"/>
                                          </p:stCondLst>
                                        </p:cTn>
                                        <p:tgtEl>
                                          <p:spTgt spid="3">
                                            <p:txEl>
                                              <p:pRg st="7" end="7"/>
                                            </p:txEl>
                                          </p:spTgt>
                                        </p:tgtEl>
                                      </p:cBhvr>
                                      <p:to x="100000" y="90000"/>
                                    </p:animScale>
                                    <p:animScale>
                                      <p:cBhvr>
                                        <p:cTn id="116" dur="166" decel="50000">
                                          <p:stCondLst>
                                            <p:cond delay="1668"/>
                                          </p:stCondLst>
                                        </p:cTn>
                                        <p:tgtEl>
                                          <p:spTgt spid="3">
                                            <p:txEl>
                                              <p:pRg st="7" end="7"/>
                                            </p:txEl>
                                          </p:spTgt>
                                        </p:tgtEl>
                                      </p:cBhvr>
                                      <p:to x="100000" y="100000"/>
                                    </p:animScale>
                                    <p:animScale>
                                      <p:cBhvr>
                                        <p:cTn id="117" dur="26">
                                          <p:stCondLst>
                                            <p:cond delay="1808"/>
                                          </p:stCondLst>
                                        </p:cTn>
                                        <p:tgtEl>
                                          <p:spTgt spid="3">
                                            <p:txEl>
                                              <p:pRg st="7" end="7"/>
                                            </p:txEl>
                                          </p:spTgt>
                                        </p:tgtEl>
                                      </p:cBhvr>
                                      <p:to x="100000" y="95000"/>
                                    </p:animScale>
                                    <p:animScale>
                                      <p:cBhvr>
                                        <p:cTn id="118" dur="166" decel="50000">
                                          <p:stCondLst>
                                            <p:cond delay="1834"/>
                                          </p:stCondLst>
                                        </p:cTn>
                                        <p:tgtEl>
                                          <p:spTgt spid="3">
                                            <p:txEl>
                                              <p:pRg st="7" end="7"/>
                                            </p:txEl>
                                          </p:spTgt>
                                        </p:tgtEl>
                                      </p:cBhvr>
                                      <p:to x="100000" y="100000"/>
                                    </p:animScale>
                                  </p:childTnLst>
                                </p:cTn>
                              </p:par>
                            </p:childTnLst>
                          </p:cTn>
                        </p:par>
                      </p:childTnLst>
                    </p:cTn>
                  </p:par>
                  <p:par>
                    <p:cTn id="119" fill="hold">
                      <p:stCondLst>
                        <p:cond delay="indefinite"/>
                      </p:stCondLst>
                      <p:childTnLst>
                        <p:par>
                          <p:cTn id="120" fill="hold">
                            <p:stCondLst>
                              <p:cond delay="0"/>
                            </p:stCondLst>
                            <p:childTnLst>
                              <p:par>
                                <p:cTn id="121" presetID="26" presetClass="entr" presetSubtype="0" fill="hold" nodeType="clickEffect">
                                  <p:stCondLst>
                                    <p:cond delay="0"/>
                                  </p:stCondLst>
                                  <p:childTnLst>
                                    <p:set>
                                      <p:cBhvr>
                                        <p:cTn id="122" dur="1" fill="hold">
                                          <p:stCondLst>
                                            <p:cond delay="0"/>
                                          </p:stCondLst>
                                        </p:cTn>
                                        <p:tgtEl>
                                          <p:spTgt spid="3">
                                            <p:txEl>
                                              <p:pRg st="8" end="8"/>
                                            </p:txEl>
                                          </p:spTgt>
                                        </p:tgtEl>
                                        <p:attrNameLst>
                                          <p:attrName>style.visibility</p:attrName>
                                        </p:attrNameLst>
                                      </p:cBhvr>
                                      <p:to>
                                        <p:strVal val="visible"/>
                                      </p:to>
                                    </p:set>
                                    <p:animEffect transition="in" filter="wipe(down)">
                                      <p:cBhvr>
                                        <p:cTn id="123" dur="580">
                                          <p:stCondLst>
                                            <p:cond delay="0"/>
                                          </p:stCondLst>
                                        </p:cTn>
                                        <p:tgtEl>
                                          <p:spTgt spid="3">
                                            <p:txEl>
                                              <p:pRg st="8" end="8"/>
                                            </p:txEl>
                                          </p:spTgt>
                                        </p:tgtEl>
                                      </p:cBhvr>
                                    </p:animEffect>
                                    <p:anim calcmode="lin" valueType="num">
                                      <p:cBhvr>
                                        <p:cTn id="124"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25"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26"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27"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28"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29" dur="26">
                                          <p:stCondLst>
                                            <p:cond delay="650"/>
                                          </p:stCondLst>
                                        </p:cTn>
                                        <p:tgtEl>
                                          <p:spTgt spid="3">
                                            <p:txEl>
                                              <p:pRg st="8" end="8"/>
                                            </p:txEl>
                                          </p:spTgt>
                                        </p:tgtEl>
                                      </p:cBhvr>
                                      <p:to x="100000" y="60000"/>
                                    </p:animScale>
                                    <p:animScale>
                                      <p:cBhvr>
                                        <p:cTn id="130" dur="166" decel="50000">
                                          <p:stCondLst>
                                            <p:cond delay="676"/>
                                          </p:stCondLst>
                                        </p:cTn>
                                        <p:tgtEl>
                                          <p:spTgt spid="3">
                                            <p:txEl>
                                              <p:pRg st="8" end="8"/>
                                            </p:txEl>
                                          </p:spTgt>
                                        </p:tgtEl>
                                      </p:cBhvr>
                                      <p:to x="100000" y="100000"/>
                                    </p:animScale>
                                    <p:animScale>
                                      <p:cBhvr>
                                        <p:cTn id="131" dur="26">
                                          <p:stCondLst>
                                            <p:cond delay="1312"/>
                                          </p:stCondLst>
                                        </p:cTn>
                                        <p:tgtEl>
                                          <p:spTgt spid="3">
                                            <p:txEl>
                                              <p:pRg st="8" end="8"/>
                                            </p:txEl>
                                          </p:spTgt>
                                        </p:tgtEl>
                                      </p:cBhvr>
                                      <p:to x="100000" y="80000"/>
                                    </p:animScale>
                                    <p:animScale>
                                      <p:cBhvr>
                                        <p:cTn id="132" dur="166" decel="50000">
                                          <p:stCondLst>
                                            <p:cond delay="1338"/>
                                          </p:stCondLst>
                                        </p:cTn>
                                        <p:tgtEl>
                                          <p:spTgt spid="3">
                                            <p:txEl>
                                              <p:pRg st="8" end="8"/>
                                            </p:txEl>
                                          </p:spTgt>
                                        </p:tgtEl>
                                      </p:cBhvr>
                                      <p:to x="100000" y="100000"/>
                                    </p:animScale>
                                    <p:animScale>
                                      <p:cBhvr>
                                        <p:cTn id="133" dur="26">
                                          <p:stCondLst>
                                            <p:cond delay="1642"/>
                                          </p:stCondLst>
                                        </p:cTn>
                                        <p:tgtEl>
                                          <p:spTgt spid="3">
                                            <p:txEl>
                                              <p:pRg st="8" end="8"/>
                                            </p:txEl>
                                          </p:spTgt>
                                        </p:tgtEl>
                                      </p:cBhvr>
                                      <p:to x="100000" y="90000"/>
                                    </p:animScale>
                                    <p:animScale>
                                      <p:cBhvr>
                                        <p:cTn id="134" dur="166" decel="50000">
                                          <p:stCondLst>
                                            <p:cond delay="1668"/>
                                          </p:stCondLst>
                                        </p:cTn>
                                        <p:tgtEl>
                                          <p:spTgt spid="3">
                                            <p:txEl>
                                              <p:pRg st="8" end="8"/>
                                            </p:txEl>
                                          </p:spTgt>
                                        </p:tgtEl>
                                      </p:cBhvr>
                                      <p:to x="100000" y="100000"/>
                                    </p:animScale>
                                    <p:animScale>
                                      <p:cBhvr>
                                        <p:cTn id="135" dur="26">
                                          <p:stCondLst>
                                            <p:cond delay="1808"/>
                                          </p:stCondLst>
                                        </p:cTn>
                                        <p:tgtEl>
                                          <p:spTgt spid="3">
                                            <p:txEl>
                                              <p:pRg st="8" end="8"/>
                                            </p:txEl>
                                          </p:spTgt>
                                        </p:tgtEl>
                                      </p:cBhvr>
                                      <p:to x="100000" y="95000"/>
                                    </p:animScale>
                                    <p:animScale>
                                      <p:cBhvr>
                                        <p:cTn id="136" dur="166" decel="50000">
                                          <p:stCondLst>
                                            <p:cond delay="1834"/>
                                          </p:stCondLst>
                                        </p:cTn>
                                        <p:tgtEl>
                                          <p:spTgt spid="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伪</a:t>
            </a:r>
            <a:r>
              <a:rPr lang="en-US" altLang="zh-CN" dirty="0"/>
              <a:t>Zernike</a:t>
            </a:r>
            <a:r>
              <a:rPr lang="zh-CN" altLang="zh-CN" dirty="0"/>
              <a:t>不变矩计算</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44</a:t>
            </a:fld>
            <a:endParaRPr lang="zh-CN" alt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5" y="1700808"/>
            <a:ext cx="8283482" cy="2628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884" y="4437112"/>
            <a:ext cx="8317142"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614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barn(inVertical)">
                                      <p:cBhvr>
                                        <p:cTn id="7" dur="500"/>
                                        <p:tgtEl>
                                          <p:spTgt spid="15362"/>
                                        </p:tgtEl>
                                      </p:cBhvr>
                                    </p:animEffect>
                                  </p:childTnLst>
                                </p:cTn>
                              </p:par>
                              <p:par>
                                <p:cTn id="8" presetID="16" presetClass="entr" presetSubtype="21" fill="hold" nodeType="withEffect">
                                  <p:stCondLst>
                                    <p:cond delay="0"/>
                                  </p:stCondLst>
                                  <p:childTnLst>
                                    <p:set>
                                      <p:cBhvr>
                                        <p:cTn id="9" dur="1" fill="hold">
                                          <p:stCondLst>
                                            <p:cond delay="0"/>
                                          </p:stCondLst>
                                        </p:cTn>
                                        <p:tgtEl>
                                          <p:spTgt spid="15363"/>
                                        </p:tgtEl>
                                        <p:attrNameLst>
                                          <p:attrName>style.visibility</p:attrName>
                                        </p:attrNameLst>
                                      </p:cBhvr>
                                      <p:to>
                                        <p:strVal val="visible"/>
                                      </p:to>
                                    </p:set>
                                    <p:animEffect transition="in" filter="barn(inVertical)">
                                      <p:cBhvr>
                                        <p:cTn id="10" dur="500"/>
                                        <p:tgtEl>
                                          <p:spTgt spid="15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Hough</a:t>
            </a:r>
            <a:r>
              <a:rPr lang="zh-CN" altLang="zh-CN" dirty="0"/>
              <a:t>变换</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zh-CN" dirty="0"/>
                  <a:t>经典的</a:t>
                </a:r>
                <a:r>
                  <a:rPr lang="en-US" altLang="zh-CN" dirty="0">
                    <a:solidFill>
                      <a:srgbClr val="0000FF"/>
                    </a:solidFill>
                  </a:rPr>
                  <a:t>Hough</a:t>
                </a:r>
                <a:r>
                  <a:rPr lang="zh-CN" altLang="zh-CN" dirty="0">
                    <a:solidFill>
                      <a:srgbClr val="0000FF"/>
                    </a:solidFill>
                  </a:rPr>
                  <a:t>变换</a:t>
                </a:r>
                <a:r>
                  <a:rPr lang="zh-CN" altLang="zh-CN" dirty="0"/>
                  <a:t>主要涉及图像中的直线检测，但是后来</a:t>
                </a:r>
                <a:r>
                  <a:rPr lang="en-US" altLang="zh-CN" dirty="0"/>
                  <a:t>Hough</a:t>
                </a:r>
                <a:r>
                  <a:rPr lang="zh-CN" altLang="zh-CN" dirty="0"/>
                  <a:t>变换得到了扩展，被用于任意形状位置的检测，其中最常用的是圆形或者椭圆</a:t>
                </a:r>
                <a:r>
                  <a:rPr lang="zh-CN" altLang="zh-CN" dirty="0" smtClean="0"/>
                  <a:t>。</a:t>
                </a:r>
                <a:endParaRPr lang="en-US" altLang="zh-CN" dirty="0" smtClean="0"/>
              </a:p>
              <a:p>
                <a:pPr lvl="1"/>
                <a:r>
                  <a:rPr lang="en-US" altLang="zh-CN" dirty="0"/>
                  <a:t>Hough</a:t>
                </a:r>
                <a:r>
                  <a:rPr lang="zh-CN" altLang="zh-CN" dirty="0"/>
                  <a:t>变换最简单的实例就是用于</a:t>
                </a:r>
                <a:r>
                  <a:rPr lang="zh-CN" altLang="zh-CN" dirty="0">
                    <a:solidFill>
                      <a:srgbClr val="FF0000"/>
                    </a:solidFill>
                  </a:rPr>
                  <a:t>直线检测</a:t>
                </a:r>
                <a:r>
                  <a:rPr lang="zh-CN" altLang="zh-CN" dirty="0"/>
                  <a:t>的线性变换</a:t>
                </a:r>
                <a:r>
                  <a:rPr lang="zh-CN" altLang="zh-CN" dirty="0" smtClean="0"/>
                  <a:t>。</a:t>
                </a:r>
                <a:endParaRPr lang="en-US" altLang="zh-CN" dirty="0" smtClean="0"/>
              </a:p>
              <a:p>
                <a:r>
                  <a:rPr lang="zh-CN" altLang="zh-CN" dirty="0"/>
                  <a:t>使用参数空间</a:t>
                </a:r>
                <a14:m>
                  <m:oMath xmlns:m="http://schemas.openxmlformats.org/officeDocument/2006/math">
                    <m:r>
                      <a:rPr lang="en-US" altLang="zh-CN"/>
                      <m:t>(</m:t>
                    </m:r>
                    <m:r>
                      <a:rPr lang="en-US" altLang="zh-CN" i="1"/>
                      <m:t>𝑟</m:t>
                    </m:r>
                    <m:r>
                      <a:rPr lang="en-US" altLang="zh-CN" i="1"/>
                      <m:t>,</m:t>
                    </m:r>
                    <m:r>
                      <a:rPr lang="en-US" altLang="zh-CN" i="1"/>
                      <m:t>𝜃</m:t>
                    </m:r>
                    <m:r>
                      <a:rPr lang="en-US" altLang="zh-CN" i="1"/>
                      <m:t>)</m:t>
                    </m:r>
                  </m:oMath>
                </a14:m>
                <a:r>
                  <a:rPr lang="zh-CN" altLang="zh-CN" dirty="0"/>
                  <a:t>，直线公式可以重写</a:t>
                </a:r>
                <a:r>
                  <a:rPr lang="zh-CN" altLang="zh-CN" dirty="0" smtClean="0"/>
                  <a:t>为</a:t>
                </a:r>
                <a:endParaRPr lang="en-US" altLang="zh-CN" dirty="0" smtClean="0"/>
              </a:p>
              <a:p>
                <a:pPr lvl="1"/>
                <a14:m>
                  <m:oMath xmlns:m="http://schemas.openxmlformats.org/officeDocument/2006/math">
                    <m:r>
                      <a:rPr lang="en-US" altLang="zh-CN" i="1" smtClean="0">
                        <a:solidFill>
                          <a:srgbClr val="C00000"/>
                        </a:solidFill>
                      </a:rPr>
                      <m:t>𝑦</m:t>
                    </m:r>
                    <m:r>
                      <a:rPr lang="en-US" altLang="zh-CN" i="1" smtClean="0">
                        <a:solidFill>
                          <a:srgbClr val="C00000"/>
                        </a:solidFill>
                      </a:rPr>
                      <m:t>=</m:t>
                    </m:r>
                    <m:d>
                      <m:dPr>
                        <m:ctrlPr>
                          <a:rPr lang="zh-CN" altLang="zh-CN" i="1">
                            <a:solidFill>
                              <a:srgbClr val="C00000"/>
                            </a:solidFill>
                          </a:rPr>
                        </m:ctrlPr>
                      </m:dPr>
                      <m:e>
                        <m:r>
                          <a:rPr lang="en-US" altLang="zh-CN" i="1">
                            <a:solidFill>
                              <a:srgbClr val="C00000"/>
                            </a:solidFill>
                          </a:rPr>
                          <m:t>−</m:t>
                        </m:r>
                        <m:f>
                          <m:fPr>
                            <m:ctrlPr>
                              <a:rPr lang="zh-CN" altLang="zh-CN" i="1">
                                <a:solidFill>
                                  <a:srgbClr val="C00000"/>
                                </a:solidFill>
                              </a:rPr>
                            </m:ctrlPr>
                          </m:fPr>
                          <m:num>
                            <m:r>
                              <m:rPr>
                                <m:sty m:val="p"/>
                              </m:rPr>
                              <a:rPr lang="en-US" altLang="zh-CN">
                                <a:solidFill>
                                  <a:srgbClr val="C00000"/>
                                </a:solidFill>
                              </a:rPr>
                              <m:t>cos</m:t>
                            </m:r>
                            <m:r>
                              <a:rPr lang="en-US" altLang="zh-CN" i="1">
                                <a:solidFill>
                                  <a:srgbClr val="C00000"/>
                                </a:solidFill>
                              </a:rPr>
                              <m:t>𝜃</m:t>
                            </m:r>
                          </m:num>
                          <m:den>
                            <m:r>
                              <m:rPr>
                                <m:sty m:val="p"/>
                              </m:rPr>
                              <a:rPr lang="en-US" altLang="zh-CN">
                                <a:solidFill>
                                  <a:srgbClr val="C00000"/>
                                </a:solidFill>
                              </a:rPr>
                              <m:t>sin</m:t>
                            </m:r>
                            <m:r>
                              <a:rPr lang="en-US" altLang="zh-CN" i="1">
                                <a:solidFill>
                                  <a:srgbClr val="C00000"/>
                                </a:solidFill>
                              </a:rPr>
                              <m:t>𝜃</m:t>
                            </m:r>
                          </m:den>
                        </m:f>
                      </m:e>
                    </m:d>
                    <m:r>
                      <a:rPr lang="en-US" altLang="zh-CN" i="1">
                        <a:solidFill>
                          <a:srgbClr val="C00000"/>
                        </a:solidFill>
                      </a:rPr>
                      <m:t>𝑥</m:t>
                    </m:r>
                    <m:r>
                      <a:rPr lang="en-US" altLang="zh-CN" i="1">
                        <a:solidFill>
                          <a:srgbClr val="C00000"/>
                        </a:solidFill>
                      </a:rPr>
                      <m:t>+</m:t>
                    </m:r>
                    <m:d>
                      <m:dPr>
                        <m:ctrlPr>
                          <a:rPr lang="zh-CN" altLang="zh-CN" i="1">
                            <a:solidFill>
                              <a:srgbClr val="C00000"/>
                            </a:solidFill>
                          </a:rPr>
                        </m:ctrlPr>
                      </m:dPr>
                      <m:e>
                        <m:f>
                          <m:fPr>
                            <m:ctrlPr>
                              <a:rPr lang="zh-CN" altLang="zh-CN" i="1">
                                <a:solidFill>
                                  <a:srgbClr val="C00000"/>
                                </a:solidFill>
                              </a:rPr>
                            </m:ctrlPr>
                          </m:fPr>
                          <m:num>
                            <m:r>
                              <a:rPr lang="en-US" altLang="zh-CN" i="1">
                                <a:solidFill>
                                  <a:srgbClr val="C00000"/>
                                </a:solidFill>
                              </a:rPr>
                              <m:t>𝑟</m:t>
                            </m:r>
                          </m:num>
                          <m:den>
                            <m:r>
                              <m:rPr>
                                <m:sty m:val="p"/>
                              </m:rPr>
                              <a:rPr lang="en-US" altLang="zh-CN">
                                <a:solidFill>
                                  <a:srgbClr val="C00000"/>
                                </a:solidFill>
                              </a:rPr>
                              <m:t>sin</m:t>
                            </m:r>
                            <m:r>
                              <a:rPr lang="en-US" altLang="zh-CN" i="1">
                                <a:solidFill>
                                  <a:srgbClr val="C00000"/>
                                </a:solidFill>
                              </a:rPr>
                              <m:t>𝜃</m:t>
                            </m:r>
                          </m:den>
                        </m:f>
                      </m:e>
                    </m:d>
                    <m:r>
                      <a:rPr lang="zh-CN" altLang="zh-CN">
                        <a:solidFill>
                          <a:srgbClr val="C00000"/>
                        </a:solidFill>
                      </a:rPr>
                      <m:t>，</m:t>
                    </m:r>
                  </m:oMath>
                </a14:m>
                <a:endParaRPr lang="en-US" altLang="zh-CN" dirty="0" smtClean="0">
                  <a:solidFill>
                    <a:srgbClr val="C00000"/>
                  </a:solidFill>
                </a:endParaRPr>
              </a:p>
              <a:p>
                <a:pPr lvl="1"/>
                <a:r>
                  <a:rPr lang="zh-CN" altLang="zh-CN" dirty="0"/>
                  <a:t>这也就等价于</a:t>
                </a:r>
                <a:r>
                  <a:rPr lang="zh-CN" altLang="zh-CN" dirty="0" smtClean="0"/>
                  <a:t>公式</a:t>
                </a:r>
                <a:endParaRPr lang="en-US" altLang="zh-CN" dirty="0" smtClean="0"/>
              </a:p>
              <a:p>
                <a:pPr lvl="3"/>
                <a14:m>
                  <m:oMath xmlns:m="http://schemas.openxmlformats.org/officeDocument/2006/math">
                    <m:r>
                      <a:rPr lang="en-US" altLang="zh-CN" i="1" smtClean="0">
                        <a:solidFill>
                          <a:srgbClr val="00B050"/>
                        </a:solidFill>
                      </a:rPr>
                      <m:t>𝑟</m:t>
                    </m:r>
                    <m:r>
                      <a:rPr lang="en-US" altLang="zh-CN" i="1" smtClean="0">
                        <a:solidFill>
                          <a:srgbClr val="00B050"/>
                        </a:solidFill>
                      </a:rPr>
                      <m:t>=</m:t>
                    </m:r>
                    <m:r>
                      <a:rPr lang="en-US" altLang="zh-CN" i="1" smtClean="0">
                        <a:solidFill>
                          <a:srgbClr val="00B050"/>
                        </a:solidFill>
                      </a:rPr>
                      <m:t>𝑥</m:t>
                    </m:r>
                    <m:r>
                      <a:rPr lang="en-US" altLang="zh-CN">
                        <a:solidFill>
                          <a:srgbClr val="00B050"/>
                        </a:solidFill>
                      </a:rPr>
                      <m:t> </m:t>
                    </m:r>
                    <m:r>
                      <m:rPr>
                        <m:sty m:val="p"/>
                      </m:rPr>
                      <a:rPr lang="en-US" altLang="zh-CN">
                        <a:solidFill>
                          <a:srgbClr val="00B050"/>
                        </a:solidFill>
                      </a:rPr>
                      <m:t>cos</m:t>
                    </m:r>
                    <m:r>
                      <a:rPr lang="en-US" altLang="zh-CN" i="1">
                        <a:solidFill>
                          <a:srgbClr val="00B050"/>
                        </a:solidFill>
                      </a:rPr>
                      <m:t>𝜃</m:t>
                    </m:r>
                    <m:r>
                      <a:rPr lang="en-US" altLang="zh-CN" i="1">
                        <a:solidFill>
                          <a:srgbClr val="00B050"/>
                        </a:solidFill>
                      </a:rPr>
                      <m:t>+</m:t>
                    </m:r>
                    <m:r>
                      <a:rPr lang="en-US" altLang="zh-CN" i="1">
                        <a:solidFill>
                          <a:srgbClr val="00B050"/>
                        </a:solidFill>
                      </a:rPr>
                      <m:t>𝑦</m:t>
                    </m:r>
                    <m:r>
                      <a:rPr lang="en-US" altLang="zh-CN">
                        <a:solidFill>
                          <a:srgbClr val="00B050"/>
                        </a:solidFill>
                      </a:rPr>
                      <m:t> </m:t>
                    </m:r>
                    <m:r>
                      <m:rPr>
                        <m:sty m:val="p"/>
                      </m:rPr>
                      <a:rPr lang="en-US" altLang="zh-CN">
                        <a:solidFill>
                          <a:srgbClr val="00B050"/>
                        </a:solidFill>
                      </a:rPr>
                      <m:t>sin</m:t>
                    </m:r>
                    <m:r>
                      <a:rPr lang="en-US" altLang="zh-CN" i="1">
                        <a:solidFill>
                          <a:srgbClr val="00B050"/>
                        </a:solidFill>
                      </a:rPr>
                      <m:t>𝜃</m:t>
                    </m:r>
                    <m:r>
                      <a:rPr lang="zh-CN" altLang="zh-CN">
                        <a:solidFill>
                          <a:srgbClr val="00B050"/>
                        </a:solidFill>
                      </a:rPr>
                      <m:t>。</m:t>
                    </m:r>
                  </m:oMath>
                </a14:m>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1384" r="-2609"/>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45</a:t>
            </a:fld>
            <a:endParaRPr lang="zh-CN" altLang="en-US"/>
          </a:p>
        </p:txBody>
      </p:sp>
    </p:spTree>
    <p:extLst>
      <p:ext uri="{BB962C8B-B14F-4D97-AF65-F5344CB8AC3E}">
        <p14:creationId xmlns:p14="http://schemas.microsoft.com/office/powerpoint/2010/main" val="170434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80">
                                          <p:stCondLst>
                                            <p:cond delay="0"/>
                                          </p:stCondLst>
                                        </p:cTn>
                                        <p:tgtEl>
                                          <p:spTgt spid="3">
                                            <p:txEl>
                                              <p:pRg st="2" end="2"/>
                                            </p:txEl>
                                          </p:spTgt>
                                        </p:tgtEl>
                                      </p:cBhvr>
                                    </p:animEffect>
                                    <p:anim calcmode="lin" valueType="num">
                                      <p:cBhvr>
                                        <p:cTn id="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2" end="2"/>
                                            </p:txEl>
                                          </p:spTgt>
                                        </p:tgtEl>
                                      </p:cBhvr>
                                      <p:to x="100000" y="60000"/>
                                    </p:animScale>
                                    <p:animScale>
                                      <p:cBhvr>
                                        <p:cTn id="14" dur="166" decel="50000">
                                          <p:stCondLst>
                                            <p:cond delay="676"/>
                                          </p:stCondLst>
                                        </p:cTn>
                                        <p:tgtEl>
                                          <p:spTgt spid="3">
                                            <p:txEl>
                                              <p:pRg st="2" end="2"/>
                                            </p:txEl>
                                          </p:spTgt>
                                        </p:tgtEl>
                                      </p:cBhvr>
                                      <p:to x="100000" y="100000"/>
                                    </p:animScale>
                                    <p:animScale>
                                      <p:cBhvr>
                                        <p:cTn id="15" dur="26">
                                          <p:stCondLst>
                                            <p:cond delay="1312"/>
                                          </p:stCondLst>
                                        </p:cTn>
                                        <p:tgtEl>
                                          <p:spTgt spid="3">
                                            <p:txEl>
                                              <p:pRg st="2" end="2"/>
                                            </p:txEl>
                                          </p:spTgt>
                                        </p:tgtEl>
                                      </p:cBhvr>
                                      <p:to x="100000" y="80000"/>
                                    </p:animScale>
                                    <p:animScale>
                                      <p:cBhvr>
                                        <p:cTn id="16" dur="166" decel="50000">
                                          <p:stCondLst>
                                            <p:cond delay="1338"/>
                                          </p:stCondLst>
                                        </p:cTn>
                                        <p:tgtEl>
                                          <p:spTgt spid="3">
                                            <p:txEl>
                                              <p:pRg st="2" end="2"/>
                                            </p:txEl>
                                          </p:spTgt>
                                        </p:tgtEl>
                                      </p:cBhvr>
                                      <p:to x="100000" y="100000"/>
                                    </p:animScale>
                                    <p:animScale>
                                      <p:cBhvr>
                                        <p:cTn id="17" dur="26">
                                          <p:stCondLst>
                                            <p:cond delay="1642"/>
                                          </p:stCondLst>
                                        </p:cTn>
                                        <p:tgtEl>
                                          <p:spTgt spid="3">
                                            <p:txEl>
                                              <p:pRg st="2" end="2"/>
                                            </p:txEl>
                                          </p:spTgt>
                                        </p:tgtEl>
                                      </p:cBhvr>
                                      <p:to x="100000" y="90000"/>
                                    </p:animScale>
                                    <p:animScale>
                                      <p:cBhvr>
                                        <p:cTn id="18" dur="166" decel="50000">
                                          <p:stCondLst>
                                            <p:cond delay="1668"/>
                                          </p:stCondLst>
                                        </p:cTn>
                                        <p:tgtEl>
                                          <p:spTgt spid="3">
                                            <p:txEl>
                                              <p:pRg st="2" end="2"/>
                                            </p:txEl>
                                          </p:spTgt>
                                        </p:tgtEl>
                                      </p:cBhvr>
                                      <p:to x="100000" y="100000"/>
                                    </p:animScale>
                                    <p:animScale>
                                      <p:cBhvr>
                                        <p:cTn id="19" dur="26">
                                          <p:stCondLst>
                                            <p:cond delay="1808"/>
                                          </p:stCondLst>
                                        </p:cTn>
                                        <p:tgtEl>
                                          <p:spTgt spid="3">
                                            <p:txEl>
                                              <p:pRg st="2" end="2"/>
                                            </p:txEl>
                                          </p:spTgt>
                                        </p:tgtEl>
                                      </p:cBhvr>
                                      <p:to x="100000" y="95000"/>
                                    </p:animScale>
                                    <p:animScale>
                                      <p:cBhvr>
                                        <p:cTn id="20" dur="166" decel="50000">
                                          <p:stCondLst>
                                            <p:cond delay="1834"/>
                                          </p:stCondLst>
                                        </p:cTn>
                                        <p:tgtEl>
                                          <p:spTgt spid="3">
                                            <p:txEl>
                                              <p:pRg st="2" end="2"/>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580">
                                          <p:stCondLst>
                                            <p:cond delay="0"/>
                                          </p:stCondLst>
                                        </p:cTn>
                                        <p:tgtEl>
                                          <p:spTgt spid="3">
                                            <p:txEl>
                                              <p:pRg st="3" end="3"/>
                                            </p:txEl>
                                          </p:spTgt>
                                        </p:tgtEl>
                                      </p:cBhvr>
                                    </p:animEffect>
                                    <p:anim calcmode="lin" valueType="num">
                                      <p:cBhvr>
                                        <p:cTn id="2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3" end="3"/>
                                            </p:txEl>
                                          </p:spTgt>
                                        </p:tgtEl>
                                      </p:cBhvr>
                                      <p:to x="100000" y="60000"/>
                                    </p:animScale>
                                    <p:animScale>
                                      <p:cBhvr>
                                        <p:cTn id="30" dur="166" decel="50000">
                                          <p:stCondLst>
                                            <p:cond delay="676"/>
                                          </p:stCondLst>
                                        </p:cTn>
                                        <p:tgtEl>
                                          <p:spTgt spid="3">
                                            <p:txEl>
                                              <p:pRg st="3" end="3"/>
                                            </p:txEl>
                                          </p:spTgt>
                                        </p:tgtEl>
                                      </p:cBhvr>
                                      <p:to x="100000" y="100000"/>
                                    </p:animScale>
                                    <p:animScale>
                                      <p:cBhvr>
                                        <p:cTn id="31" dur="26">
                                          <p:stCondLst>
                                            <p:cond delay="1312"/>
                                          </p:stCondLst>
                                        </p:cTn>
                                        <p:tgtEl>
                                          <p:spTgt spid="3">
                                            <p:txEl>
                                              <p:pRg st="3" end="3"/>
                                            </p:txEl>
                                          </p:spTgt>
                                        </p:tgtEl>
                                      </p:cBhvr>
                                      <p:to x="100000" y="80000"/>
                                    </p:animScale>
                                    <p:animScale>
                                      <p:cBhvr>
                                        <p:cTn id="32" dur="166" decel="50000">
                                          <p:stCondLst>
                                            <p:cond delay="1338"/>
                                          </p:stCondLst>
                                        </p:cTn>
                                        <p:tgtEl>
                                          <p:spTgt spid="3">
                                            <p:txEl>
                                              <p:pRg st="3" end="3"/>
                                            </p:txEl>
                                          </p:spTgt>
                                        </p:tgtEl>
                                      </p:cBhvr>
                                      <p:to x="100000" y="100000"/>
                                    </p:animScale>
                                    <p:animScale>
                                      <p:cBhvr>
                                        <p:cTn id="33" dur="26">
                                          <p:stCondLst>
                                            <p:cond delay="1642"/>
                                          </p:stCondLst>
                                        </p:cTn>
                                        <p:tgtEl>
                                          <p:spTgt spid="3">
                                            <p:txEl>
                                              <p:pRg st="3" end="3"/>
                                            </p:txEl>
                                          </p:spTgt>
                                        </p:tgtEl>
                                      </p:cBhvr>
                                      <p:to x="100000" y="90000"/>
                                    </p:animScale>
                                    <p:animScale>
                                      <p:cBhvr>
                                        <p:cTn id="34" dur="166" decel="50000">
                                          <p:stCondLst>
                                            <p:cond delay="1668"/>
                                          </p:stCondLst>
                                        </p:cTn>
                                        <p:tgtEl>
                                          <p:spTgt spid="3">
                                            <p:txEl>
                                              <p:pRg st="3" end="3"/>
                                            </p:txEl>
                                          </p:spTgt>
                                        </p:tgtEl>
                                      </p:cBhvr>
                                      <p:to x="100000" y="100000"/>
                                    </p:animScale>
                                    <p:animScale>
                                      <p:cBhvr>
                                        <p:cTn id="35" dur="26">
                                          <p:stCondLst>
                                            <p:cond delay="1808"/>
                                          </p:stCondLst>
                                        </p:cTn>
                                        <p:tgtEl>
                                          <p:spTgt spid="3">
                                            <p:txEl>
                                              <p:pRg st="3" end="3"/>
                                            </p:txEl>
                                          </p:spTgt>
                                        </p:tgtEl>
                                      </p:cBhvr>
                                      <p:to x="100000" y="95000"/>
                                    </p:animScale>
                                    <p:animScale>
                                      <p:cBhvr>
                                        <p:cTn id="36" dur="166" decel="50000">
                                          <p:stCondLst>
                                            <p:cond delay="1834"/>
                                          </p:stCondLst>
                                        </p:cTn>
                                        <p:tgtEl>
                                          <p:spTgt spid="3">
                                            <p:txEl>
                                              <p:pRg st="3" end="3"/>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wipe(down)">
                                      <p:cBhvr>
                                        <p:cTn id="39" dur="580">
                                          <p:stCondLst>
                                            <p:cond delay="0"/>
                                          </p:stCondLst>
                                        </p:cTn>
                                        <p:tgtEl>
                                          <p:spTgt spid="3">
                                            <p:txEl>
                                              <p:pRg st="4" end="4"/>
                                            </p:txEl>
                                          </p:spTgt>
                                        </p:tgtEl>
                                      </p:cBhvr>
                                    </p:animEffect>
                                    <p:anim calcmode="lin" valueType="num">
                                      <p:cBhvr>
                                        <p:cTn id="4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4" end="4"/>
                                            </p:txEl>
                                          </p:spTgt>
                                        </p:tgtEl>
                                      </p:cBhvr>
                                      <p:to x="100000" y="60000"/>
                                    </p:animScale>
                                    <p:animScale>
                                      <p:cBhvr>
                                        <p:cTn id="46" dur="166" decel="50000">
                                          <p:stCondLst>
                                            <p:cond delay="676"/>
                                          </p:stCondLst>
                                        </p:cTn>
                                        <p:tgtEl>
                                          <p:spTgt spid="3">
                                            <p:txEl>
                                              <p:pRg st="4" end="4"/>
                                            </p:txEl>
                                          </p:spTgt>
                                        </p:tgtEl>
                                      </p:cBhvr>
                                      <p:to x="100000" y="100000"/>
                                    </p:animScale>
                                    <p:animScale>
                                      <p:cBhvr>
                                        <p:cTn id="47" dur="26">
                                          <p:stCondLst>
                                            <p:cond delay="1312"/>
                                          </p:stCondLst>
                                        </p:cTn>
                                        <p:tgtEl>
                                          <p:spTgt spid="3">
                                            <p:txEl>
                                              <p:pRg st="4" end="4"/>
                                            </p:txEl>
                                          </p:spTgt>
                                        </p:tgtEl>
                                      </p:cBhvr>
                                      <p:to x="100000" y="80000"/>
                                    </p:animScale>
                                    <p:animScale>
                                      <p:cBhvr>
                                        <p:cTn id="48" dur="166" decel="50000">
                                          <p:stCondLst>
                                            <p:cond delay="1338"/>
                                          </p:stCondLst>
                                        </p:cTn>
                                        <p:tgtEl>
                                          <p:spTgt spid="3">
                                            <p:txEl>
                                              <p:pRg st="4" end="4"/>
                                            </p:txEl>
                                          </p:spTgt>
                                        </p:tgtEl>
                                      </p:cBhvr>
                                      <p:to x="100000" y="100000"/>
                                    </p:animScale>
                                    <p:animScale>
                                      <p:cBhvr>
                                        <p:cTn id="49" dur="26">
                                          <p:stCondLst>
                                            <p:cond delay="1642"/>
                                          </p:stCondLst>
                                        </p:cTn>
                                        <p:tgtEl>
                                          <p:spTgt spid="3">
                                            <p:txEl>
                                              <p:pRg st="4" end="4"/>
                                            </p:txEl>
                                          </p:spTgt>
                                        </p:tgtEl>
                                      </p:cBhvr>
                                      <p:to x="100000" y="90000"/>
                                    </p:animScale>
                                    <p:animScale>
                                      <p:cBhvr>
                                        <p:cTn id="50" dur="166" decel="50000">
                                          <p:stCondLst>
                                            <p:cond delay="1668"/>
                                          </p:stCondLst>
                                        </p:cTn>
                                        <p:tgtEl>
                                          <p:spTgt spid="3">
                                            <p:txEl>
                                              <p:pRg st="4" end="4"/>
                                            </p:txEl>
                                          </p:spTgt>
                                        </p:tgtEl>
                                      </p:cBhvr>
                                      <p:to x="100000" y="100000"/>
                                    </p:animScale>
                                    <p:animScale>
                                      <p:cBhvr>
                                        <p:cTn id="51" dur="26">
                                          <p:stCondLst>
                                            <p:cond delay="1808"/>
                                          </p:stCondLst>
                                        </p:cTn>
                                        <p:tgtEl>
                                          <p:spTgt spid="3">
                                            <p:txEl>
                                              <p:pRg st="4" end="4"/>
                                            </p:txEl>
                                          </p:spTgt>
                                        </p:tgtEl>
                                      </p:cBhvr>
                                      <p:to x="100000" y="95000"/>
                                    </p:animScale>
                                    <p:animScale>
                                      <p:cBhvr>
                                        <p:cTn id="52" dur="166" decel="50000">
                                          <p:stCondLst>
                                            <p:cond delay="1834"/>
                                          </p:stCondLst>
                                        </p:cTn>
                                        <p:tgtEl>
                                          <p:spTgt spid="3">
                                            <p:txEl>
                                              <p:pRg st="4" end="4"/>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Effect transition="in" filter="wipe(down)">
                                      <p:cBhvr>
                                        <p:cTn id="55" dur="580">
                                          <p:stCondLst>
                                            <p:cond delay="0"/>
                                          </p:stCondLst>
                                        </p:cTn>
                                        <p:tgtEl>
                                          <p:spTgt spid="3">
                                            <p:txEl>
                                              <p:pRg st="5" end="5"/>
                                            </p:txEl>
                                          </p:spTgt>
                                        </p:tgtEl>
                                      </p:cBhvr>
                                    </p:animEffect>
                                    <p:anim calcmode="lin" valueType="num">
                                      <p:cBhvr>
                                        <p:cTn id="56"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5" end="5"/>
                                            </p:txEl>
                                          </p:spTgt>
                                        </p:tgtEl>
                                      </p:cBhvr>
                                      <p:to x="100000" y="60000"/>
                                    </p:animScale>
                                    <p:animScale>
                                      <p:cBhvr>
                                        <p:cTn id="62" dur="166" decel="50000">
                                          <p:stCondLst>
                                            <p:cond delay="676"/>
                                          </p:stCondLst>
                                        </p:cTn>
                                        <p:tgtEl>
                                          <p:spTgt spid="3">
                                            <p:txEl>
                                              <p:pRg st="5" end="5"/>
                                            </p:txEl>
                                          </p:spTgt>
                                        </p:tgtEl>
                                      </p:cBhvr>
                                      <p:to x="100000" y="100000"/>
                                    </p:animScale>
                                    <p:animScale>
                                      <p:cBhvr>
                                        <p:cTn id="63" dur="26">
                                          <p:stCondLst>
                                            <p:cond delay="1312"/>
                                          </p:stCondLst>
                                        </p:cTn>
                                        <p:tgtEl>
                                          <p:spTgt spid="3">
                                            <p:txEl>
                                              <p:pRg st="5" end="5"/>
                                            </p:txEl>
                                          </p:spTgt>
                                        </p:tgtEl>
                                      </p:cBhvr>
                                      <p:to x="100000" y="80000"/>
                                    </p:animScale>
                                    <p:animScale>
                                      <p:cBhvr>
                                        <p:cTn id="64" dur="166" decel="50000">
                                          <p:stCondLst>
                                            <p:cond delay="1338"/>
                                          </p:stCondLst>
                                        </p:cTn>
                                        <p:tgtEl>
                                          <p:spTgt spid="3">
                                            <p:txEl>
                                              <p:pRg st="5" end="5"/>
                                            </p:txEl>
                                          </p:spTgt>
                                        </p:tgtEl>
                                      </p:cBhvr>
                                      <p:to x="100000" y="100000"/>
                                    </p:animScale>
                                    <p:animScale>
                                      <p:cBhvr>
                                        <p:cTn id="65" dur="26">
                                          <p:stCondLst>
                                            <p:cond delay="1642"/>
                                          </p:stCondLst>
                                        </p:cTn>
                                        <p:tgtEl>
                                          <p:spTgt spid="3">
                                            <p:txEl>
                                              <p:pRg st="5" end="5"/>
                                            </p:txEl>
                                          </p:spTgt>
                                        </p:tgtEl>
                                      </p:cBhvr>
                                      <p:to x="100000" y="90000"/>
                                    </p:animScale>
                                    <p:animScale>
                                      <p:cBhvr>
                                        <p:cTn id="66" dur="166" decel="50000">
                                          <p:stCondLst>
                                            <p:cond delay="1668"/>
                                          </p:stCondLst>
                                        </p:cTn>
                                        <p:tgtEl>
                                          <p:spTgt spid="3">
                                            <p:txEl>
                                              <p:pRg st="5" end="5"/>
                                            </p:txEl>
                                          </p:spTgt>
                                        </p:tgtEl>
                                      </p:cBhvr>
                                      <p:to x="100000" y="100000"/>
                                    </p:animScale>
                                    <p:animScale>
                                      <p:cBhvr>
                                        <p:cTn id="67" dur="26">
                                          <p:stCondLst>
                                            <p:cond delay="1808"/>
                                          </p:stCondLst>
                                        </p:cTn>
                                        <p:tgtEl>
                                          <p:spTgt spid="3">
                                            <p:txEl>
                                              <p:pRg st="5" end="5"/>
                                            </p:txEl>
                                          </p:spTgt>
                                        </p:tgtEl>
                                      </p:cBhvr>
                                      <p:to x="100000" y="95000"/>
                                    </p:animScale>
                                    <p:animScale>
                                      <p:cBhvr>
                                        <p:cTn id="68" dur="166" decel="50000">
                                          <p:stCondLst>
                                            <p:cond delay="1834"/>
                                          </p:stCondLst>
                                        </p:cTn>
                                        <p:tgtEl>
                                          <p:spTgt spid="3">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Hough</a:t>
            </a:r>
            <a:r>
              <a:rPr lang="zh-CN" altLang="zh-CN" dirty="0"/>
              <a:t>变换</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46</a:t>
            </a:fld>
            <a:endParaRPr lang="zh-CN" altLang="en-US"/>
          </a:p>
        </p:txBody>
      </p:sp>
      <p:pic>
        <p:nvPicPr>
          <p:cNvPr id="6" name="图片 5"/>
          <p:cNvPicPr/>
          <p:nvPr/>
        </p:nvPicPr>
        <p:blipFill>
          <a:blip r:embed="rId2" cstate="print"/>
          <a:srcRect/>
          <a:stretch>
            <a:fillRect/>
          </a:stretch>
        </p:blipFill>
        <p:spPr bwMode="auto">
          <a:xfrm>
            <a:off x="1128139" y="1700808"/>
            <a:ext cx="2507757" cy="2224514"/>
          </a:xfrm>
          <a:prstGeom prst="rect">
            <a:avLst/>
          </a:prstGeom>
          <a:noFill/>
          <a:ln w="9525">
            <a:noFill/>
            <a:miter lim="800000"/>
            <a:headEnd/>
            <a:tailEnd/>
          </a:ln>
        </p:spPr>
      </p:pic>
      <p:pic>
        <p:nvPicPr>
          <p:cNvPr id="7" name="图片 6" descr="空域中的直线.bmp"/>
          <p:cNvPicPr/>
          <p:nvPr/>
        </p:nvPicPr>
        <p:blipFill>
          <a:blip r:embed="rId3" cstate="print"/>
          <a:stretch>
            <a:fillRect/>
          </a:stretch>
        </p:blipFill>
        <p:spPr>
          <a:xfrm>
            <a:off x="3911405" y="1700808"/>
            <a:ext cx="2287794" cy="2224514"/>
          </a:xfrm>
          <a:prstGeom prst="rect">
            <a:avLst/>
          </a:prstGeom>
        </p:spPr>
      </p:pic>
      <p:pic>
        <p:nvPicPr>
          <p:cNvPr id="8" name="图片 7" descr="变换域中的曲线.bmp"/>
          <p:cNvPicPr/>
          <p:nvPr/>
        </p:nvPicPr>
        <p:blipFill>
          <a:blip r:embed="rId4" cstate="print"/>
          <a:stretch>
            <a:fillRect/>
          </a:stretch>
        </p:blipFill>
        <p:spPr>
          <a:xfrm>
            <a:off x="3911405" y="4077072"/>
            <a:ext cx="2592288" cy="2224514"/>
          </a:xfrm>
          <a:prstGeom prst="rect">
            <a:avLst/>
          </a:prstGeom>
        </p:spPr>
      </p:pic>
    </p:spTree>
    <p:extLst>
      <p:ext uri="{BB962C8B-B14F-4D97-AF65-F5344CB8AC3E}">
        <p14:creationId xmlns:p14="http://schemas.microsoft.com/office/powerpoint/2010/main" val="1247630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par>
                                <p:cTn id="11" presetID="6" presetClass="entr" presetSubtype="16"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ircle(in)">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Hough</a:t>
            </a:r>
            <a:r>
              <a:rPr lang="zh-CN" altLang="zh-CN" dirty="0"/>
              <a:t>变换</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47</a:t>
            </a:fld>
            <a:endParaRPr lang="zh-CN" altLang="en-US"/>
          </a:p>
        </p:txBody>
      </p:sp>
      <p:pic>
        <p:nvPicPr>
          <p:cNvPr id="6" name="图片 5" descr="二值墙壁图像.bmp"/>
          <p:cNvPicPr/>
          <p:nvPr/>
        </p:nvPicPr>
        <p:blipFill>
          <a:blip r:embed="rId2" cstate="print"/>
          <a:stretch>
            <a:fillRect/>
          </a:stretch>
        </p:blipFill>
        <p:spPr>
          <a:xfrm>
            <a:off x="971600" y="1772816"/>
            <a:ext cx="1944216" cy="1872208"/>
          </a:xfrm>
          <a:prstGeom prst="rect">
            <a:avLst/>
          </a:prstGeom>
        </p:spPr>
      </p:pic>
      <p:pic>
        <p:nvPicPr>
          <p:cNvPr id="7" name="图片 6" descr="二值墙壁图像_霍夫变换域图像.bmp"/>
          <p:cNvPicPr/>
          <p:nvPr/>
        </p:nvPicPr>
        <p:blipFill>
          <a:blip r:embed="rId3" cstate="print"/>
          <a:stretch>
            <a:fillRect/>
          </a:stretch>
        </p:blipFill>
        <p:spPr>
          <a:xfrm>
            <a:off x="3373754" y="1156684"/>
            <a:ext cx="1945247" cy="2488340"/>
          </a:xfrm>
          <a:prstGeom prst="rect">
            <a:avLst/>
          </a:prstGeom>
        </p:spPr>
      </p:pic>
      <p:pic>
        <p:nvPicPr>
          <p:cNvPr id="8" name="图片 7" descr="二值墙壁图像_霍夫变换.bmp"/>
          <p:cNvPicPr/>
          <p:nvPr/>
        </p:nvPicPr>
        <p:blipFill>
          <a:blip r:embed="rId4" cstate="print"/>
          <a:stretch>
            <a:fillRect/>
          </a:stretch>
        </p:blipFill>
        <p:spPr>
          <a:xfrm>
            <a:off x="5724128" y="1772816"/>
            <a:ext cx="1944216" cy="1872208"/>
          </a:xfrm>
          <a:prstGeom prst="rect">
            <a:avLst/>
          </a:prstGeom>
        </p:spPr>
      </p:pic>
      <p:pic>
        <p:nvPicPr>
          <p:cNvPr id="9" name="图片 8" descr="二值简单图像.bmp"/>
          <p:cNvPicPr/>
          <p:nvPr/>
        </p:nvPicPr>
        <p:blipFill>
          <a:blip r:embed="rId5" cstate="print"/>
          <a:stretch>
            <a:fillRect/>
          </a:stretch>
        </p:blipFill>
        <p:spPr>
          <a:xfrm>
            <a:off x="971600" y="4149080"/>
            <a:ext cx="1944216" cy="1872208"/>
          </a:xfrm>
          <a:prstGeom prst="rect">
            <a:avLst/>
          </a:prstGeom>
        </p:spPr>
      </p:pic>
      <p:pic>
        <p:nvPicPr>
          <p:cNvPr id="10" name="图片 9" descr="二值简单图像_霍夫变换域图像.bmp"/>
          <p:cNvPicPr/>
          <p:nvPr/>
        </p:nvPicPr>
        <p:blipFill>
          <a:blip r:embed="rId6" cstate="print"/>
          <a:stretch>
            <a:fillRect/>
          </a:stretch>
        </p:blipFill>
        <p:spPr>
          <a:xfrm>
            <a:off x="3347864" y="4077072"/>
            <a:ext cx="1945247" cy="2496277"/>
          </a:xfrm>
          <a:prstGeom prst="rect">
            <a:avLst/>
          </a:prstGeom>
        </p:spPr>
      </p:pic>
      <p:pic>
        <p:nvPicPr>
          <p:cNvPr id="11" name="图片 10" descr="二值简单图像_霍夫变换.bmp"/>
          <p:cNvPicPr/>
          <p:nvPr/>
        </p:nvPicPr>
        <p:blipFill>
          <a:blip r:embed="rId7" cstate="print"/>
          <a:stretch>
            <a:fillRect/>
          </a:stretch>
        </p:blipFill>
        <p:spPr>
          <a:xfrm>
            <a:off x="5724128" y="4149080"/>
            <a:ext cx="1944216" cy="1872208"/>
          </a:xfrm>
          <a:prstGeom prst="rect">
            <a:avLst/>
          </a:prstGeom>
        </p:spPr>
      </p:pic>
      <p:sp>
        <p:nvSpPr>
          <p:cNvPr id="12" name="右箭头 11"/>
          <p:cNvSpPr/>
          <p:nvPr/>
        </p:nvSpPr>
        <p:spPr>
          <a:xfrm>
            <a:off x="2915816" y="2636912"/>
            <a:ext cx="43204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2893864" y="4977172"/>
            <a:ext cx="43204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5319001" y="4977172"/>
            <a:ext cx="43204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14"/>
          <p:cNvSpPr/>
          <p:nvPr/>
        </p:nvSpPr>
        <p:spPr>
          <a:xfrm>
            <a:off x="5319001" y="2636912"/>
            <a:ext cx="43204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658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2" presetClass="entr" presetSubtype="4"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par>
                          <p:cTn id="40" fill="hold">
                            <p:stCondLst>
                              <p:cond delay="1000"/>
                            </p:stCondLst>
                            <p:childTnLst>
                              <p:par>
                                <p:cTn id="41" presetID="2" presetClass="entr" presetSubtype="4"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par>
                          <p:cTn id="45" fill="hold">
                            <p:stCondLst>
                              <p:cond delay="1500"/>
                            </p:stCondLst>
                            <p:childTnLst>
                              <p:par>
                                <p:cTn id="46" presetID="2" presetClass="entr" presetSubtype="4"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ppt_x"/>
                                          </p:val>
                                        </p:tav>
                                        <p:tav tm="100000">
                                          <p:val>
                                            <p:strVal val="#ppt_x"/>
                                          </p:val>
                                        </p:tav>
                                      </p:tavLst>
                                    </p:anim>
                                    <p:anim calcmode="lin" valueType="num">
                                      <p:cBhvr additive="base">
                                        <p:cTn id="49" dur="500" fill="hold"/>
                                        <p:tgtEl>
                                          <p:spTgt spid="14"/>
                                        </p:tgtEl>
                                        <p:attrNameLst>
                                          <p:attrName>ppt_y</p:attrName>
                                        </p:attrNameLst>
                                      </p:cBhvr>
                                      <p:tavLst>
                                        <p:tav tm="0">
                                          <p:val>
                                            <p:strVal val="1+#ppt_h/2"/>
                                          </p:val>
                                        </p:tav>
                                        <p:tav tm="100000">
                                          <p:val>
                                            <p:strVal val="#ppt_y"/>
                                          </p:val>
                                        </p:tav>
                                      </p:tavLst>
                                    </p:anim>
                                  </p:childTnLst>
                                </p:cTn>
                              </p:par>
                            </p:childTnLst>
                          </p:cTn>
                        </p:par>
                        <p:par>
                          <p:cTn id="50" fill="hold">
                            <p:stCondLst>
                              <p:cond delay="2000"/>
                            </p:stCondLst>
                            <p:childTnLst>
                              <p:par>
                                <p:cTn id="51" presetID="2" presetClass="entr" presetSubtype="4" fill="hold" nodeType="after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Hough</a:t>
            </a:r>
            <a:r>
              <a:rPr lang="zh-CN" altLang="zh-CN" dirty="0"/>
              <a:t>变换</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48</a:t>
            </a:fld>
            <a:endParaRPr lang="zh-CN" altLang="en-US"/>
          </a:p>
        </p:txBody>
      </p:sp>
      <p:pic>
        <p:nvPicPr>
          <p:cNvPr id="6" name="图片 5" descr="二值画板图像.bmp"/>
          <p:cNvPicPr/>
          <p:nvPr/>
        </p:nvPicPr>
        <p:blipFill>
          <a:blip r:embed="rId2" cstate="print"/>
          <a:stretch>
            <a:fillRect/>
          </a:stretch>
        </p:blipFill>
        <p:spPr>
          <a:xfrm>
            <a:off x="539552" y="1657031"/>
            <a:ext cx="1656184" cy="1619321"/>
          </a:xfrm>
          <a:prstGeom prst="rect">
            <a:avLst/>
          </a:prstGeom>
        </p:spPr>
      </p:pic>
      <p:pic>
        <p:nvPicPr>
          <p:cNvPr id="7" name="图片 6" descr="二值道路图像.bmp"/>
          <p:cNvPicPr/>
          <p:nvPr/>
        </p:nvPicPr>
        <p:blipFill>
          <a:blip r:embed="rId3" cstate="print"/>
          <a:stretch>
            <a:fillRect/>
          </a:stretch>
        </p:blipFill>
        <p:spPr>
          <a:xfrm>
            <a:off x="2267744" y="1665663"/>
            <a:ext cx="1656184" cy="1619321"/>
          </a:xfrm>
          <a:prstGeom prst="rect">
            <a:avLst/>
          </a:prstGeom>
        </p:spPr>
      </p:pic>
      <p:pic>
        <p:nvPicPr>
          <p:cNvPr id="8" name="图片 7" descr="二值画板图像_霍夫变换域图像.bmp"/>
          <p:cNvPicPr/>
          <p:nvPr/>
        </p:nvPicPr>
        <p:blipFill>
          <a:blip r:embed="rId4" cstate="print"/>
          <a:stretch>
            <a:fillRect/>
          </a:stretch>
        </p:blipFill>
        <p:spPr>
          <a:xfrm>
            <a:off x="4283968" y="2454238"/>
            <a:ext cx="1872208" cy="2558937"/>
          </a:xfrm>
          <a:prstGeom prst="rect">
            <a:avLst/>
          </a:prstGeom>
        </p:spPr>
      </p:pic>
      <p:pic>
        <p:nvPicPr>
          <p:cNvPr id="9" name="图片 8" descr="二值道路图像_霍夫变换域图像.bmp"/>
          <p:cNvPicPr/>
          <p:nvPr/>
        </p:nvPicPr>
        <p:blipFill>
          <a:blip r:embed="rId5" cstate="print"/>
          <a:stretch>
            <a:fillRect/>
          </a:stretch>
        </p:blipFill>
        <p:spPr>
          <a:xfrm>
            <a:off x="6228184" y="2454238"/>
            <a:ext cx="1872208" cy="2558937"/>
          </a:xfrm>
          <a:prstGeom prst="rect">
            <a:avLst/>
          </a:prstGeom>
        </p:spPr>
      </p:pic>
      <p:pic>
        <p:nvPicPr>
          <p:cNvPr id="10" name="图片 9" descr="二值画板图像_霍夫变换.bmp"/>
          <p:cNvPicPr/>
          <p:nvPr/>
        </p:nvPicPr>
        <p:blipFill>
          <a:blip r:embed="rId6" cstate="print"/>
          <a:stretch>
            <a:fillRect/>
          </a:stretch>
        </p:blipFill>
        <p:spPr>
          <a:xfrm>
            <a:off x="539552" y="4604186"/>
            <a:ext cx="1656184" cy="1705134"/>
          </a:xfrm>
          <a:prstGeom prst="rect">
            <a:avLst/>
          </a:prstGeom>
        </p:spPr>
      </p:pic>
      <p:pic>
        <p:nvPicPr>
          <p:cNvPr id="11" name="图片 10" descr="二值道路图像_霍夫变换.bmp"/>
          <p:cNvPicPr/>
          <p:nvPr/>
        </p:nvPicPr>
        <p:blipFill>
          <a:blip r:embed="rId7" cstate="print"/>
          <a:stretch>
            <a:fillRect/>
          </a:stretch>
        </p:blipFill>
        <p:spPr>
          <a:xfrm>
            <a:off x="2267744" y="4604186"/>
            <a:ext cx="1656184" cy="1705134"/>
          </a:xfrm>
          <a:prstGeom prst="rect">
            <a:avLst/>
          </a:prstGeom>
        </p:spPr>
      </p:pic>
    </p:spTree>
    <p:extLst>
      <p:ext uri="{BB962C8B-B14F-4D97-AF65-F5344CB8AC3E}">
        <p14:creationId xmlns:p14="http://schemas.microsoft.com/office/powerpoint/2010/main" val="419577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Radon</a:t>
            </a:r>
            <a:r>
              <a:rPr lang="zh-CN" altLang="zh-CN" dirty="0"/>
              <a:t>变换</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a:bodyPr>
              <a:lstStyle/>
              <a:p>
                <a:r>
                  <a:rPr lang="zh-CN" altLang="zh-CN" dirty="0"/>
                  <a:t>二维</a:t>
                </a:r>
                <a:r>
                  <a:rPr lang="en-US" altLang="zh-CN" dirty="0"/>
                  <a:t>Radon</a:t>
                </a:r>
                <a:r>
                  <a:rPr lang="zh-CN" altLang="zh-CN" dirty="0"/>
                  <a:t>变换属于一种</a:t>
                </a:r>
                <a:r>
                  <a:rPr lang="zh-CN" altLang="zh-CN" dirty="0">
                    <a:solidFill>
                      <a:srgbClr val="0000FF"/>
                    </a:solidFill>
                  </a:rPr>
                  <a:t>积分变换</a:t>
                </a:r>
                <a:r>
                  <a:rPr lang="zh-CN" altLang="zh-CN" dirty="0"/>
                  <a:t>，是由众多直线函数上的积分组成</a:t>
                </a:r>
                <a:r>
                  <a:rPr lang="zh-CN" altLang="zh-CN" dirty="0" smtClean="0"/>
                  <a:t>。</a:t>
                </a:r>
                <a:endParaRPr lang="en-US" altLang="zh-CN" dirty="0" smtClean="0"/>
              </a:p>
              <a:p>
                <a:r>
                  <a:rPr lang="en-US" altLang="zh-CN" dirty="0"/>
                  <a:t>Radon</a:t>
                </a:r>
                <a:r>
                  <a:rPr lang="zh-CN" altLang="zh-CN" dirty="0"/>
                  <a:t>变换被广泛的应用于断层摄影术</a:t>
                </a:r>
                <a:r>
                  <a:rPr lang="zh-CN" altLang="zh-CN" dirty="0" smtClean="0"/>
                  <a:t>。</a:t>
                </a:r>
                <a:endParaRPr lang="en-US" altLang="zh-CN" dirty="0" smtClean="0"/>
              </a:p>
              <a:p>
                <a:pPr lvl="1"/>
                <a:r>
                  <a:rPr lang="zh-CN" altLang="zh-CN" dirty="0" smtClean="0">
                    <a:solidFill>
                      <a:srgbClr val="C00000"/>
                    </a:solidFill>
                  </a:rPr>
                  <a:t>如果</a:t>
                </a:r>
                <a14:m>
                  <m:oMath xmlns:m="http://schemas.openxmlformats.org/officeDocument/2006/math">
                    <m:r>
                      <a:rPr lang="en-US" altLang="zh-CN" i="1">
                        <a:solidFill>
                          <a:srgbClr val="C00000"/>
                        </a:solidFill>
                      </a:rPr>
                      <m:t>𝑓</m:t>
                    </m:r>
                  </m:oMath>
                </a14:m>
                <a:r>
                  <a:rPr lang="zh-CN" altLang="zh-CN" dirty="0">
                    <a:solidFill>
                      <a:srgbClr val="C00000"/>
                    </a:solidFill>
                  </a:rPr>
                  <a:t>表示一个未知的密度函数，那么</a:t>
                </a:r>
                <a:r>
                  <a:rPr lang="en-US" altLang="zh-CN" dirty="0">
                    <a:solidFill>
                      <a:srgbClr val="C00000"/>
                    </a:solidFill>
                  </a:rPr>
                  <a:t>Radon</a:t>
                </a:r>
                <a:r>
                  <a:rPr lang="zh-CN" altLang="zh-CN" dirty="0">
                    <a:solidFill>
                      <a:srgbClr val="C00000"/>
                    </a:solidFill>
                  </a:rPr>
                  <a:t>变换表示一种发散数据，可用于断层摄影术的输出</a:t>
                </a:r>
                <a:r>
                  <a:rPr lang="zh-CN" altLang="zh-CN" dirty="0" smtClean="0">
                    <a:solidFill>
                      <a:srgbClr val="C00000"/>
                    </a:solidFill>
                  </a:rPr>
                  <a:t>。</a:t>
                </a:r>
                <a:endParaRPr lang="en-US" altLang="zh-CN" dirty="0" smtClean="0">
                  <a:solidFill>
                    <a:srgbClr val="C00000"/>
                  </a:solidFill>
                </a:endParaRPr>
              </a:p>
              <a:p>
                <a:pPr lvl="1"/>
                <a:r>
                  <a:rPr lang="zh-CN" altLang="zh-CN" dirty="0" smtClean="0">
                    <a:solidFill>
                      <a:srgbClr val="C00000"/>
                    </a:solidFill>
                  </a:rPr>
                  <a:t>因此</a:t>
                </a:r>
                <a:r>
                  <a:rPr lang="zh-CN" altLang="zh-CN" dirty="0">
                    <a:solidFill>
                      <a:srgbClr val="C00000"/>
                    </a:solidFill>
                  </a:rPr>
                  <a:t>，</a:t>
                </a:r>
                <a:r>
                  <a:rPr lang="en-US" altLang="zh-CN" dirty="0">
                    <a:solidFill>
                      <a:srgbClr val="C00000"/>
                    </a:solidFill>
                  </a:rPr>
                  <a:t>Radon</a:t>
                </a:r>
                <a:r>
                  <a:rPr lang="zh-CN" altLang="zh-CN" dirty="0">
                    <a:solidFill>
                      <a:srgbClr val="C00000"/>
                    </a:solidFill>
                  </a:rPr>
                  <a:t>逆变换可以用于从发散数据中重构原始密度函数，从而形成了断层摄影术重构技术的数学基础</a:t>
                </a:r>
                <a:r>
                  <a:rPr lang="zh-CN" altLang="zh-CN" dirty="0" smtClean="0">
                    <a:solidFill>
                      <a:srgbClr val="C00000"/>
                    </a:solidFill>
                  </a:rPr>
                  <a:t>。</a:t>
                </a:r>
                <a:endParaRPr lang="en-US" altLang="zh-CN" dirty="0" smtClean="0">
                  <a:solidFill>
                    <a:srgbClr val="C00000"/>
                  </a:solidFill>
                </a:endParaRPr>
              </a:p>
              <a:p>
                <a:r>
                  <a:rPr lang="en-US" altLang="zh-CN" dirty="0"/>
                  <a:t>Radon</a:t>
                </a:r>
                <a:r>
                  <a:rPr lang="zh-CN" altLang="zh-CN" dirty="0"/>
                  <a:t>变换数据通常被称为正弦图，因为</a:t>
                </a:r>
                <a:r>
                  <a:rPr lang="en-US" altLang="zh-CN" dirty="0"/>
                  <a:t>Dirac</a:t>
                </a:r>
                <a:r>
                  <a:rPr lang="zh-CN" altLang="zh-CN" dirty="0"/>
                  <a:t>三角函数的</a:t>
                </a:r>
                <a:r>
                  <a:rPr lang="en-US" altLang="zh-CN" dirty="0"/>
                  <a:t>Radon</a:t>
                </a:r>
                <a:r>
                  <a:rPr lang="zh-CN" altLang="zh-CN" dirty="0"/>
                  <a:t>变换结果看上去是呈一个正弦波的分布</a:t>
                </a:r>
                <a:r>
                  <a:rPr lang="zh-CN" altLang="zh-CN" dirty="0" smtClean="0"/>
                  <a:t>。</a:t>
                </a:r>
                <a:endParaRPr lang="en-US" altLang="zh-CN" dirty="0" smtClean="0"/>
              </a:p>
              <a:p>
                <a:pPr lvl="1"/>
                <a:r>
                  <a:rPr lang="zh-CN" altLang="zh-CN" dirty="0">
                    <a:solidFill>
                      <a:srgbClr val="00B050"/>
                    </a:solidFill>
                  </a:rPr>
                  <a:t>许多小物体的</a:t>
                </a:r>
                <a:r>
                  <a:rPr lang="en-US" altLang="zh-CN" dirty="0">
                    <a:solidFill>
                      <a:srgbClr val="00B050"/>
                    </a:solidFill>
                  </a:rPr>
                  <a:t>Radon</a:t>
                </a:r>
                <a:r>
                  <a:rPr lang="zh-CN" altLang="zh-CN" dirty="0">
                    <a:solidFill>
                      <a:srgbClr val="00B050"/>
                    </a:solidFill>
                  </a:rPr>
                  <a:t>变换在显示上都会呈现出模糊正弦波的样子，而这些正弦波具有不同的振幅和相位。</a:t>
                </a:r>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337" t="-1258" r="-50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49</a:t>
            </a:fld>
            <a:endParaRPr lang="zh-CN" altLang="en-US"/>
          </a:p>
        </p:txBody>
      </p:sp>
    </p:spTree>
    <p:extLst>
      <p:ext uri="{BB962C8B-B14F-4D97-AF65-F5344CB8AC3E}">
        <p14:creationId xmlns:p14="http://schemas.microsoft.com/office/powerpoint/2010/main" val="290265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80">
                                          <p:stCondLst>
                                            <p:cond delay="0"/>
                                          </p:stCondLst>
                                        </p:cTn>
                                        <p:tgtEl>
                                          <p:spTgt spid="3">
                                            <p:txEl>
                                              <p:pRg st="2" end="2"/>
                                            </p:txEl>
                                          </p:spTgt>
                                        </p:tgtEl>
                                      </p:cBhvr>
                                    </p:animEffect>
                                    <p:anim calcmode="lin" valueType="num">
                                      <p:cBhvr>
                                        <p:cTn id="2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2" end="2"/>
                                            </p:txEl>
                                          </p:spTgt>
                                        </p:tgtEl>
                                      </p:cBhvr>
                                      <p:to x="100000" y="60000"/>
                                    </p:animScale>
                                    <p:animScale>
                                      <p:cBhvr>
                                        <p:cTn id="30" dur="166" decel="50000">
                                          <p:stCondLst>
                                            <p:cond delay="676"/>
                                          </p:stCondLst>
                                        </p:cTn>
                                        <p:tgtEl>
                                          <p:spTgt spid="3">
                                            <p:txEl>
                                              <p:pRg st="2" end="2"/>
                                            </p:txEl>
                                          </p:spTgt>
                                        </p:tgtEl>
                                      </p:cBhvr>
                                      <p:to x="100000" y="100000"/>
                                    </p:animScale>
                                    <p:animScale>
                                      <p:cBhvr>
                                        <p:cTn id="31" dur="26">
                                          <p:stCondLst>
                                            <p:cond delay="1312"/>
                                          </p:stCondLst>
                                        </p:cTn>
                                        <p:tgtEl>
                                          <p:spTgt spid="3">
                                            <p:txEl>
                                              <p:pRg st="2" end="2"/>
                                            </p:txEl>
                                          </p:spTgt>
                                        </p:tgtEl>
                                      </p:cBhvr>
                                      <p:to x="100000" y="80000"/>
                                    </p:animScale>
                                    <p:animScale>
                                      <p:cBhvr>
                                        <p:cTn id="32" dur="166" decel="50000">
                                          <p:stCondLst>
                                            <p:cond delay="1338"/>
                                          </p:stCondLst>
                                        </p:cTn>
                                        <p:tgtEl>
                                          <p:spTgt spid="3">
                                            <p:txEl>
                                              <p:pRg st="2" end="2"/>
                                            </p:txEl>
                                          </p:spTgt>
                                        </p:tgtEl>
                                      </p:cBhvr>
                                      <p:to x="100000" y="100000"/>
                                    </p:animScale>
                                    <p:animScale>
                                      <p:cBhvr>
                                        <p:cTn id="33" dur="26">
                                          <p:stCondLst>
                                            <p:cond delay="1642"/>
                                          </p:stCondLst>
                                        </p:cTn>
                                        <p:tgtEl>
                                          <p:spTgt spid="3">
                                            <p:txEl>
                                              <p:pRg st="2" end="2"/>
                                            </p:txEl>
                                          </p:spTgt>
                                        </p:tgtEl>
                                      </p:cBhvr>
                                      <p:to x="100000" y="90000"/>
                                    </p:animScale>
                                    <p:animScale>
                                      <p:cBhvr>
                                        <p:cTn id="34" dur="166" decel="50000">
                                          <p:stCondLst>
                                            <p:cond delay="1668"/>
                                          </p:stCondLst>
                                        </p:cTn>
                                        <p:tgtEl>
                                          <p:spTgt spid="3">
                                            <p:txEl>
                                              <p:pRg st="2" end="2"/>
                                            </p:txEl>
                                          </p:spTgt>
                                        </p:tgtEl>
                                      </p:cBhvr>
                                      <p:to x="100000" y="100000"/>
                                    </p:animScale>
                                    <p:animScale>
                                      <p:cBhvr>
                                        <p:cTn id="35" dur="26">
                                          <p:stCondLst>
                                            <p:cond delay="1808"/>
                                          </p:stCondLst>
                                        </p:cTn>
                                        <p:tgtEl>
                                          <p:spTgt spid="3">
                                            <p:txEl>
                                              <p:pRg st="2" end="2"/>
                                            </p:txEl>
                                          </p:spTgt>
                                        </p:tgtEl>
                                      </p:cBhvr>
                                      <p:to x="100000" y="95000"/>
                                    </p:animScale>
                                    <p:animScale>
                                      <p:cBhvr>
                                        <p:cTn id="36" dur="166" decel="50000">
                                          <p:stCondLst>
                                            <p:cond delay="1834"/>
                                          </p:stCondLst>
                                        </p:cTn>
                                        <p:tgtEl>
                                          <p:spTgt spid="3">
                                            <p:txEl>
                                              <p:pRg st="2" end="2"/>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wipe(down)">
                                      <p:cBhvr>
                                        <p:cTn id="39" dur="580">
                                          <p:stCondLst>
                                            <p:cond delay="0"/>
                                          </p:stCondLst>
                                        </p:cTn>
                                        <p:tgtEl>
                                          <p:spTgt spid="3">
                                            <p:txEl>
                                              <p:pRg st="3" end="3"/>
                                            </p:txEl>
                                          </p:spTgt>
                                        </p:tgtEl>
                                      </p:cBhvr>
                                    </p:animEffect>
                                    <p:anim calcmode="lin" valueType="num">
                                      <p:cBhvr>
                                        <p:cTn id="4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3" end="3"/>
                                            </p:txEl>
                                          </p:spTgt>
                                        </p:tgtEl>
                                      </p:cBhvr>
                                      <p:to x="100000" y="60000"/>
                                    </p:animScale>
                                    <p:animScale>
                                      <p:cBhvr>
                                        <p:cTn id="46" dur="166" decel="50000">
                                          <p:stCondLst>
                                            <p:cond delay="676"/>
                                          </p:stCondLst>
                                        </p:cTn>
                                        <p:tgtEl>
                                          <p:spTgt spid="3">
                                            <p:txEl>
                                              <p:pRg st="3" end="3"/>
                                            </p:txEl>
                                          </p:spTgt>
                                        </p:tgtEl>
                                      </p:cBhvr>
                                      <p:to x="100000" y="100000"/>
                                    </p:animScale>
                                    <p:animScale>
                                      <p:cBhvr>
                                        <p:cTn id="47" dur="26">
                                          <p:stCondLst>
                                            <p:cond delay="1312"/>
                                          </p:stCondLst>
                                        </p:cTn>
                                        <p:tgtEl>
                                          <p:spTgt spid="3">
                                            <p:txEl>
                                              <p:pRg st="3" end="3"/>
                                            </p:txEl>
                                          </p:spTgt>
                                        </p:tgtEl>
                                      </p:cBhvr>
                                      <p:to x="100000" y="80000"/>
                                    </p:animScale>
                                    <p:animScale>
                                      <p:cBhvr>
                                        <p:cTn id="48" dur="166" decel="50000">
                                          <p:stCondLst>
                                            <p:cond delay="1338"/>
                                          </p:stCondLst>
                                        </p:cTn>
                                        <p:tgtEl>
                                          <p:spTgt spid="3">
                                            <p:txEl>
                                              <p:pRg st="3" end="3"/>
                                            </p:txEl>
                                          </p:spTgt>
                                        </p:tgtEl>
                                      </p:cBhvr>
                                      <p:to x="100000" y="100000"/>
                                    </p:animScale>
                                    <p:animScale>
                                      <p:cBhvr>
                                        <p:cTn id="49" dur="26">
                                          <p:stCondLst>
                                            <p:cond delay="1642"/>
                                          </p:stCondLst>
                                        </p:cTn>
                                        <p:tgtEl>
                                          <p:spTgt spid="3">
                                            <p:txEl>
                                              <p:pRg st="3" end="3"/>
                                            </p:txEl>
                                          </p:spTgt>
                                        </p:tgtEl>
                                      </p:cBhvr>
                                      <p:to x="100000" y="90000"/>
                                    </p:animScale>
                                    <p:animScale>
                                      <p:cBhvr>
                                        <p:cTn id="50" dur="166" decel="50000">
                                          <p:stCondLst>
                                            <p:cond delay="1668"/>
                                          </p:stCondLst>
                                        </p:cTn>
                                        <p:tgtEl>
                                          <p:spTgt spid="3">
                                            <p:txEl>
                                              <p:pRg st="3" end="3"/>
                                            </p:txEl>
                                          </p:spTgt>
                                        </p:tgtEl>
                                      </p:cBhvr>
                                      <p:to x="100000" y="100000"/>
                                    </p:animScale>
                                    <p:animScale>
                                      <p:cBhvr>
                                        <p:cTn id="51" dur="26">
                                          <p:stCondLst>
                                            <p:cond delay="1808"/>
                                          </p:stCondLst>
                                        </p:cTn>
                                        <p:tgtEl>
                                          <p:spTgt spid="3">
                                            <p:txEl>
                                              <p:pRg st="3" end="3"/>
                                            </p:txEl>
                                          </p:spTgt>
                                        </p:tgtEl>
                                      </p:cBhvr>
                                      <p:to x="100000" y="95000"/>
                                    </p:animScale>
                                    <p:animScale>
                                      <p:cBhvr>
                                        <p:cTn id="52" dur="166" decel="50000">
                                          <p:stCondLst>
                                            <p:cond delay="1834"/>
                                          </p:stCondLst>
                                        </p:cTn>
                                        <p:tgtEl>
                                          <p:spTgt spid="3">
                                            <p:txEl>
                                              <p:pRg st="3" end="3"/>
                                            </p:txEl>
                                          </p:spTgt>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wipe(down)">
                                      <p:cBhvr>
                                        <p:cTn id="57" dur="580">
                                          <p:stCondLst>
                                            <p:cond delay="0"/>
                                          </p:stCondLst>
                                        </p:cTn>
                                        <p:tgtEl>
                                          <p:spTgt spid="3">
                                            <p:txEl>
                                              <p:pRg st="4" end="4"/>
                                            </p:txEl>
                                          </p:spTgt>
                                        </p:tgtEl>
                                      </p:cBhvr>
                                    </p:animEffect>
                                    <p:anim calcmode="lin" valueType="num">
                                      <p:cBhvr>
                                        <p:cTn id="5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4" end="4"/>
                                            </p:txEl>
                                          </p:spTgt>
                                        </p:tgtEl>
                                      </p:cBhvr>
                                      <p:to x="100000" y="60000"/>
                                    </p:animScale>
                                    <p:animScale>
                                      <p:cBhvr>
                                        <p:cTn id="64" dur="166" decel="50000">
                                          <p:stCondLst>
                                            <p:cond delay="676"/>
                                          </p:stCondLst>
                                        </p:cTn>
                                        <p:tgtEl>
                                          <p:spTgt spid="3">
                                            <p:txEl>
                                              <p:pRg st="4" end="4"/>
                                            </p:txEl>
                                          </p:spTgt>
                                        </p:tgtEl>
                                      </p:cBhvr>
                                      <p:to x="100000" y="100000"/>
                                    </p:animScale>
                                    <p:animScale>
                                      <p:cBhvr>
                                        <p:cTn id="65" dur="26">
                                          <p:stCondLst>
                                            <p:cond delay="1312"/>
                                          </p:stCondLst>
                                        </p:cTn>
                                        <p:tgtEl>
                                          <p:spTgt spid="3">
                                            <p:txEl>
                                              <p:pRg st="4" end="4"/>
                                            </p:txEl>
                                          </p:spTgt>
                                        </p:tgtEl>
                                      </p:cBhvr>
                                      <p:to x="100000" y="80000"/>
                                    </p:animScale>
                                    <p:animScale>
                                      <p:cBhvr>
                                        <p:cTn id="66" dur="166" decel="50000">
                                          <p:stCondLst>
                                            <p:cond delay="1338"/>
                                          </p:stCondLst>
                                        </p:cTn>
                                        <p:tgtEl>
                                          <p:spTgt spid="3">
                                            <p:txEl>
                                              <p:pRg st="4" end="4"/>
                                            </p:txEl>
                                          </p:spTgt>
                                        </p:tgtEl>
                                      </p:cBhvr>
                                      <p:to x="100000" y="100000"/>
                                    </p:animScale>
                                    <p:animScale>
                                      <p:cBhvr>
                                        <p:cTn id="67" dur="26">
                                          <p:stCondLst>
                                            <p:cond delay="1642"/>
                                          </p:stCondLst>
                                        </p:cTn>
                                        <p:tgtEl>
                                          <p:spTgt spid="3">
                                            <p:txEl>
                                              <p:pRg st="4" end="4"/>
                                            </p:txEl>
                                          </p:spTgt>
                                        </p:tgtEl>
                                      </p:cBhvr>
                                      <p:to x="100000" y="90000"/>
                                    </p:animScale>
                                    <p:animScale>
                                      <p:cBhvr>
                                        <p:cTn id="68" dur="166" decel="50000">
                                          <p:stCondLst>
                                            <p:cond delay="1668"/>
                                          </p:stCondLst>
                                        </p:cTn>
                                        <p:tgtEl>
                                          <p:spTgt spid="3">
                                            <p:txEl>
                                              <p:pRg st="4" end="4"/>
                                            </p:txEl>
                                          </p:spTgt>
                                        </p:tgtEl>
                                      </p:cBhvr>
                                      <p:to x="100000" y="100000"/>
                                    </p:animScale>
                                    <p:animScale>
                                      <p:cBhvr>
                                        <p:cTn id="69" dur="26">
                                          <p:stCondLst>
                                            <p:cond delay="1808"/>
                                          </p:stCondLst>
                                        </p:cTn>
                                        <p:tgtEl>
                                          <p:spTgt spid="3">
                                            <p:txEl>
                                              <p:pRg st="4" end="4"/>
                                            </p:txEl>
                                          </p:spTgt>
                                        </p:tgtEl>
                                      </p:cBhvr>
                                      <p:to x="100000" y="95000"/>
                                    </p:animScale>
                                    <p:animScale>
                                      <p:cBhvr>
                                        <p:cTn id="70" dur="166" decel="50000">
                                          <p:stCondLst>
                                            <p:cond delay="1834"/>
                                          </p:stCondLst>
                                        </p:cTn>
                                        <p:tgtEl>
                                          <p:spTgt spid="3">
                                            <p:txEl>
                                              <p:pRg st="4" end="4"/>
                                            </p:txEl>
                                          </p:spTgt>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nodeType="clickEffect">
                                  <p:stCondLst>
                                    <p:cond delay="0"/>
                                  </p:stCondLst>
                                  <p:childTnLst>
                                    <p:set>
                                      <p:cBhvr>
                                        <p:cTn id="74" dur="1" fill="hold">
                                          <p:stCondLst>
                                            <p:cond delay="0"/>
                                          </p:stCondLst>
                                        </p:cTn>
                                        <p:tgtEl>
                                          <p:spTgt spid="3">
                                            <p:txEl>
                                              <p:pRg st="5" end="5"/>
                                            </p:txEl>
                                          </p:spTgt>
                                        </p:tgtEl>
                                        <p:attrNameLst>
                                          <p:attrName>style.visibility</p:attrName>
                                        </p:attrNameLst>
                                      </p:cBhvr>
                                      <p:to>
                                        <p:strVal val="visible"/>
                                      </p:to>
                                    </p:set>
                                    <p:animEffect transition="in" filter="wipe(down)">
                                      <p:cBhvr>
                                        <p:cTn id="75" dur="580">
                                          <p:stCondLst>
                                            <p:cond delay="0"/>
                                          </p:stCondLst>
                                        </p:cTn>
                                        <p:tgtEl>
                                          <p:spTgt spid="3">
                                            <p:txEl>
                                              <p:pRg st="5" end="5"/>
                                            </p:txEl>
                                          </p:spTgt>
                                        </p:tgtEl>
                                      </p:cBhvr>
                                    </p:animEffect>
                                    <p:anim calcmode="lin" valueType="num">
                                      <p:cBhvr>
                                        <p:cTn id="76"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3">
                                            <p:txEl>
                                              <p:pRg st="5" end="5"/>
                                            </p:txEl>
                                          </p:spTgt>
                                        </p:tgtEl>
                                      </p:cBhvr>
                                      <p:to x="100000" y="60000"/>
                                    </p:animScale>
                                    <p:animScale>
                                      <p:cBhvr>
                                        <p:cTn id="82" dur="166" decel="50000">
                                          <p:stCondLst>
                                            <p:cond delay="676"/>
                                          </p:stCondLst>
                                        </p:cTn>
                                        <p:tgtEl>
                                          <p:spTgt spid="3">
                                            <p:txEl>
                                              <p:pRg st="5" end="5"/>
                                            </p:txEl>
                                          </p:spTgt>
                                        </p:tgtEl>
                                      </p:cBhvr>
                                      <p:to x="100000" y="100000"/>
                                    </p:animScale>
                                    <p:animScale>
                                      <p:cBhvr>
                                        <p:cTn id="83" dur="26">
                                          <p:stCondLst>
                                            <p:cond delay="1312"/>
                                          </p:stCondLst>
                                        </p:cTn>
                                        <p:tgtEl>
                                          <p:spTgt spid="3">
                                            <p:txEl>
                                              <p:pRg st="5" end="5"/>
                                            </p:txEl>
                                          </p:spTgt>
                                        </p:tgtEl>
                                      </p:cBhvr>
                                      <p:to x="100000" y="80000"/>
                                    </p:animScale>
                                    <p:animScale>
                                      <p:cBhvr>
                                        <p:cTn id="84" dur="166" decel="50000">
                                          <p:stCondLst>
                                            <p:cond delay="1338"/>
                                          </p:stCondLst>
                                        </p:cTn>
                                        <p:tgtEl>
                                          <p:spTgt spid="3">
                                            <p:txEl>
                                              <p:pRg st="5" end="5"/>
                                            </p:txEl>
                                          </p:spTgt>
                                        </p:tgtEl>
                                      </p:cBhvr>
                                      <p:to x="100000" y="100000"/>
                                    </p:animScale>
                                    <p:animScale>
                                      <p:cBhvr>
                                        <p:cTn id="85" dur="26">
                                          <p:stCondLst>
                                            <p:cond delay="1642"/>
                                          </p:stCondLst>
                                        </p:cTn>
                                        <p:tgtEl>
                                          <p:spTgt spid="3">
                                            <p:txEl>
                                              <p:pRg st="5" end="5"/>
                                            </p:txEl>
                                          </p:spTgt>
                                        </p:tgtEl>
                                      </p:cBhvr>
                                      <p:to x="100000" y="90000"/>
                                    </p:animScale>
                                    <p:animScale>
                                      <p:cBhvr>
                                        <p:cTn id="86" dur="166" decel="50000">
                                          <p:stCondLst>
                                            <p:cond delay="1668"/>
                                          </p:stCondLst>
                                        </p:cTn>
                                        <p:tgtEl>
                                          <p:spTgt spid="3">
                                            <p:txEl>
                                              <p:pRg st="5" end="5"/>
                                            </p:txEl>
                                          </p:spTgt>
                                        </p:tgtEl>
                                      </p:cBhvr>
                                      <p:to x="100000" y="100000"/>
                                    </p:animScale>
                                    <p:animScale>
                                      <p:cBhvr>
                                        <p:cTn id="87" dur="26">
                                          <p:stCondLst>
                                            <p:cond delay="1808"/>
                                          </p:stCondLst>
                                        </p:cTn>
                                        <p:tgtEl>
                                          <p:spTgt spid="3">
                                            <p:txEl>
                                              <p:pRg st="5" end="5"/>
                                            </p:txEl>
                                          </p:spTgt>
                                        </p:tgtEl>
                                      </p:cBhvr>
                                      <p:to x="100000" y="95000"/>
                                    </p:animScale>
                                    <p:animScale>
                                      <p:cBhvr>
                                        <p:cTn id="88" dur="166" decel="50000">
                                          <p:stCondLst>
                                            <p:cond delay="1834"/>
                                          </p:stCondLst>
                                        </p:cTn>
                                        <p:tgtEl>
                                          <p:spTgt spid="3">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彩色信息处理</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a:t>
            </a:fld>
            <a:endParaRPr lang="zh-CN" altLang="en-US"/>
          </a:p>
        </p:txBody>
      </p:sp>
      <p:sp>
        <p:nvSpPr>
          <p:cNvPr id="8" name="椭圆 7"/>
          <p:cNvSpPr/>
          <p:nvPr/>
        </p:nvSpPr>
        <p:spPr>
          <a:xfrm>
            <a:off x="5652120" y="2730500"/>
            <a:ext cx="1584176" cy="1512168"/>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HSV</a:t>
            </a:r>
            <a:r>
              <a:rPr lang="zh-CN" altLang="zh-CN" dirty="0">
                <a:solidFill>
                  <a:schemeClr val="tx1"/>
                </a:solidFill>
              </a:rPr>
              <a:t>色彩空间</a:t>
            </a:r>
            <a:endParaRPr lang="zh-CN" altLang="en-US" dirty="0">
              <a:solidFill>
                <a:schemeClr val="tx1"/>
              </a:solidFill>
            </a:endParaRPr>
          </a:p>
        </p:txBody>
      </p:sp>
      <p:sp>
        <p:nvSpPr>
          <p:cNvPr id="10" name="椭圆 9"/>
          <p:cNvSpPr/>
          <p:nvPr/>
        </p:nvSpPr>
        <p:spPr>
          <a:xfrm>
            <a:off x="4746352" y="4809852"/>
            <a:ext cx="1584176" cy="1512168"/>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YUV</a:t>
            </a:r>
            <a:r>
              <a:rPr lang="zh-CN" altLang="zh-CN" dirty="0">
                <a:solidFill>
                  <a:schemeClr val="tx1"/>
                </a:solidFill>
              </a:rPr>
              <a:t>色彩空间</a:t>
            </a:r>
            <a:endParaRPr lang="zh-CN" altLang="en-US" dirty="0">
              <a:solidFill>
                <a:schemeClr val="tx1"/>
              </a:solidFill>
            </a:endParaRPr>
          </a:p>
        </p:txBody>
      </p:sp>
      <p:sp>
        <p:nvSpPr>
          <p:cNvPr id="11" name="椭圆 10"/>
          <p:cNvSpPr/>
          <p:nvPr/>
        </p:nvSpPr>
        <p:spPr>
          <a:xfrm>
            <a:off x="3563888" y="1498600"/>
            <a:ext cx="1584176" cy="1512168"/>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RGB</a:t>
            </a:r>
            <a:r>
              <a:rPr lang="zh-CN" altLang="zh-CN" dirty="0">
                <a:solidFill>
                  <a:schemeClr val="tx1"/>
                </a:solidFill>
              </a:rPr>
              <a:t>色彩空间</a:t>
            </a:r>
            <a:endParaRPr lang="zh-CN" altLang="en-US" dirty="0">
              <a:solidFill>
                <a:schemeClr val="tx1"/>
              </a:solidFill>
            </a:endParaRPr>
          </a:p>
        </p:txBody>
      </p:sp>
      <p:sp>
        <p:nvSpPr>
          <p:cNvPr id="12" name="椭圆 11"/>
          <p:cNvSpPr/>
          <p:nvPr/>
        </p:nvSpPr>
        <p:spPr>
          <a:xfrm>
            <a:off x="1403648" y="2744316"/>
            <a:ext cx="1584176" cy="1512168"/>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Lab</a:t>
            </a:r>
            <a:r>
              <a:rPr lang="zh-CN" altLang="zh-CN" dirty="0">
                <a:solidFill>
                  <a:schemeClr val="tx1"/>
                </a:solidFill>
              </a:rPr>
              <a:t>色彩空间</a:t>
            </a:r>
            <a:endParaRPr lang="zh-CN" altLang="en-US" dirty="0">
              <a:solidFill>
                <a:schemeClr val="tx1"/>
              </a:solidFill>
            </a:endParaRPr>
          </a:p>
        </p:txBody>
      </p:sp>
      <p:sp>
        <p:nvSpPr>
          <p:cNvPr id="13" name="椭圆 12"/>
          <p:cNvSpPr/>
          <p:nvPr/>
        </p:nvSpPr>
        <p:spPr>
          <a:xfrm>
            <a:off x="2271192" y="4797152"/>
            <a:ext cx="1584176" cy="1512168"/>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XYZ</a:t>
            </a:r>
            <a:r>
              <a:rPr lang="zh-CN" altLang="zh-CN" dirty="0">
                <a:solidFill>
                  <a:schemeClr val="tx1"/>
                </a:solidFill>
              </a:rPr>
              <a:t>色彩空间</a:t>
            </a:r>
            <a:endParaRPr lang="zh-CN" altLang="en-US" dirty="0">
              <a:solidFill>
                <a:schemeClr val="tx1"/>
              </a:solidFill>
            </a:endParaRPr>
          </a:p>
        </p:txBody>
      </p:sp>
      <p:cxnSp>
        <p:nvCxnSpPr>
          <p:cNvPr id="15" name="直接箭头连接符 14"/>
          <p:cNvCxnSpPr>
            <a:stCxn id="11" idx="5"/>
            <a:endCxn id="8" idx="2"/>
          </p:cNvCxnSpPr>
          <p:nvPr/>
        </p:nvCxnSpPr>
        <p:spPr>
          <a:xfrm>
            <a:off x="4916067" y="2789316"/>
            <a:ext cx="736053" cy="697268"/>
          </a:xfrm>
          <a:prstGeom prst="straightConnector1">
            <a:avLst/>
          </a:prstGeom>
          <a:ln w="38100">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8" idx="3"/>
            <a:endCxn id="10" idx="0"/>
          </p:cNvCxnSpPr>
          <p:nvPr/>
        </p:nvCxnSpPr>
        <p:spPr>
          <a:xfrm flipH="1">
            <a:off x="5538440" y="4021216"/>
            <a:ext cx="345677" cy="788636"/>
          </a:xfrm>
          <a:prstGeom prst="straightConnector1">
            <a:avLst/>
          </a:prstGeom>
          <a:ln w="38100">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0" idx="1"/>
          </p:cNvCxnSpPr>
          <p:nvPr/>
        </p:nvCxnSpPr>
        <p:spPr>
          <a:xfrm flipH="1" flipV="1">
            <a:off x="3623371" y="5028476"/>
            <a:ext cx="1354978" cy="2828"/>
          </a:xfrm>
          <a:prstGeom prst="straightConnector1">
            <a:avLst/>
          </a:prstGeom>
          <a:ln w="38100">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endCxn id="12" idx="5"/>
          </p:cNvCxnSpPr>
          <p:nvPr/>
        </p:nvCxnSpPr>
        <p:spPr>
          <a:xfrm flipH="1" flipV="1">
            <a:off x="2755827" y="4035032"/>
            <a:ext cx="307453" cy="771992"/>
          </a:xfrm>
          <a:prstGeom prst="straightConnector1">
            <a:avLst/>
          </a:prstGeom>
          <a:ln w="38100">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2" idx="6"/>
            <a:endCxn id="11" idx="3"/>
          </p:cNvCxnSpPr>
          <p:nvPr/>
        </p:nvCxnSpPr>
        <p:spPr>
          <a:xfrm flipV="1">
            <a:off x="2987824" y="2789316"/>
            <a:ext cx="808061" cy="711084"/>
          </a:xfrm>
          <a:prstGeom prst="straightConnector1">
            <a:avLst/>
          </a:prstGeom>
          <a:ln w="38100">
            <a:solidFill>
              <a:srgbClr val="00B0F0"/>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468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down)">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Radon</a:t>
            </a:r>
            <a:r>
              <a:rPr lang="zh-CN" altLang="zh-CN" dirty="0"/>
              <a:t>变换</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a:bodyPr>
              <a:lstStyle/>
              <a:p>
                <a:r>
                  <a:rPr lang="en-US" altLang="zh-CN" dirty="0"/>
                  <a:t>Radon</a:t>
                </a:r>
                <a:r>
                  <a:rPr lang="zh-CN" altLang="zh-CN" dirty="0"/>
                  <a:t>变换的数学公式可以描述</a:t>
                </a:r>
                <a:r>
                  <a:rPr lang="zh-CN" altLang="zh-CN" dirty="0" smtClean="0"/>
                  <a:t>为</a:t>
                </a:r>
                <a:endParaRPr lang="en-US" altLang="zh-CN" dirty="0" smtClean="0"/>
              </a:p>
              <a:p>
                <a:pPr lvl="1"/>
                <a14:m>
                  <m:oMath xmlns:m="http://schemas.openxmlformats.org/officeDocument/2006/math">
                    <m:r>
                      <a:rPr lang="en-US" altLang="zh-CN" i="1" smtClean="0">
                        <a:solidFill>
                          <a:srgbClr val="0000FF"/>
                        </a:solidFill>
                      </a:rPr>
                      <m:t>𝑅</m:t>
                    </m:r>
                    <m:d>
                      <m:dPr>
                        <m:ctrlPr>
                          <a:rPr lang="zh-CN" altLang="zh-CN" i="1">
                            <a:solidFill>
                              <a:srgbClr val="0000FF"/>
                            </a:solidFill>
                          </a:rPr>
                        </m:ctrlPr>
                      </m:dPr>
                      <m:e>
                        <m:r>
                          <a:rPr lang="en-US" altLang="zh-CN" i="1">
                            <a:solidFill>
                              <a:srgbClr val="0000FF"/>
                            </a:solidFill>
                          </a:rPr>
                          <m:t>𝜌</m:t>
                        </m:r>
                        <m:r>
                          <a:rPr lang="en-US" altLang="zh-CN" i="1">
                            <a:solidFill>
                              <a:srgbClr val="0000FF"/>
                            </a:solidFill>
                          </a:rPr>
                          <m:t>,</m:t>
                        </m:r>
                        <m:r>
                          <a:rPr lang="en-US" altLang="zh-CN" i="1">
                            <a:solidFill>
                              <a:srgbClr val="0000FF"/>
                            </a:solidFill>
                          </a:rPr>
                          <m:t>𝜃</m:t>
                        </m:r>
                      </m:e>
                    </m:d>
                    <m:r>
                      <a:rPr lang="en-US" altLang="zh-CN" i="1">
                        <a:solidFill>
                          <a:srgbClr val="0000FF"/>
                        </a:solidFill>
                      </a:rPr>
                      <m:t>=</m:t>
                    </m:r>
                    <m:nary>
                      <m:naryPr>
                        <m:limLoc m:val="subSup"/>
                        <m:ctrlPr>
                          <a:rPr lang="zh-CN" altLang="zh-CN" i="1">
                            <a:solidFill>
                              <a:srgbClr val="0000FF"/>
                            </a:solidFill>
                          </a:rPr>
                        </m:ctrlPr>
                      </m:naryPr>
                      <m:sub>
                        <m:r>
                          <a:rPr lang="en-US" altLang="zh-CN" i="1">
                            <a:solidFill>
                              <a:srgbClr val="0000FF"/>
                            </a:solidFill>
                          </a:rPr>
                          <m:t>−∞</m:t>
                        </m:r>
                      </m:sub>
                      <m:sup>
                        <m:r>
                          <a:rPr lang="en-US" altLang="zh-CN" i="1">
                            <a:solidFill>
                              <a:srgbClr val="0000FF"/>
                            </a:solidFill>
                          </a:rPr>
                          <m:t>∞</m:t>
                        </m:r>
                      </m:sup>
                      <m:e>
                        <m:nary>
                          <m:naryPr>
                            <m:limLoc m:val="subSup"/>
                            <m:ctrlPr>
                              <a:rPr lang="zh-CN" altLang="zh-CN" i="1">
                                <a:solidFill>
                                  <a:srgbClr val="0000FF"/>
                                </a:solidFill>
                              </a:rPr>
                            </m:ctrlPr>
                          </m:naryPr>
                          <m:sub>
                            <m:r>
                              <a:rPr lang="en-US" altLang="zh-CN" i="1">
                                <a:solidFill>
                                  <a:srgbClr val="0000FF"/>
                                </a:solidFill>
                              </a:rPr>
                              <m:t>−∞</m:t>
                            </m:r>
                          </m:sub>
                          <m:sup>
                            <m:r>
                              <a:rPr lang="en-US" altLang="zh-CN" i="1">
                                <a:solidFill>
                                  <a:srgbClr val="0000FF"/>
                                </a:solidFill>
                              </a:rPr>
                              <m:t>∞</m:t>
                            </m:r>
                          </m:sup>
                          <m:e>
                            <m:r>
                              <a:rPr lang="en-US" altLang="zh-CN" i="1">
                                <a:solidFill>
                                  <a:srgbClr val="0000FF"/>
                                </a:solidFill>
                              </a:rPr>
                              <m:t>𝑓</m:t>
                            </m:r>
                            <m:d>
                              <m:dPr>
                                <m:ctrlPr>
                                  <a:rPr lang="zh-CN" altLang="zh-CN" i="1">
                                    <a:solidFill>
                                      <a:srgbClr val="0000FF"/>
                                    </a:solidFill>
                                  </a:rPr>
                                </m:ctrlPr>
                              </m:dPr>
                              <m:e>
                                <m:r>
                                  <a:rPr lang="en-US" altLang="zh-CN" i="1">
                                    <a:solidFill>
                                      <a:srgbClr val="0000FF"/>
                                    </a:solidFill>
                                  </a:rPr>
                                  <m:t>𝑥</m:t>
                                </m:r>
                                <m:r>
                                  <a:rPr lang="en-US" altLang="zh-CN" i="1">
                                    <a:solidFill>
                                      <a:srgbClr val="0000FF"/>
                                    </a:solidFill>
                                  </a:rPr>
                                  <m:t>,</m:t>
                                </m:r>
                                <m:r>
                                  <a:rPr lang="en-US" altLang="zh-CN" i="1">
                                    <a:solidFill>
                                      <a:srgbClr val="0000FF"/>
                                    </a:solidFill>
                                  </a:rPr>
                                  <m:t>𝑦</m:t>
                                </m:r>
                              </m:e>
                            </m:d>
                            <m:r>
                              <a:rPr lang="en-US" altLang="zh-CN" i="1">
                                <a:solidFill>
                                  <a:srgbClr val="0000FF"/>
                                </a:solidFill>
                              </a:rPr>
                              <m:t>𝛿</m:t>
                            </m:r>
                            <m:d>
                              <m:dPr>
                                <m:ctrlPr>
                                  <a:rPr lang="zh-CN" altLang="zh-CN" i="1">
                                    <a:solidFill>
                                      <a:srgbClr val="0000FF"/>
                                    </a:solidFill>
                                  </a:rPr>
                                </m:ctrlPr>
                              </m:dPr>
                              <m:e>
                                <m:r>
                                  <a:rPr lang="en-US" altLang="zh-CN" i="1">
                                    <a:solidFill>
                                      <a:srgbClr val="0000FF"/>
                                    </a:solidFill>
                                  </a:rPr>
                                  <m:t>𝜌</m:t>
                                </m:r>
                                <m:r>
                                  <a:rPr lang="en-US" altLang="zh-CN" i="1">
                                    <a:solidFill>
                                      <a:srgbClr val="0000FF"/>
                                    </a:solidFill>
                                  </a:rPr>
                                  <m:t>−</m:t>
                                </m:r>
                                <m:r>
                                  <a:rPr lang="en-US" altLang="zh-CN" i="1">
                                    <a:solidFill>
                                      <a:srgbClr val="0000FF"/>
                                    </a:solidFill>
                                  </a:rPr>
                                  <m:t>𝑥</m:t>
                                </m:r>
                                <m:r>
                                  <m:rPr>
                                    <m:sty m:val="p"/>
                                  </m:rPr>
                                  <a:rPr lang="en-US" altLang="zh-CN">
                                    <a:solidFill>
                                      <a:srgbClr val="0000FF"/>
                                    </a:solidFill>
                                  </a:rPr>
                                  <m:t>cos</m:t>
                                </m:r>
                                <m:r>
                                  <a:rPr lang="en-US" altLang="zh-CN" i="1">
                                    <a:solidFill>
                                      <a:srgbClr val="0000FF"/>
                                    </a:solidFill>
                                  </a:rPr>
                                  <m:t>𝜃</m:t>
                                </m:r>
                                <m:r>
                                  <a:rPr lang="en-US" altLang="zh-CN" i="1">
                                    <a:solidFill>
                                      <a:srgbClr val="0000FF"/>
                                    </a:solidFill>
                                  </a:rPr>
                                  <m:t>−</m:t>
                                </m:r>
                                <m:r>
                                  <a:rPr lang="en-US" altLang="zh-CN" i="1">
                                    <a:solidFill>
                                      <a:srgbClr val="0000FF"/>
                                    </a:solidFill>
                                  </a:rPr>
                                  <m:t>𝑦</m:t>
                                </m:r>
                                <m:r>
                                  <m:rPr>
                                    <m:sty m:val="p"/>
                                  </m:rPr>
                                  <a:rPr lang="en-US" altLang="zh-CN">
                                    <a:solidFill>
                                      <a:srgbClr val="0000FF"/>
                                    </a:solidFill>
                                  </a:rPr>
                                  <m:t>sin</m:t>
                                </m:r>
                                <m:r>
                                  <a:rPr lang="en-US" altLang="zh-CN" i="1">
                                    <a:solidFill>
                                      <a:srgbClr val="0000FF"/>
                                    </a:solidFill>
                                  </a:rPr>
                                  <m:t>𝜃</m:t>
                                </m:r>
                              </m:e>
                            </m:d>
                            <m:r>
                              <a:rPr lang="en-US" altLang="zh-CN" i="1">
                                <a:solidFill>
                                  <a:srgbClr val="0000FF"/>
                                </a:solidFill>
                              </a:rPr>
                              <m:t>𝑑𝑥𝑑𝑦</m:t>
                            </m:r>
                          </m:e>
                        </m:nary>
                      </m:e>
                    </m:nary>
                    <m:r>
                      <a:rPr lang="zh-CN" altLang="zh-CN">
                        <a:solidFill>
                          <a:srgbClr val="0000FF"/>
                        </a:solidFill>
                      </a:rPr>
                      <m:t>，</m:t>
                    </m:r>
                  </m:oMath>
                </a14:m>
                <a:endParaRPr lang="en-US" altLang="zh-CN" dirty="0" smtClean="0">
                  <a:solidFill>
                    <a:srgbClr val="0000FF"/>
                  </a:solidFill>
                </a:endParaRPr>
              </a:p>
              <a:p>
                <a:pPr lvl="1"/>
                <a:r>
                  <a:rPr lang="zh-CN" altLang="zh-CN" dirty="0"/>
                  <a:t>其中</a:t>
                </a:r>
                <a14:m>
                  <m:oMath xmlns:m="http://schemas.openxmlformats.org/officeDocument/2006/math">
                    <m:r>
                      <a:rPr lang="en-US" altLang="zh-CN" i="1"/>
                      <m:t>𝜌</m:t>
                    </m:r>
                    <m:r>
                      <a:rPr lang="en-US" altLang="zh-CN" i="1"/>
                      <m:t>=</m:t>
                    </m:r>
                    <m:r>
                      <a:rPr lang="en-US" altLang="zh-CN" i="1"/>
                      <m:t>𝑥</m:t>
                    </m:r>
                    <m:r>
                      <m:rPr>
                        <m:sty m:val="p"/>
                      </m:rPr>
                      <a:rPr lang="en-US" altLang="zh-CN"/>
                      <m:t>cos</m:t>
                    </m:r>
                    <m:r>
                      <a:rPr lang="en-US" altLang="zh-CN" i="1"/>
                      <m:t>𝜃</m:t>
                    </m:r>
                    <m:r>
                      <a:rPr lang="en-US" altLang="zh-CN" i="1"/>
                      <m:t>+</m:t>
                    </m:r>
                    <m:r>
                      <a:rPr lang="en-US" altLang="zh-CN" i="1"/>
                      <m:t>𝑦</m:t>
                    </m:r>
                    <m:r>
                      <m:rPr>
                        <m:sty m:val="p"/>
                      </m:rPr>
                      <a:rPr lang="en-US" altLang="zh-CN"/>
                      <m:t>sin</m:t>
                    </m:r>
                    <m:r>
                      <a:rPr lang="en-US" altLang="zh-CN" i="1"/>
                      <m:t>𝜃</m:t>
                    </m:r>
                  </m:oMath>
                </a14:m>
                <a:r>
                  <a:rPr lang="zh-CN" altLang="zh-CN" dirty="0"/>
                  <a:t>表示一条直线，</a:t>
                </a:r>
                <a14:m>
                  <m:oMath xmlns:m="http://schemas.openxmlformats.org/officeDocument/2006/math">
                    <m:r>
                      <a:rPr lang="en-US" altLang="zh-CN" i="1"/>
                      <m:t>𝛿</m:t>
                    </m:r>
                    <m:r>
                      <a:rPr lang="en-US" altLang="zh-CN"/>
                      <m:t>(.)</m:t>
                    </m:r>
                  </m:oMath>
                </a14:m>
                <a:r>
                  <a:rPr lang="zh-CN" altLang="zh-CN" dirty="0"/>
                  <a:t>为</a:t>
                </a:r>
                <a:r>
                  <a:rPr lang="en-US" altLang="zh-CN" dirty="0"/>
                  <a:t>Dirac</a:t>
                </a:r>
                <a:r>
                  <a:rPr lang="zh-CN" altLang="zh-CN" dirty="0" smtClean="0"/>
                  <a:t>三角函数</a:t>
                </a:r>
                <a:r>
                  <a:rPr lang="zh-CN" altLang="en-US" dirty="0" smtClean="0"/>
                  <a:t>。</a:t>
                </a:r>
                <a:endParaRPr lang="en-US" altLang="zh-CN" dirty="0" smtClean="0"/>
              </a:p>
              <a:p>
                <a:r>
                  <a:rPr lang="en-US" altLang="zh-CN" dirty="0"/>
                  <a:t>Dirac</a:t>
                </a:r>
                <a:r>
                  <a:rPr lang="zh-CN" altLang="zh-CN" dirty="0"/>
                  <a:t>三角函数大致可以认为是一种在原点无穷大而其余地方为零的函数，</a:t>
                </a:r>
                <a:r>
                  <a:rPr lang="zh-CN" altLang="zh-CN" dirty="0" smtClean="0"/>
                  <a:t>即</a:t>
                </a:r>
                <a:endParaRPr lang="en-US" altLang="zh-CN" dirty="0" smtClean="0"/>
              </a:p>
              <a:p>
                <a:pPr lvl="1"/>
                <a14:m>
                  <m:oMath xmlns:m="http://schemas.openxmlformats.org/officeDocument/2006/math">
                    <m:r>
                      <a:rPr lang="en-US" altLang="zh-CN" i="1" smtClean="0">
                        <a:solidFill>
                          <a:srgbClr val="FF0000"/>
                        </a:solidFill>
                      </a:rPr>
                      <m:t>𝛿</m:t>
                    </m:r>
                    <m:d>
                      <m:dPr>
                        <m:ctrlPr>
                          <a:rPr lang="zh-CN" altLang="zh-CN" i="1">
                            <a:solidFill>
                              <a:srgbClr val="FF0000"/>
                            </a:solidFill>
                          </a:rPr>
                        </m:ctrlPr>
                      </m:dPr>
                      <m:e>
                        <m:r>
                          <a:rPr lang="en-US" altLang="zh-CN" i="1">
                            <a:solidFill>
                              <a:srgbClr val="FF0000"/>
                            </a:solidFill>
                          </a:rPr>
                          <m:t>𝑥</m:t>
                        </m:r>
                      </m:e>
                    </m:d>
                    <m:r>
                      <a:rPr lang="en-US" altLang="zh-CN" i="1">
                        <a:solidFill>
                          <a:srgbClr val="FF0000"/>
                        </a:solidFill>
                      </a:rPr>
                      <m:t>=</m:t>
                    </m:r>
                    <m:d>
                      <m:dPr>
                        <m:begChr m:val="{"/>
                        <m:endChr m:val=""/>
                        <m:ctrlPr>
                          <a:rPr lang="zh-CN" altLang="zh-CN" i="1">
                            <a:solidFill>
                              <a:srgbClr val="FF0000"/>
                            </a:solidFill>
                          </a:rPr>
                        </m:ctrlPr>
                      </m:dPr>
                      <m:e>
                        <m:m>
                          <m:mPr>
                            <m:mcs>
                              <m:mc>
                                <m:mcPr>
                                  <m:count m:val="2"/>
                                  <m:mcJc m:val="center"/>
                                </m:mcPr>
                              </m:mc>
                            </m:mcs>
                            <m:ctrlPr>
                              <a:rPr lang="zh-CN" altLang="zh-CN" i="1">
                                <a:solidFill>
                                  <a:srgbClr val="FF0000"/>
                                </a:solidFill>
                              </a:rPr>
                            </m:ctrlPr>
                          </m:mPr>
                          <m:mr>
                            <m:e>
                              <m:r>
                                <a:rPr lang="en-US" altLang="zh-CN" i="1">
                                  <a:solidFill>
                                    <a:srgbClr val="FF0000"/>
                                  </a:solidFill>
                                </a:rPr>
                                <m:t>+∞</m:t>
                              </m:r>
                            </m:e>
                            <m:e>
                              <m:r>
                                <a:rPr lang="en-US" altLang="zh-CN" i="1">
                                  <a:solidFill>
                                    <a:srgbClr val="FF0000"/>
                                  </a:solidFill>
                                </a:rPr>
                                <m:t>𝑥</m:t>
                              </m:r>
                              <m:r>
                                <a:rPr lang="en-US" altLang="zh-CN" i="1">
                                  <a:solidFill>
                                    <a:srgbClr val="FF0000"/>
                                  </a:solidFill>
                                </a:rPr>
                                <m:t>=0</m:t>
                              </m:r>
                            </m:e>
                          </m:mr>
                          <m:mr>
                            <m:e>
                              <m:r>
                                <a:rPr lang="en-US" altLang="zh-CN" i="1">
                                  <a:solidFill>
                                    <a:srgbClr val="FF0000"/>
                                  </a:solidFill>
                                </a:rPr>
                                <m:t>0</m:t>
                              </m:r>
                            </m:e>
                            <m:e>
                              <m:r>
                                <a:rPr lang="en-US" altLang="zh-CN" i="1">
                                  <a:solidFill>
                                    <a:srgbClr val="FF0000"/>
                                  </a:solidFill>
                                </a:rPr>
                                <m:t>𝑥</m:t>
                              </m:r>
                              <m:r>
                                <a:rPr lang="en-US" altLang="zh-CN" i="1">
                                  <a:solidFill>
                                    <a:srgbClr val="FF0000"/>
                                  </a:solidFill>
                                </a:rPr>
                                <m:t>≠0</m:t>
                              </m:r>
                            </m:e>
                          </m:mr>
                        </m:m>
                      </m:e>
                    </m:d>
                    <m:r>
                      <a:rPr lang="zh-CN" altLang="zh-CN">
                        <a:solidFill>
                          <a:srgbClr val="FF0000"/>
                        </a:solidFill>
                      </a:rPr>
                      <m:t>，</m:t>
                    </m:r>
                  </m:oMath>
                </a14:m>
                <a:endParaRPr lang="en-US" altLang="zh-CN" dirty="0" smtClean="0">
                  <a:solidFill>
                    <a:srgbClr val="FF0000"/>
                  </a:solidFill>
                </a:endParaRPr>
              </a:p>
              <a:p>
                <a:pPr lvl="1"/>
                <a:r>
                  <a:rPr lang="zh-CN" altLang="zh-CN" dirty="0"/>
                  <a:t>并且满足如下</a:t>
                </a:r>
                <a:r>
                  <a:rPr lang="zh-CN" altLang="zh-CN" dirty="0" smtClean="0"/>
                  <a:t>条件</a:t>
                </a:r>
                <a:endParaRPr lang="en-US" altLang="zh-CN" dirty="0" smtClean="0"/>
              </a:p>
              <a:p>
                <a:pPr lvl="2"/>
                <a14:m>
                  <m:oMath xmlns:m="http://schemas.openxmlformats.org/officeDocument/2006/math">
                    <m:nary>
                      <m:naryPr>
                        <m:limLoc m:val="subSup"/>
                        <m:ctrlPr>
                          <a:rPr lang="zh-CN" altLang="zh-CN" i="1"/>
                        </m:ctrlPr>
                      </m:naryPr>
                      <m:sub>
                        <m:r>
                          <a:rPr lang="en-US" altLang="zh-CN" i="1"/>
                          <m:t>−∞</m:t>
                        </m:r>
                      </m:sub>
                      <m:sup>
                        <m:r>
                          <a:rPr lang="en-US" altLang="zh-CN" i="1"/>
                          <m:t>∞</m:t>
                        </m:r>
                      </m:sup>
                      <m:e>
                        <m:r>
                          <a:rPr lang="en-US" altLang="zh-CN" i="1"/>
                          <m:t>𝛿</m:t>
                        </m:r>
                        <m:d>
                          <m:dPr>
                            <m:ctrlPr>
                              <a:rPr lang="zh-CN" altLang="zh-CN" i="1"/>
                            </m:ctrlPr>
                          </m:dPr>
                          <m:e>
                            <m:r>
                              <a:rPr lang="en-US" altLang="zh-CN" i="1"/>
                              <m:t>𝑥</m:t>
                            </m:r>
                          </m:e>
                        </m:d>
                        <m:r>
                          <a:rPr lang="en-US" altLang="zh-CN" i="1"/>
                          <m:t>𝑑𝑥</m:t>
                        </m:r>
                        <m:r>
                          <a:rPr lang="en-US" altLang="zh-CN" i="1"/>
                          <m:t>=1</m:t>
                        </m:r>
                      </m:e>
                    </m:nary>
                    <m:r>
                      <a:rPr lang="zh-CN" altLang="zh-CN"/>
                      <m:t>。</m:t>
                    </m:r>
                  </m:oMath>
                </a14:m>
                <a:endParaRPr lang="en-US" altLang="zh-CN" dirty="0" smtClean="0"/>
              </a:p>
              <a:p>
                <a:r>
                  <a:rPr lang="en-US" altLang="zh-CN" dirty="0" smtClean="0">
                    <a:solidFill>
                      <a:srgbClr val="00B050"/>
                    </a:solidFill>
                  </a:rPr>
                  <a:t>Radon</a:t>
                </a:r>
                <a:r>
                  <a:rPr lang="zh-CN" altLang="zh-CN" dirty="0">
                    <a:solidFill>
                      <a:srgbClr val="00B050"/>
                    </a:solidFill>
                  </a:rPr>
                  <a:t>变换实际上是从笛卡尔直角坐标</a:t>
                </a:r>
                <a14:m>
                  <m:oMath xmlns:m="http://schemas.openxmlformats.org/officeDocument/2006/math">
                    <m:r>
                      <a:rPr lang="en-US" altLang="zh-CN" i="1">
                        <a:solidFill>
                          <a:srgbClr val="00B050"/>
                        </a:solidFill>
                      </a:rPr>
                      <m:t>(</m:t>
                    </m:r>
                    <m:r>
                      <a:rPr lang="en-US" altLang="zh-CN" i="1">
                        <a:solidFill>
                          <a:srgbClr val="00B050"/>
                        </a:solidFill>
                      </a:rPr>
                      <m:t>𝑥</m:t>
                    </m:r>
                    <m:r>
                      <a:rPr lang="en-US" altLang="zh-CN" i="1">
                        <a:solidFill>
                          <a:srgbClr val="00B050"/>
                        </a:solidFill>
                      </a:rPr>
                      <m:t>,</m:t>
                    </m:r>
                    <m:r>
                      <a:rPr lang="en-US" altLang="zh-CN" i="1">
                        <a:solidFill>
                          <a:srgbClr val="00B050"/>
                        </a:solidFill>
                      </a:rPr>
                      <m:t>𝑦</m:t>
                    </m:r>
                    <m:r>
                      <a:rPr lang="en-US" altLang="zh-CN" i="1">
                        <a:solidFill>
                          <a:srgbClr val="00B050"/>
                        </a:solidFill>
                      </a:rPr>
                      <m:t>)</m:t>
                    </m:r>
                  </m:oMath>
                </a14:m>
                <a:r>
                  <a:rPr lang="zh-CN" altLang="zh-CN" dirty="0">
                    <a:solidFill>
                      <a:srgbClr val="00B050"/>
                    </a:solidFill>
                  </a:rPr>
                  <a:t>到极坐标</a:t>
                </a:r>
                <a14:m>
                  <m:oMath xmlns:m="http://schemas.openxmlformats.org/officeDocument/2006/math">
                    <m:d>
                      <m:dPr>
                        <m:ctrlPr>
                          <a:rPr lang="zh-CN" altLang="zh-CN" i="1">
                            <a:solidFill>
                              <a:srgbClr val="00B050"/>
                            </a:solidFill>
                          </a:rPr>
                        </m:ctrlPr>
                      </m:dPr>
                      <m:e>
                        <m:r>
                          <a:rPr lang="en-US" altLang="zh-CN" i="1">
                            <a:solidFill>
                              <a:srgbClr val="00B050"/>
                            </a:solidFill>
                          </a:rPr>
                          <m:t>𝜌</m:t>
                        </m:r>
                        <m:r>
                          <a:rPr lang="en-US" altLang="zh-CN" i="1">
                            <a:solidFill>
                              <a:srgbClr val="00B050"/>
                            </a:solidFill>
                          </a:rPr>
                          <m:t>,</m:t>
                        </m:r>
                        <m:r>
                          <a:rPr lang="en-US" altLang="zh-CN" i="1">
                            <a:solidFill>
                              <a:srgbClr val="00B050"/>
                            </a:solidFill>
                          </a:rPr>
                          <m:t>𝜃</m:t>
                        </m:r>
                      </m:e>
                    </m:d>
                  </m:oMath>
                </a14:m>
                <a:r>
                  <a:rPr lang="zh-CN" altLang="zh-CN" dirty="0">
                    <a:solidFill>
                      <a:srgbClr val="00B050"/>
                    </a:solidFill>
                  </a:rPr>
                  <a:t>的映射</a:t>
                </a:r>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337" t="-3899" r="-337"/>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50</a:t>
            </a:fld>
            <a:endParaRPr lang="zh-CN" altLang="en-US"/>
          </a:p>
        </p:txBody>
      </p:sp>
    </p:spTree>
    <p:extLst>
      <p:ext uri="{BB962C8B-B14F-4D97-AF65-F5344CB8AC3E}">
        <p14:creationId xmlns:p14="http://schemas.microsoft.com/office/powerpoint/2010/main" val="230724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80">
                                          <p:stCondLst>
                                            <p:cond delay="0"/>
                                          </p:stCondLst>
                                        </p:cTn>
                                        <p:tgtEl>
                                          <p:spTgt spid="3">
                                            <p:txEl>
                                              <p:pRg st="3" end="3"/>
                                            </p:txEl>
                                          </p:spTgt>
                                        </p:tgtEl>
                                      </p:cBhvr>
                                    </p:animEffect>
                                    <p:anim calcmode="lin" valueType="num">
                                      <p:cBhvr>
                                        <p:cTn id="8"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3" end="3"/>
                                            </p:txEl>
                                          </p:spTgt>
                                        </p:tgtEl>
                                      </p:cBhvr>
                                      <p:to x="100000" y="60000"/>
                                    </p:animScale>
                                    <p:animScale>
                                      <p:cBhvr>
                                        <p:cTn id="14" dur="166" decel="50000">
                                          <p:stCondLst>
                                            <p:cond delay="676"/>
                                          </p:stCondLst>
                                        </p:cTn>
                                        <p:tgtEl>
                                          <p:spTgt spid="3">
                                            <p:txEl>
                                              <p:pRg st="3" end="3"/>
                                            </p:txEl>
                                          </p:spTgt>
                                        </p:tgtEl>
                                      </p:cBhvr>
                                      <p:to x="100000" y="100000"/>
                                    </p:animScale>
                                    <p:animScale>
                                      <p:cBhvr>
                                        <p:cTn id="15" dur="26">
                                          <p:stCondLst>
                                            <p:cond delay="1312"/>
                                          </p:stCondLst>
                                        </p:cTn>
                                        <p:tgtEl>
                                          <p:spTgt spid="3">
                                            <p:txEl>
                                              <p:pRg st="3" end="3"/>
                                            </p:txEl>
                                          </p:spTgt>
                                        </p:tgtEl>
                                      </p:cBhvr>
                                      <p:to x="100000" y="80000"/>
                                    </p:animScale>
                                    <p:animScale>
                                      <p:cBhvr>
                                        <p:cTn id="16" dur="166" decel="50000">
                                          <p:stCondLst>
                                            <p:cond delay="1338"/>
                                          </p:stCondLst>
                                        </p:cTn>
                                        <p:tgtEl>
                                          <p:spTgt spid="3">
                                            <p:txEl>
                                              <p:pRg st="3" end="3"/>
                                            </p:txEl>
                                          </p:spTgt>
                                        </p:tgtEl>
                                      </p:cBhvr>
                                      <p:to x="100000" y="100000"/>
                                    </p:animScale>
                                    <p:animScale>
                                      <p:cBhvr>
                                        <p:cTn id="17" dur="26">
                                          <p:stCondLst>
                                            <p:cond delay="1642"/>
                                          </p:stCondLst>
                                        </p:cTn>
                                        <p:tgtEl>
                                          <p:spTgt spid="3">
                                            <p:txEl>
                                              <p:pRg st="3" end="3"/>
                                            </p:txEl>
                                          </p:spTgt>
                                        </p:tgtEl>
                                      </p:cBhvr>
                                      <p:to x="100000" y="90000"/>
                                    </p:animScale>
                                    <p:animScale>
                                      <p:cBhvr>
                                        <p:cTn id="18" dur="166" decel="50000">
                                          <p:stCondLst>
                                            <p:cond delay="1668"/>
                                          </p:stCondLst>
                                        </p:cTn>
                                        <p:tgtEl>
                                          <p:spTgt spid="3">
                                            <p:txEl>
                                              <p:pRg st="3" end="3"/>
                                            </p:txEl>
                                          </p:spTgt>
                                        </p:tgtEl>
                                      </p:cBhvr>
                                      <p:to x="100000" y="100000"/>
                                    </p:animScale>
                                    <p:animScale>
                                      <p:cBhvr>
                                        <p:cTn id="19" dur="26">
                                          <p:stCondLst>
                                            <p:cond delay="1808"/>
                                          </p:stCondLst>
                                        </p:cTn>
                                        <p:tgtEl>
                                          <p:spTgt spid="3">
                                            <p:txEl>
                                              <p:pRg st="3" end="3"/>
                                            </p:txEl>
                                          </p:spTgt>
                                        </p:tgtEl>
                                      </p:cBhvr>
                                      <p:to x="100000" y="95000"/>
                                    </p:animScale>
                                    <p:animScale>
                                      <p:cBhvr>
                                        <p:cTn id="20" dur="166" decel="50000">
                                          <p:stCondLst>
                                            <p:cond delay="1834"/>
                                          </p:stCondLst>
                                        </p:cTn>
                                        <p:tgtEl>
                                          <p:spTgt spid="3">
                                            <p:txEl>
                                              <p:pRg st="3" end="3"/>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80">
                                          <p:stCondLst>
                                            <p:cond delay="0"/>
                                          </p:stCondLst>
                                        </p:cTn>
                                        <p:tgtEl>
                                          <p:spTgt spid="3">
                                            <p:txEl>
                                              <p:pRg st="4" end="4"/>
                                            </p:txEl>
                                          </p:spTgt>
                                        </p:tgtEl>
                                      </p:cBhvr>
                                    </p:animEffect>
                                    <p:anim calcmode="lin" valueType="num">
                                      <p:cBhvr>
                                        <p:cTn id="24"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4" end="4"/>
                                            </p:txEl>
                                          </p:spTgt>
                                        </p:tgtEl>
                                      </p:cBhvr>
                                      <p:to x="100000" y="60000"/>
                                    </p:animScale>
                                    <p:animScale>
                                      <p:cBhvr>
                                        <p:cTn id="30" dur="166" decel="50000">
                                          <p:stCondLst>
                                            <p:cond delay="676"/>
                                          </p:stCondLst>
                                        </p:cTn>
                                        <p:tgtEl>
                                          <p:spTgt spid="3">
                                            <p:txEl>
                                              <p:pRg st="4" end="4"/>
                                            </p:txEl>
                                          </p:spTgt>
                                        </p:tgtEl>
                                      </p:cBhvr>
                                      <p:to x="100000" y="100000"/>
                                    </p:animScale>
                                    <p:animScale>
                                      <p:cBhvr>
                                        <p:cTn id="31" dur="26">
                                          <p:stCondLst>
                                            <p:cond delay="1312"/>
                                          </p:stCondLst>
                                        </p:cTn>
                                        <p:tgtEl>
                                          <p:spTgt spid="3">
                                            <p:txEl>
                                              <p:pRg st="4" end="4"/>
                                            </p:txEl>
                                          </p:spTgt>
                                        </p:tgtEl>
                                      </p:cBhvr>
                                      <p:to x="100000" y="80000"/>
                                    </p:animScale>
                                    <p:animScale>
                                      <p:cBhvr>
                                        <p:cTn id="32" dur="166" decel="50000">
                                          <p:stCondLst>
                                            <p:cond delay="1338"/>
                                          </p:stCondLst>
                                        </p:cTn>
                                        <p:tgtEl>
                                          <p:spTgt spid="3">
                                            <p:txEl>
                                              <p:pRg st="4" end="4"/>
                                            </p:txEl>
                                          </p:spTgt>
                                        </p:tgtEl>
                                      </p:cBhvr>
                                      <p:to x="100000" y="100000"/>
                                    </p:animScale>
                                    <p:animScale>
                                      <p:cBhvr>
                                        <p:cTn id="33" dur="26">
                                          <p:stCondLst>
                                            <p:cond delay="1642"/>
                                          </p:stCondLst>
                                        </p:cTn>
                                        <p:tgtEl>
                                          <p:spTgt spid="3">
                                            <p:txEl>
                                              <p:pRg st="4" end="4"/>
                                            </p:txEl>
                                          </p:spTgt>
                                        </p:tgtEl>
                                      </p:cBhvr>
                                      <p:to x="100000" y="90000"/>
                                    </p:animScale>
                                    <p:animScale>
                                      <p:cBhvr>
                                        <p:cTn id="34" dur="166" decel="50000">
                                          <p:stCondLst>
                                            <p:cond delay="1668"/>
                                          </p:stCondLst>
                                        </p:cTn>
                                        <p:tgtEl>
                                          <p:spTgt spid="3">
                                            <p:txEl>
                                              <p:pRg st="4" end="4"/>
                                            </p:txEl>
                                          </p:spTgt>
                                        </p:tgtEl>
                                      </p:cBhvr>
                                      <p:to x="100000" y="100000"/>
                                    </p:animScale>
                                    <p:animScale>
                                      <p:cBhvr>
                                        <p:cTn id="35" dur="26">
                                          <p:stCondLst>
                                            <p:cond delay="1808"/>
                                          </p:stCondLst>
                                        </p:cTn>
                                        <p:tgtEl>
                                          <p:spTgt spid="3">
                                            <p:txEl>
                                              <p:pRg st="4" end="4"/>
                                            </p:txEl>
                                          </p:spTgt>
                                        </p:tgtEl>
                                      </p:cBhvr>
                                      <p:to x="100000" y="95000"/>
                                    </p:animScale>
                                    <p:animScale>
                                      <p:cBhvr>
                                        <p:cTn id="36" dur="166" decel="50000">
                                          <p:stCondLst>
                                            <p:cond delay="1834"/>
                                          </p:stCondLst>
                                        </p:cTn>
                                        <p:tgtEl>
                                          <p:spTgt spid="3">
                                            <p:txEl>
                                              <p:pRg st="4" end="4"/>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wipe(down)">
                                      <p:cBhvr>
                                        <p:cTn id="39" dur="580">
                                          <p:stCondLst>
                                            <p:cond delay="0"/>
                                          </p:stCondLst>
                                        </p:cTn>
                                        <p:tgtEl>
                                          <p:spTgt spid="3">
                                            <p:txEl>
                                              <p:pRg st="5" end="5"/>
                                            </p:txEl>
                                          </p:spTgt>
                                        </p:tgtEl>
                                      </p:cBhvr>
                                    </p:animEffect>
                                    <p:anim calcmode="lin" valueType="num">
                                      <p:cBhvr>
                                        <p:cTn id="40"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5" end="5"/>
                                            </p:txEl>
                                          </p:spTgt>
                                        </p:tgtEl>
                                      </p:cBhvr>
                                      <p:to x="100000" y="60000"/>
                                    </p:animScale>
                                    <p:animScale>
                                      <p:cBhvr>
                                        <p:cTn id="46" dur="166" decel="50000">
                                          <p:stCondLst>
                                            <p:cond delay="676"/>
                                          </p:stCondLst>
                                        </p:cTn>
                                        <p:tgtEl>
                                          <p:spTgt spid="3">
                                            <p:txEl>
                                              <p:pRg st="5" end="5"/>
                                            </p:txEl>
                                          </p:spTgt>
                                        </p:tgtEl>
                                      </p:cBhvr>
                                      <p:to x="100000" y="100000"/>
                                    </p:animScale>
                                    <p:animScale>
                                      <p:cBhvr>
                                        <p:cTn id="47" dur="26">
                                          <p:stCondLst>
                                            <p:cond delay="1312"/>
                                          </p:stCondLst>
                                        </p:cTn>
                                        <p:tgtEl>
                                          <p:spTgt spid="3">
                                            <p:txEl>
                                              <p:pRg st="5" end="5"/>
                                            </p:txEl>
                                          </p:spTgt>
                                        </p:tgtEl>
                                      </p:cBhvr>
                                      <p:to x="100000" y="80000"/>
                                    </p:animScale>
                                    <p:animScale>
                                      <p:cBhvr>
                                        <p:cTn id="48" dur="166" decel="50000">
                                          <p:stCondLst>
                                            <p:cond delay="1338"/>
                                          </p:stCondLst>
                                        </p:cTn>
                                        <p:tgtEl>
                                          <p:spTgt spid="3">
                                            <p:txEl>
                                              <p:pRg st="5" end="5"/>
                                            </p:txEl>
                                          </p:spTgt>
                                        </p:tgtEl>
                                      </p:cBhvr>
                                      <p:to x="100000" y="100000"/>
                                    </p:animScale>
                                    <p:animScale>
                                      <p:cBhvr>
                                        <p:cTn id="49" dur="26">
                                          <p:stCondLst>
                                            <p:cond delay="1642"/>
                                          </p:stCondLst>
                                        </p:cTn>
                                        <p:tgtEl>
                                          <p:spTgt spid="3">
                                            <p:txEl>
                                              <p:pRg st="5" end="5"/>
                                            </p:txEl>
                                          </p:spTgt>
                                        </p:tgtEl>
                                      </p:cBhvr>
                                      <p:to x="100000" y="90000"/>
                                    </p:animScale>
                                    <p:animScale>
                                      <p:cBhvr>
                                        <p:cTn id="50" dur="166" decel="50000">
                                          <p:stCondLst>
                                            <p:cond delay="1668"/>
                                          </p:stCondLst>
                                        </p:cTn>
                                        <p:tgtEl>
                                          <p:spTgt spid="3">
                                            <p:txEl>
                                              <p:pRg st="5" end="5"/>
                                            </p:txEl>
                                          </p:spTgt>
                                        </p:tgtEl>
                                      </p:cBhvr>
                                      <p:to x="100000" y="100000"/>
                                    </p:animScale>
                                    <p:animScale>
                                      <p:cBhvr>
                                        <p:cTn id="51" dur="26">
                                          <p:stCondLst>
                                            <p:cond delay="1808"/>
                                          </p:stCondLst>
                                        </p:cTn>
                                        <p:tgtEl>
                                          <p:spTgt spid="3">
                                            <p:txEl>
                                              <p:pRg st="5" end="5"/>
                                            </p:txEl>
                                          </p:spTgt>
                                        </p:tgtEl>
                                      </p:cBhvr>
                                      <p:to x="100000" y="95000"/>
                                    </p:animScale>
                                    <p:animScale>
                                      <p:cBhvr>
                                        <p:cTn id="52" dur="166" decel="50000">
                                          <p:stCondLst>
                                            <p:cond delay="1834"/>
                                          </p:stCondLst>
                                        </p:cTn>
                                        <p:tgtEl>
                                          <p:spTgt spid="3">
                                            <p:txEl>
                                              <p:pRg st="5" end="5"/>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wipe(down)">
                                      <p:cBhvr>
                                        <p:cTn id="55" dur="580">
                                          <p:stCondLst>
                                            <p:cond delay="0"/>
                                          </p:stCondLst>
                                        </p:cTn>
                                        <p:tgtEl>
                                          <p:spTgt spid="3">
                                            <p:txEl>
                                              <p:pRg st="6" end="6"/>
                                            </p:txEl>
                                          </p:spTgt>
                                        </p:tgtEl>
                                      </p:cBhvr>
                                    </p:animEffect>
                                    <p:anim calcmode="lin" valueType="num">
                                      <p:cBhvr>
                                        <p:cTn id="56"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6" end="6"/>
                                            </p:txEl>
                                          </p:spTgt>
                                        </p:tgtEl>
                                      </p:cBhvr>
                                      <p:to x="100000" y="60000"/>
                                    </p:animScale>
                                    <p:animScale>
                                      <p:cBhvr>
                                        <p:cTn id="62" dur="166" decel="50000">
                                          <p:stCondLst>
                                            <p:cond delay="676"/>
                                          </p:stCondLst>
                                        </p:cTn>
                                        <p:tgtEl>
                                          <p:spTgt spid="3">
                                            <p:txEl>
                                              <p:pRg st="6" end="6"/>
                                            </p:txEl>
                                          </p:spTgt>
                                        </p:tgtEl>
                                      </p:cBhvr>
                                      <p:to x="100000" y="100000"/>
                                    </p:animScale>
                                    <p:animScale>
                                      <p:cBhvr>
                                        <p:cTn id="63" dur="26">
                                          <p:stCondLst>
                                            <p:cond delay="1312"/>
                                          </p:stCondLst>
                                        </p:cTn>
                                        <p:tgtEl>
                                          <p:spTgt spid="3">
                                            <p:txEl>
                                              <p:pRg st="6" end="6"/>
                                            </p:txEl>
                                          </p:spTgt>
                                        </p:tgtEl>
                                      </p:cBhvr>
                                      <p:to x="100000" y="80000"/>
                                    </p:animScale>
                                    <p:animScale>
                                      <p:cBhvr>
                                        <p:cTn id="64" dur="166" decel="50000">
                                          <p:stCondLst>
                                            <p:cond delay="1338"/>
                                          </p:stCondLst>
                                        </p:cTn>
                                        <p:tgtEl>
                                          <p:spTgt spid="3">
                                            <p:txEl>
                                              <p:pRg st="6" end="6"/>
                                            </p:txEl>
                                          </p:spTgt>
                                        </p:tgtEl>
                                      </p:cBhvr>
                                      <p:to x="100000" y="100000"/>
                                    </p:animScale>
                                    <p:animScale>
                                      <p:cBhvr>
                                        <p:cTn id="65" dur="26">
                                          <p:stCondLst>
                                            <p:cond delay="1642"/>
                                          </p:stCondLst>
                                        </p:cTn>
                                        <p:tgtEl>
                                          <p:spTgt spid="3">
                                            <p:txEl>
                                              <p:pRg st="6" end="6"/>
                                            </p:txEl>
                                          </p:spTgt>
                                        </p:tgtEl>
                                      </p:cBhvr>
                                      <p:to x="100000" y="90000"/>
                                    </p:animScale>
                                    <p:animScale>
                                      <p:cBhvr>
                                        <p:cTn id="66" dur="166" decel="50000">
                                          <p:stCondLst>
                                            <p:cond delay="1668"/>
                                          </p:stCondLst>
                                        </p:cTn>
                                        <p:tgtEl>
                                          <p:spTgt spid="3">
                                            <p:txEl>
                                              <p:pRg st="6" end="6"/>
                                            </p:txEl>
                                          </p:spTgt>
                                        </p:tgtEl>
                                      </p:cBhvr>
                                      <p:to x="100000" y="100000"/>
                                    </p:animScale>
                                    <p:animScale>
                                      <p:cBhvr>
                                        <p:cTn id="67" dur="26">
                                          <p:stCondLst>
                                            <p:cond delay="1808"/>
                                          </p:stCondLst>
                                        </p:cTn>
                                        <p:tgtEl>
                                          <p:spTgt spid="3">
                                            <p:txEl>
                                              <p:pRg st="6" end="6"/>
                                            </p:txEl>
                                          </p:spTgt>
                                        </p:tgtEl>
                                      </p:cBhvr>
                                      <p:to x="100000" y="95000"/>
                                    </p:animScale>
                                    <p:animScale>
                                      <p:cBhvr>
                                        <p:cTn id="68" dur="166" decel="50000">
                                          <p:stCondLst>
                                            <p:cond delay="1834"/>
                                          </p:stCondLst>
                                        </p:cTn>
                                        <p:tgtEl>
                                          <p:spTgt spid="3">
                                            <p:txEl>
                                              <p:pRg st="6" end="6"/>
                                            </p:txEl>
                                          </p:spTgt>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3">
                                            <p:txEl>
                                              <p:pRg st="7" end="7"/>
                                            </p:txEl>
                                          </p:spTgt>
                                        </p:tgtEl>
                                        <p:attrNameLst>
                                          <p:attrName>style.visibility</p:attrName>
                                        </p:attrNameLst>
                                      </p:cBhvr>
                                      <p:to>
                                        <p:strVal val="visible"/>
                                      </p:to>
                                    </p:set>
                                    <p:animEffect transition="in" filter="wipe(down)">
                                      <p:cBhvr>
                                        <p:cTn id="73" dur="580">
                                          <p:stCondLst>
                                            <p:cond delay="0"/>
                                          </p:stCondLst>
                                        </p:cTn>
                                        <p:tgtEl>
                                          <p:spTgt spid="3">
                                            <p:txEl>
                                              <p:pRg st="7" end="7"/>
                                            </p:txEl>
                                          </p:spTgt>
                                        </p:tgtEl>
                                      </p:cBhvr>
                                    </p:animEffect>
                                    <p:anim calcmode="lin" valueType="num">
                                      <p:cBhvr>
                                        <p:cTn id="74"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3">
                                            <p:txEl>
                                              <p:pRg st="7" end="7"/>
                                            </p:txEl>
                                          </p:spTgt>
                                        </p:tgtEl>
                                      </p:cBhvr>
                                      <p:to x="100000" y="60000"/>
                                    </p:animScale>
                                    <p:animScale>
                                      <p:cBhvr>
                                        <p:cTn id="80" dur="166" decel="50000">
                                          <p:stCondLst>
                                            <p:cond delay="676"/>
                                          </p:stCondLst>
                                        </p:cTn>
                                        <p:tgtEl>
                                          <p:spTgt spid="3">
                                            <p:txEl>
                                              <p:pRg st="7" end="7"/>
                                            </p:txEl>
                                          </p:spTgt>
                                        </p:tgtEl>
                                      </p:cBhvr>
                                      <p:to x="100000" y="100000"/>
                                    </p:animScale>
                                    <p:animScale>
                                      <p:cBhvr>
                                        <p:cTn id="81" dur="26">
                                          <p:stCondLst>
                                            <p:cond delay="1312"/>
                                          </p:stCondLst>
                                        </p:cTn>
                                        <p:tgtEl>
                                          <p:spTgt spid="3">
                                            <p:txEl>
                                              <p:pRg st="7" end="7"/>
                                            </p:txEl>
                                          </p:spTgt>
                                        </p:tgtEl>
                                      </p:cBhvr>
                                      <p:to x="100000" y="80000"/>
                                    </p:animScale>
                                    <p:animScale>
                                      <p:cBhvr>
                                        <p:cTn id="82" dur="166" decel="50000">
                                          <p:stCondLst>
                                            <p:cond delay="1338"/>
                                          </p:stCondLst>
                                        </p:cTn>
                                        <p:tgtEl>
                                          <p:spTgt spid="3">
                                            <p:txEl>
                                              <p:pRg st="7" end="7"/>
                                            </p:txEl>
                                          </p:spTgt>
                                        </p:tgtEl>
                                      </p:cBhvr>
                                      <p:to x="100000" y="100000"/>
                                    </p:animScale>
                                    <p:animScale>
                                      <p:cBhvr>
                                        <p:cTn id="83" dur="26">
                                          <p:stCondLst>
                                            <p:cond delay="1642"/>
                                          </p:stCondLst>
                                        </p:cTn>
                                        <p:tgtEl>
                                          <p:spTgt spid="3">
                                            <p:txEl>
                                              <p:pRg st="7" end="7"/>
                                            </p:txEl>
                                          </p:spTgt>
                                        </p:tgtEl>
                                      </p:cBhvr>
                                      <p:to x="100000" y="90000"/>
                                    </p:animScale>
                                    <p:animScale>
                                      <p:cBhvr>
                                        <p:cTn id="84" dur="166" decel="50000">
                                          <p:stCondLst>
                                            <p:cond delay="1668"/>
                                          </p:stCondLst>
                                        </p:cTn>
                                        <p:tgtEl>
                                          <p:spTgt spid="3">
                                            <p:txEl>
                                              <p:pRg st="7" end="7"/>
                                            </p:txEl>
                                          </p:spTgt>
                                        </p:tgtEl>
                                      </p:cBhvr>
                                      <p:to x="100000" y="100000"/>
                                    </p:animScale>
                                    <p:animScale>
                                      <p:cBhvr>
                                        <p:cTn id="85" dur="26">
                                          <p:stCondLst>
                                            <p:cond delay="1808"/>
                                          </p:stCondLst>
                                        </p:cTn>
                                        <p:tgtEl>
                                          <p:spTgt spid="3">
                                            <p:txEl>
                                              <p:pRg st="7" end="7"/>
                                            </p:txEl>
                                          </p:spTgt>
                                        </p:tgtEl>
                                      </p:cBhvr>
                                      <p:to x="100000" y="95000"/>
                                    </p:animScale>
                                    <p:animScale>
                                      <p:cBhvr>
                                        <p:cTn id="86"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Radon</a:t>
            </a:r>
            <a:r>
              <a:rPr lang="zh-CN" altLang="zh-CN" dirty="0"/>
              <a:t>变换</a:t>
            </a:r>
            <a:endParaRPr lang="zh-CN" altLang="en-US" dirty="0"/>
          </a:p>
        </p:txBody>
      </p:sp>
      <p:sp>
        <p:nvSpPr>
          <p:cNvPr id="3" name="内容占位符 2"/>
          <p:cNvSpPr>
            <a:spLocks noGrp="1"/>
          </p:cNvSpPr>
          <p:nvPr>
            <p:ph idx="1"/>
          </p:nvPr>
        </p:nvSpPr>
        <p:spPr/>
        <p:txBody>
          <a:bodyPr/>
          <a:lstStyle/>
          <a:p>
            <a:r>
              <a:rPr lang="en-US" altLang="zh-CN" dirty="0"/>
              <a:t>Radon</a:t>
            </a:r>
            <a:r>
              <a:rPr lang="zh-CN" altLang="zh-CN" dirty="0"/>
              <a:t>变换的具体实现，大致可以分为四个</a:t>
            </a:r>
            <a:r>
              <a:rPr lang="zh-CN" altLang="zh-CN" dirty="0" smtClean="0"/>
              <a:t>步骤</a:t>
            </a:r>
            <a:endParaRPr lang="en-US" altLang="zh-CN" dirty="0" smtClean="0"/>
          </a:p>
          <a:p>
            <a:pPr lvl="1"/>
            <a:r>
              <a:rPr lang="zh-CN" altLang="zh-CN" dirty="0">
                <a:solidFill>
                  <a:srgbClr val="FF0000"/>
                </a:solidFill>
              </a:rPr>
              <a:t>将坐标原点移至图像</a:t>
            </a:r>
            <a:r>
              <a:rPr lang="zh-CN" altLang="zh-CN" dirty="0" smtClean="0">
                <a:solidFill>
                  <a:srgbClr val="FF0000"/>
                </a:solidFill>
              </a:rPr>
              <a:t>中心</a:t>
            </a:r>
            <a:endParaRPr lang="en-US" altLang="zh-CN" dirty="0" smtClean="0">
              <a:solidFill>
                <a:srgbClr val="FF0000"/>
              </a:solidFill>
            </a:endParaRPr>
          </a:p>
          <a:p>
            <a:pPr lvl="1"/>
            <a:r>
              <a:rPr lang="zh-CN" altLang="zh-CN" dirty="0"/>
              <a:t>直线参数</a:t>
            </a:r>
            <a:r>
              <a:rPr lang="zh-CN" altLang="zh-CN" dirty="0" smtClean="0"/>
              <a:t>计算</a:t>
            </a:r>
            <a:endParaRPr lang="en-US" altLang="zh-CN" dirty="0" smtClean="0"/>
          </a:p>
          <a:p>
            <a:pPr lvl="1"/>
            <a:r>
              <a:rPr lang="zh-CN" altLang="zh-CN" dirty="0">
                <a:solidFill>
                  <a:srgbClr val="0000FF"/>
                </a:solidFill>
              </a:rPr>
              <a:t>直线坐标的最大最小值</a:t>
            </a:r>
            <a:r>
              <a:rPr lang="zh-CN" altLang="zh-CN" dirty="0" smtClean="0">
                <a:solidFill>
                  <a:srgbClr val="0000FF"/>
                </a:solidFill>
              </a:rPr>
              <a:t>计算</a:t>
            </a:r>
            <a:endParaRPr lang="en-US" altLang="zh-CN" dirty="0" smtClean="0">
              <a:solidFill>
                <a:srgbClr val="0000FF"/>
              </a:solidFill>
            </a:endParaRPr>
          </a:p>
          <a:p>
            <a:pPr lvl="1"/>
            <a:r>
              <a:rPr lang="zh-CN" altLang="zh-CN" dirty="0"/>
              <a:t>根据角度进行分区讨论</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51</a:t>
            </a:fld>
            <a:endParaRPr lang="zh-CN" altLang="en-US"/>
          </a:p>
        </p:txBody>
      </p:sp>
      <p:pic>
        <p:nvPicPr>
          <p:cNvPr id="6" name="图片 5" descr="Radon 变换实现步骤一.bmp"/>
          <p:cNvPicPr/>
          <p:nvPr/>
        </p:nvPicPr>
        <p:blipFill>
          <a:blip r:embed="rId2" cstate="print"/>
          <a:stretch>
            <a:fillRect/>
          </a:stretch>
        </p:blipFill>
        <p:spPr>
          <a:xfrm>
            <a:off x="755576" y="4221088"/>
            <a:ext cx="2124710" cy="2159635"/>
          </a:xfrm>
          <a:prstGeom prst="rect">
            <a:avLst/>
          </a:prstGeom>
        </p:spPr>
      </p:pic>
      <p:pic>
        <p:nvPicPr>
          <p:cNvPr id="7" name="图片 6" descr="Radon 变换实现步骤二.bmp"/>
          <p:cNvPicPr/>
          <p:nvPr/>
        </p:nvPicPr>
        <p:blipFill>
          <a:blip r:embed="rId3" cstate="print"/>
          <a:stretch>
            <a:fillRect/>
          </a:stretch>
        </p:blipFill>
        <p:spPr>
          <a:xfrm>
            <a:off x="3275856" y="4221088"/>
            <a:ext cx="2479675" cy="2159635"/>
          </a:xfrm>
          <a:prstGeom prst="rect">
            <a:avLst/>
          </a:prstGeom>
        </p:spPr>
      </p:pic>
      <p:pic>
        <p:nvPicPr>
          <p:cNvPr id="8" name="图片 7" descr="Radon 变换实现步骤三.bmp"/>
          <p:cNvPicPr/>
          <p:nvPr/>
        </p:nvPicPr>
        <p:blipFill>
          <a:blip r:embed="rId4" cstate="print"/>
          <a:stretch>
            <a:fillRect/>
          </a:stretch>
        </p:blipFill>
        <p:spPr>
          <a:xfrm>
            <a:off x="6135033" y="1988840"/>
            <a:ext cx="2471420" cy="2159635"/>
          </a:xfrm>
          <a:prstGeom prst="rect">
            <a:avLst/>
          </a:prstGeom>
        </p:spPr>
      </p:pic>
      <p:pic>
        <p:nvPicPr>
          <p:cNvPr id="9" name="图片 8" descr="Radon 变换实现步骤四.bmp"/>
          <p:cNvPicPr/>
          <p:nvPr/>
        </p:nvPicPr>
        <p:blipFill>
          <a:blip r:embed="rId5" cstate="print"/>
          <a:stretch>
            <a:fillRect/>
          </a:stretch>
        </p:blipFill>
        <p:spPr>
          <a:xfrm>
            <a:off x="5868144" y="4221087"/>
            <a:ext cx="2717165" cy="2159635"/>
          </a:xfrm>
          <a:prstGeom prst="rect">
            <a:avLst/>
          </a:prstGeom>
        </p:spPr>
      </p:pic>
    </p:spTree>
    <p:extLst>
      <p:ext uri="{BB962C8B-B14F-4D97-AF65-F5344CB8AC3E}">
        <p14:creationId xmlns:p14="http://schemas.microsoft.com/office/powerpoint/2010/main" val="188894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2"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1+#ppt_w/2"/>
                                          </p:val>
                                        </p:tav>
                                        <p:tav tm="100000">
                                          <p:val>
                                            <p:strVal val="#ppt_x"/>
                                          </p:val>
                                        </p:tav>
                                      </p:tavLst>
                                    </p:anim>
                                    <p:anim calcmode="lin" valueType="num">
                                      <p:cBhvr additive="base">
                                        <p:cTn id="35"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 calcmode="lin" valueType="num">
                                      <p:cBhvr additive="base">
                                        <p:cTn id="4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ID="2" presetClass="entr" presetSubtype="2"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1+#ppt_w/2"/>
                                          </p:val>
                                        </p:tav>
                                        <p:tav tm="100000">
                                          <p:val>
                                            <p:strVal val="#ppt_x"/>
                                          </p:val>
                                        </p:tav>
                                      </p:tavLst>
                                    </p:anim>
                                    <p:anim calcmode="lin" valueType="num">
                                      <p:cBhvr additive="base">
                                        <p:cTn id="4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Radon</a:t>
            </a:r>
            <a:r>
              <a:rPr lang="zh-CN" altLang="zh-CN" dirty="0"/>
              <a:t>变换</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52</a:t>
            </a:fld>
            <a:endParaRPr lang="zh-CN" alt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895232"/>
            <a:ext cx="5099860" cy="1309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1" y="2348880"/>
            <a:ext cx="8412229" cy="3957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146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additive="base">
                                        <p:cTn id="7" dur="500" fill="hold"/>
                                        <p:tgtEl>
                                          <p:spTgt spid="16386"/>
                                        </p:tgtEl>
                                        <p:attrNameLst>
                                          <p:attrName>ppt_x</p:attrName>
                                        </p:attrNameLst>
                                      </p:cBhvr>
                                      <p:tavLst>
                                        <p:tav tm="0">
                                          <p:val>
                                            <p:strVal val="#ppt_x"/>
                                          </p:val>
                                        </p:tav>
                                        <p:tav tm="100000">
                                          <p:val>
                                            <p:strVal val="#ppt_x"/>
                                          </p:val>
                                        </p:tav>
                                      </p:tavLst>
                                    </p:anim>
                                    <p:anim calcmode="lin" valueType="num">
                                      <p:cBhvr additive="base">
                                        <p:cTn id="8" dur="500" fill="hold"/>
                                        <p:tgtEl>
                                          <p:spTgt spid="1638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16387"/>
                                        </p:tgtEl>
                                        <p:attrNameLst>
                                          <p:attrName>style.visibility</p:attrName>
                                        </p:attrNameLst>
                                      </p:cBhvr>
                                      <p:to>
                                        <p:strVal val="visible"/>
                                      </p:to>
                                    </p:set>
                                    <p:anim calcmode="lin" valueType="num">
                                      <p:cBhvr additive="base">
                                        <p:cTn id="12" dur="500" fill="hold"/>
                                        <p:tgtEl>
                                          <p:spTgt spid="16387"/>
                                        </p:tgtEl>
                                        <p:attrNameLst>
                                          <p:attrName>ppt_x</p:attrName>
                                        </p:attrNameLst>
                                      </p:cBhvr>
                                      <p:tavLst>
                                        <p:tav tm="0">
                                          <p:val>
                                            <p:strVal val="#ppt_x"/>
                                          </p:val>
                                        </p:tav>
                                        <p:tav tm="100000">
                                          <p:val>
                                            <p:strVal val="#ppt_x"/>
                                          </p:val>
                                        </p:tav>
                                      </p:tavLst>
                                    </p:anim>
                                    <p:anim calcmode="lin" valueType="num">
                                      <p:cBhvr additive="base">
                                        <p:cTn id="13" dur="500" fill="hold"/>
                                        <p:tgtEl>
                                          <p:spTgt spid="1638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傅里叶描述子</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85000" lnSpcReduction="10000"/>
              </a:bodyPr>
              <a:lstStyle/>
              <a:p>
                <a:r>
                  <a:rPr lang="zh-CN" altLang="zh-CN" dirty="0"/>
                  <a:t>傅里叶描述子，就是对封闭曲线进行傅里叶变换，将变换后得到的傅里叶系数作为表示图像形状的特征</a:t>
                </a:r>
                <a:r>
                  <a:rPr lang="zh-CN" altLang="zh-CN" dirty="0" smtClean="0"/>
                  <a:t>。</a:t>
                </a:r>
                <a:endParaRPr lang="en-US" altLang="zh-CN" dirty="0" smtClean="0"/>
              </a:p>
              <a:p>
                <a:r>
                  <a:rPr lang="zh-CN" altLang="zh-CN" dirty="0" smtClean="0">
                    <a:solidFill>
                      <a:srgbClr val="C00000"/>
                    </a:solidFill>
                  </a:rPr>
                  <a:t>可以将形状表示为具有</a:t>
                </a:r>
                <a14:m>
                  <m:oMath xmlns:m="http://schemas.openxmlformats.org/officeDocument/2006/math">
                    <m:r>
                      <a:rPr lang="en-US" altLang="zh-CN" i="1">
                        <a:solidFill>
                          <a:srgbClr val="C00000"/>
                        </a:solidFill>
                      </a:rPr>
                      <m:t>𝑁</m:t>
                    </m:r>
                  </m:oMath>
                </a14:m>
                <a:r>
                  <a:rPr lang="zh-CN" altLang="zh-CN" dirty="0">
                    <a:solidFill>
                      <a:srgbClr val="C00000"/>
                    </a:solidFill>
                  </a:rPr>
                  <a:t>个顶点的集合</a:t>
                </a:r>
                <a14:m>
                  <m:oMath xmlns:m="http://schemas.openxmlformats.org/officeDocument/2006/math">
                    <m:d>
                      <m:dPr>
                        <m:begChr m:val="{"/>
                        <m:endChr m:val="}"/>
                        <m:ctrlPr>
                          <a:rPr lang="zh-CN" altLang="zh-CN" i="1">
                            <a:solidFill>
                              <a:srgbClr val="C00000"/>
                            </a:solidFill>
                          </a:rPr>
                        </m:ctrlPr>
                      </m:dPr>
                      <m:e>
                        <m:r>
                          <a:rPr lang="en-US" altLang="zh-CN" i="1">
                            <a:solidFill>
                              <a:srgbClr val="C00000"/>
                            </a:solidFill>
                          </a:rPr>
                          <m:t>𝑧</m:t>
                        </m:r>
                        <m:d>
                          <m:dPr>
                            <m:ctrlPr>
                              <a:rPr lang="zh-CN" altLang="zh-CN" i="1">
                                <a:solidFill>
                                  <a:srgbClr val="C00000"/>
                                </a:solidFill>
                              </a:rPr>
                            </m:ctrlPr>
                          </m:dPr>
                          <m:e>
                            <m:r>
                              <a:rPr lang="en-US" altLang="zh-CN" i="1">
                                <a:solidFill>
                                  <a:srgbClr val="C00000"/>
                                </a:solidFill>
                              </a:rPr>
                              <m:t>𝑖</m:t>
                            </m:r>
                          </m:e>
                        </m:d>
                        <m:r>
                          <a:rPr lang="en-US" altLang="zh-CN" i="1">
                            <a:solidFill>
                              <a:srgbClr val="C00000"/>
                            </a:solidFill>
                          </a:rPr>
                          <m:t>:</m:t>
                        </m:r>
                        <m:r>
                          <a:rPr lang="en-US" altLang="zh-CN" i="1">
                            <a:solidFill>
                              <a:srgbClr val="C00000"/>
                            </a:solidFill>
                          </a:rPr>
                          <m:t>𝑖</m:t>
                        </m:r>
                        <m:r>
                          <a:rPr lang="en-US" altLang="zh-CN" i="1">
                            <a:solidFill>
                              <a:srgbClr val="C00000"/>
                            </a:solidFill>
                          </a:rPr>
                          <m:t>,…,</m:t>
                        </m:r>
                        <m:r>
                          <a:rPr lang="en-US" altLang="zh-CN" i="1">
                            <a:solidFill>
                              <a:srgbClr val="C00000"/>
                            </a:solidFill>
                          </a:rPr>
                          <m:t>𝑁</m:t>
                        </m:r>
                      </m:e>
                    </m:d>
                  </m:oMath>
                </a14:m>
                <a:r>
                  <a:rPr lang="zh-CN" altLang="zh-CN" dirty="0">
                    <a:solidFill>
                      <a:srgbClr val="C00000"/>
                    </a:solidFill>
                  </a:rPr>
                  <a:t>，那么傅里叶描述子</a:t>
                </a:r>
                <a14:m>
                  <m:oMath xmlns:m="http://schemas.openxmlformats.org/officeDocument/2006/math">
                    <m:d>
                      <m:dPr>
                        <m:begChr m:val="{"/>
                        <m:endChr m:val="}"/>
                        <m:ctrlPr>
                          <a:rPr lang="zh-CN" altLang="zh-CN" i="1">
                            <a:solidFill>
                              <a:srgbClr val="C00000"/>
                            </a:solidFill>
                          </a:rPr>
                        </m:ctrlPr>
                      </m:dPr>
                      <m:e>
                        <m:r>
                          <a:rPr lang="en-US" altLang="zh-CN" i="1">
                            <a:solidFill>
                              <a:srgbClr val="C00000"/>
                            </a:solidFill>
                          </a:rPr>
                          <m:t>𝑐</m:t>
                        </m:r>
                        <m:d>
                          <m:dPr>
                            <m:ctrlPr>
                              <a:rPr lang="zh-CN" altLang="zh-CN" i="1">
                                <a:solidFill>
                                  <a:srgbClr val="C00000"/>
                                </a:solidFill>
                              </a:rPr>
                            </m:ctrlPr>
                          </m:dPr>
                          <m:e>
                            <m:r>
                              <a:rPr lang="en-US" altLang="zh-CN" i="1">
                                <a:solidFill>
                                  <a:srgbClr val="C00000"/>
                                </a:solidFill>
                              </a:rPr>
                              <m:t>𝑘</m:t>
                            </m:r>
                          </m:e>
                        </m:d>
                        <m:r>
                          <a:rPr lang="en-US" altLang="zh-CN" i="1">
                            <a:solidFill>
                              <a:srgbClr val="C00000"/>
                            </a:solidFill>
                          </a:rPr>
                          <m:t>:</m:t>
                        </m:r>
                        <m:r>
                          <a:rPr lang="en-US" altLang="zh-CN" i="1">
                            <a:solidFill>
                              <a:srgbClr val="C00000"/>
                            </a:solidFill>
                          </a:rPr>
                          <m:t>𝑘</m:t>
                        </m:r>
                        <m:r>
                          <a:rPr lang="en-US" altLang="zh-CN" i="1">
                            <a:solidFill>
                              <a:srgbClr val="C00000"/>
                            </a:solidFill>
                          </a:rPr>
                          <m:t>=−</m:t>
                        </m:r>
                        <m:f>
                          <m:fPr>
                            <m:type m:val="skw"/>
                            <m:ctrlPr>
                              <a:rPr lang="zh-CN" altLang="zh-CN" i="1">
                                <a:solidFill>
                                  <a:srgbClr val="C00000"/>
                                </a:solidFill>
                              </a:rPr>
                            </m:ctrlPr>
                          </m:fPr>
                          <m:num>
                            <m:r>
                              <a:rPr lang="en-US" altLang="zh-CN" i="1">
                                <a:solidFill>
                                  <a:srgbClr val="C00000"/>
                                </a:solidFill>
                              </a:rPr>
                              <m:t>𝑁</m:t>
                            </m:r>
                          </m:num>
                          <m:den>
                            <m:r>
                              <a:rPr lang="en-US" altLang="zh-CN" i="1">
                                <a:solidFill>
                                  <a:srgbClr val="C00000"/>
                                </a:solidFill>
                              </a:rPr>
                              <m:t>2</m:t>
                            </m:r>
                          </m:den>
                        </m:f>
                        <m:r>
                          <a:rPr lang="en-US" altLang="zh-CN" i="1">
                            <a:solidFill>
                              <a:srgbClr val="C00000"/>
                            </a:solidFill>
                          </a:rPr>
                          <m:t>+1,…,</m:t>
                        </m:r>
                        <m:f>
                          <m:fPr>
                            <m:type m:val="skw"/>
                            <m:ctrlPr>
                              <a:rPr lang="zh-CN" altLang="zh-CN" i="1">
                                <a:solidFill>
                                  <a:srgbClr val="C00000"/>
                                </a:solidFill>
                              </a:rPr>
                            </m:ctrlPr>
                          </m:fPr>
                          <m:num>
                            <m:r>
                              <a:rPr lang="en-US" altLang="zh-CN" i="1">
                                <a:solidFill>
                                  <a:srgbClr val="C00000"/>
                                </a:solidFill>
                              </a:rPr>
                              <m:t>𝑁</m:t>
                            </m:r>
                          </m:num>
                          <m:den>
                            <m:r>
                              <a:rPr lang="en-US" altLang="zh-CN" i="1">
                                <a:solidFill>
                                  <a:srgbClr val="C00000"/>
                                </a:solidFill>
                              </a:rPr>
                              <m:t>2</m:t>
                            </m:r>
                          </m:den>
                        </m:f>
                      </m:e>
                    </m:d>
                  </m:oMath>
                </a14:m>
                <a:r>
                  <a:rPr lang="zh-CN" altLang="zh-CN" dirty="0">
                    <a:solidFill>
                      <a:srgbClr val="C00000"/>
                    </a:solidFill>
                  </a:rPr>
                  <a:t>就是集合</a:t>
                </a:r>
                <a14:m>
                  <m:oMath xmlns:m="http://schemas.openxmlformats.org/officeDocument/2006/math">
                    <m:r>
                      <a:rPr lang="en-US" altLang="zh-CN" i="1">
                        <a:solidFill>
                          <a:srgbClr val="C00000"/>
                        </a:solidFill>
                      </a:rPr>
                      <m:t>𝑧</m:t>
                    </m:r>
                  </m:oMath>
                </a14:m>
                <a:r>
                  <a:rPr lang="zh-CN" altLang="zh-CN" dirty="0">
                    <a:solidFill>
                      <a:srgbClr val="C00000"/>
                    </a:solidFill>
                  </a:rPr>
                  <a:t>的傅里叶变换系数集合，</a:t>
                </a:r>
                <a:r>
                  <a:rPr lang="zh-CN" altLang="zh-CN" dirty="0" smtClean="0">
                    <a:solidFill>
                      <a:srgbClr val="C00000"/>
                    </a:solidFill>
                  </a:rPr>
                  <a:t>即</a:t>
                </a:r>
                <a:endParaRPr lang="en-US" altLang="zh-CN" dirty="0" smtClean="0">
                  <a:solidFill>
                    <a:srgbClr val="C00000"/>
                  </a:solidFill>
                </a:endParaRPr>
              </a:p>
              <a:p>
                <a:pPr lvl="1"/>
                <a14:m>
                  <m:oMath xmlns:m="http://schemas.openxmlformats.org/officeDocument/2006/math">
                    <m:sSub>
                      <m:sSubPr>
                        <m:ctrlPr>
                          <a:rPr lang="zh-CN" altLang="zh-CN" i="1"/>
                        </m:ctrlPr>
                      </m:sSubPr>
                      <m:e>
                        <m:r>
                          <a:rPr lang="en-US" altLang="zh-CN" i="1"/>
                          <m:t>𝑧</m:t>
                        </m:r>
                      </m:e>
                      <m:sub>
                        <m:r>
                          <m:rPr>
                            <m:sty m:val="p"/>
                          </m:rPr>
                          <a:rPr lang="en-US" altLang="zh-CN"/>
                          <m:t>i</m:t>
                        </m:r>
                      </m:sub>
                    </m:sSub>
                    <m:r>
                      <a:rPr lang="en-US" altLang="zh-CN" i="1"/>
                      <m:t>=</m:t>
                    </m:r>
                    <m:nary>
                      <m:naryPr>
                        <m:chr m:val="∑"/>
                        <m:limLoc m:val="undOvr"/>
                        <m:ctrlPr>
                          <a:rPr lang="zh-CN" altLang="zh-CN" i="1"/>
                        </m:ctrlPr>
                      </m:naryPr>
                      <m:sub>
                        <m:r>
                          <a:rPr lang="en-US" altLang="zh-CN" i="1"/>
                          <m:t>𝑘</m:t>
                        </m:r>
                        <m:r>
                          <a:rPr lang="en-US" altLang="zh-CN" i="1"/>
                          <m:t>=−</m:t>
                        </m:r>
                        <m:f>
                          <m:fPr>
                            <m:type m:val="skw"/>
                            <m:ctrlPr>
                              <a:rPr lang="zh-CN" altLang="zh-CN" i="1"/>
                            </m:ctrlPr>
                          </m:fPr>
                          <m:num>
                            <m:r>
                              <a:rPr lang="en-US" altLang="zh-CN" i="1"/>
                              <m:t>𝑁</m:t>
                            </m:r>
                          </m:num>
                          <m:den>
                            <m:r>
                              <a:rPr lang="en-US" altLang="zh-CN" i="1"/>
                              <m:t>2</m:t>
                            </m:r>
                          </m:den>
                        </m:f>
                        <m:r>
                          <a:rPr lang="en-US" altLang="zh-CN" i="1"/>
                          <m:t>+1</m:t>
                        </m:r>
                      </m:sub>
                      <m:sup>
                        <m:f>
                          <m:fPr>
                            <m:type m:val="skw"/>
                            <m:ctrlPr>
                              <a:rPr lang="zh-CN" altLang="zh-CN" i="1"/>
                            </m:ctrlPr>
                          </m:fPr>
                          <m:num>
                            <m:r>
                              <a:rPr lang="en-US" altLang="zh-CN" i="1"/>
                              <m:t>𝑁</m:t>
                            </m:r>
                          </m:num>
                          <m:den>
                            <m:r>
                              <a:rPr lang="en-US" altLang="zh-CN" i="1"/>
                              <m:t>2</m:t>
                            </m:r>
                          </m:den>
                        </m:f>
                      </m:sup>
                      <m:e>
                        <m:sSub>
                          <m:sSubPr>
                            <m:ctrlPr>
                              <a:rPr lang="zh-CN" altLang="zh-CN" i="1"/>
                            </m:ctrlPr>
                          </m:sSubPr>
                          <m:e>
                            <m:r>
                              <a:rPr lang="en-US" altLang="zh-CN" i="1"/>
                              <m:t>𝑐</m:t>
                            </m:r>
                          </m:e>
                          <m:sub>
                            <m:r>
                              <a:rPr lang="en-US" altLang="zh-CN" i="1"/>
                              <m:t>𝑘</m:t>
                            </m:r>
                          </m:sub>
                        </m:sSub>
                        <m:sSup>
                          <m:sSupPr>
                            <m:ctrlPr>
                              <a:rPr lang="zh-CN" altLang="zh-CN" i="1"/>
                            </m:ctrlPr>
                          </m:sSupPr>
                          <m:e>
                            <m:r>
                              <a:rPr lang="en-US" altLang="zh-CN" i="1"/>
                              <m:t>𝑒</m:t>
                            </m:r>
                          </m:e>
                          <m:sup>
                            <m:r>
                              <a:rPr lang="en-US" altLang="zh-CN" i="1"/>
                              <m:t>2</m:t>
                            </m:r>
                            <m:r>
                              <a:rPr lang="en-US" altLang="zh-CN" i="1"/>
                              <m:t>𝜋</m:t>
                            </m:r>
                            <m:r>
                              <a:rPr lang="en-US" altLang="zh-CN" i="1"/>
                              <m:t>𝑗</m:t>
                            </m:r>
                            <m:f>
                              <m:fPr>
                                <m:ctrlPr>
                                  <a:rPr lang="zh-CN" altLang="zh-CN" i="1"/>
                                </m:ctrlPr>
                              </m:fPr>
                              <m:num>
                                <m:r>
                                  <a:rPr lang="en-US" altLang="zh-CN" i="1"/>
                                  <m:t>𝑘𝑖</m:t>
                                </m:r>
                              </m:num>
                              <m:den>
                                <m:r>
                                  <a:rPr lang="en-US" altLang="zh-CN" i="1"/>
                                  <m:t>𝑁</m:t>
                                </m:r>
                              </m:den>
                            </m:f>
                          </m:sup>
                        </m:sSup>
                      </m:e>
                    </m:nary>
                    <m:r>
                      <a:rPr lang="zh-CN" altLang="zh-CN"/>
                      <m:t>，</m:t>
                    </m:r>
                  </m:oMath>
                </a14:m>
                <a:endParaRPr lang="en-US" altLang="zh-CN" dirty="0" smtClean="0"/>
              </a:p>
              <a:p>
                <a:pPr lvl="1"/>
                <a:r>
                  <a:rPr lang="zh-CN" altLang="zh-CN" dirty="0"/>
                  <a:t>而</a:t>
                </a:r>
                <a14:m>
                  <m:oMath xmlns:m="http://schemas.openxmlformats.org/officeDocument/2006/math">
                    <m:r>
                      <a:rPr lang="en-US" altLang="zh-CN" i="1"/>
                      <m:t>𝑐</m:t>
                    </m:r>
                    <m:d>
                      <m:dPr>
                        <m:ctrlPr>
                          <a:rPr lang="zh-CN" altLang="zh-CN" i="1"/>
                        </m:ctrlPr>
                      </m:dPr>
                      <m:e>
                        <m:r>
                          <a:rPr lang="en-US" altLang="zh-CN" i="1"/>
                          <m:t>𝑘</m:t>
                        </m:r>
                      </m:e>
                    </m:d>
                  </m:oMath>
                </a14:m>
                <a:r>
                  <a:rPr lang="zh-CN" altLang="zh-CN" dirty="0"/>
                  <a:t>与</a:t>
                </a:r>
                <a14:m>
                  <m:oMath xmlns:m="http://schemas.openxmlformats.org/officeDocument/2006/math">
                    <m:r>
                      <a:rPr lang="en-US" altLang="zh-CN" i="1"/>
                      <m:t>𝑧</m:t>
                    </m:r>
                    <m:d>
                      <m:dPr>
                        <m:ctrlPr>
                          <a:rPr lang="zh-CN" altLang="zh-CN" i="1"/>
                        </m:ctrlPr>
                      </m:dPr>
                      <m:e>
                        <m:r>
                          <a:rPr lang="en-US" altLang="zh-CN" i="1"/>
                          <m:t>𝑖</m:t>
                        </m:r>
                      </m:e>
                    </m:d>
                  </m:oMath>
                </a14:m>
                <a:r>
                  <a:rPr lang="zh-CN" altLang="zh-CN" dirty="0"/>
                  <a:t>之间的逆变换</a:t>
                </a:r>
                <a:r>
                  <a:rPr lang="zh-CN" altLang="zh-CN" dirty="0" smtClean="0"/>
                  <a:t>为</a:t>
                </a:r>
                <a:endParaRPr lang="en-US" altLang="zh-CN" dirty="0" smtClean="0"/>
              </a:p>
              <a:p>
                <a:pPr lvl="2"/>
                <a14:m>
                  <m:oMath xmlns:m="http://schemas.openxmlformats.org/officeDocument/2006/math">
                    <m:sSub>
                      <m:sSubPr>
                        <m:ctrlPr>
                          <a:rPr lang="zh-CN" altLang="zh-CN" i="1"/>
                        </m:ctrlPr>
                      </m:sSubPr>
                      <m:e>
                        <m:r>
                          <a:rPr lang="en-US" altLang="zh-CN" i="1"/>
                          <m:t>𝑐</m:t>
                        </m:r>
                      </m:e>
                      <m:sub>
                        <m:r>
                          <a:rPr lang="en-US" altLang="zh-CN" i="1"/>
                          <m:t>𝑘</m:t>
                        </m:r>
                      </m:sub>
                    </m:sSub>
                    <m:r>
                      <a:rPr lang="en-US" altLang="zh-CN" i="1"/>
                      <m:t>=</m:t>
                    </m:r>
                    <m:f>
                      <m:fPr>
                        <m:ctrlPr>
                          <a:rPr lang="zh-CN" altLang="zh-CN" i="1"/>
                        </m:ctrlPr>
                      </m:fPr>
                      <m:num>
                        <m:r>
                          <a:rPr lang="en-US" altLang="zh-CN" i="1"/>
                          <m:t>1</m:t>
                        </m:r>
                      </m:num>
                      <m:den>
                        <m:r>
                          <a:rPr lang="en-US" altLang="zh-CN" i="1"/>
                          <m:t>𝑁</m:t>
                        </m:r>
                      </m:den>
                    </m:f>
                    <m:nary>
                      <m:naryPr>
                        <m:chr m:val="∑"/>
                        <m:limLoc m:val="undOvr"/>
                        <m:ctrlPr>
                          <a:rPr lang="zh-CN" altLang="zh-CN" i="1"/>
                        </m:ctrlPr>
                      </m:naryPr>
                      <m:sub>
                        <m:r>
                          <a:rPr lang="en-US" altLang="zh-CN" i="1"/>
                          <m:t>𝑖</m:t>
                        </m:r>
                        <m:r>
                          <a:rPr lang="en-US" altLang="zh-CN" i="1"/>
                          <m:t>=1</m:t>
                        </m:r>
                      </m:sub>
                      <m:sup>
                        <m:r>
                          <a:rPr lang="en-US" altLang="zh-CN" i="1"/>
                          <m:t>𝑁</m:t>
                        </m:r>
                      </m:sup>
                      <m:e>
                        <m:sSub>
                          <m:sSubPr>
                            <m:ctrlPr>
                              <a:rPr lang="zh-CN" altLang="zh-CN" i="1"/>
                            </m:ctrlPr>
                          </m:sSubPr>
                          <m:e>
                            <m:r>
                              <a:rPr lang="en-US" altLang="zh-CN" i="1"/>
                              <m:t>𝑧</m:t>
                            </m:r>
                          </m:e>
                          <m:sub>
                            <m:r>
                              <a:rPr lang="en-US" altLang="zh-CN" i="1"/>
                              <m:t>𝑖</m:t>
                            </m:r>
                          </m:sub>
                        </m:sSub>
                        <m:sSup>
                          <m:sSupPr>
                            <m:ctrlPr>
                              <a:rPr lang="zh-CN" altLang="zh-CN" i="1"/>
                            </m:ctrlPr>
                          </m:sSupPr>
                          <m:e>
                            <m:r>
                              <a:rPr lang="en-US" altLang="zh-CN" i="1"/>
                              <m:t>𝑒</m:t>
                            </m:r>
                          </m:e>
                          <m:sup>
                            <m:r>
                              <a:rPr lang="en-US" altLang="zh-CN" i="1"/>
                              <m:t>−2</m:t>
                            </m:r>
                            <m:r>
                              <a:rPr lang="en-US" altLang="zh-CN" i="1"/>
                              <m:t>𝜋</m:t>
                            </m:r>
                            <m:r>
                              <a:rPr lang="en-US" altLang="zh-CN" i="1"/>
                              <m:t>𝑗</m:t>
                            </m:r>
                            <m:f>
                              <m:fPr>
                                <m:ctrlPr>
                                  <a:rPr lang="zh-CN" altLang="zh-CN" i="1"/>
                                </m:ctrlPr>
                              </m:fPr>
                              <m:num>
                                <m:r>
                                  <a:rPr lang="en-US" altLang="zh-CN" i="1"/>
                                  <m:t>𝑖𝑘</m:t>
                                </m:r>
                              </m:num>
                              <m:den>
                                <m:r>
                                  <a:rPr lang="en-US" altLang="zh-CN" i="1"/>
                                  <m:t>𝑁</m:t>
                                </m:r>
                              </m:den>
                            </m:f>
                          </m:sup>
                        </m:sSup>
                      </m:e>
                    </m:nary>
                    <m:r>
                      <a:rPr lang="zh-CN" altLang="zh-CN"/>
                      <m:t>。</m:t>
                    </m:r>
                  </m:oMath>
                </a14:m>
                <a:endParaRPr lang="en-US" altLang="zh-CN" dirty="0" smtClean="0"/>
              </a:p>
              <a:p>
                <a:r>
                  <a:rPr lang="zh-CN" altLang="zh-CN" dirty="0"/>
                  <a:t>为了进行傅里叶描述子的计算，就需要两步</a:t>
                </a:r>
                <a:r>
                  <a:rPr lang="zh-CN" altLang="zh-CN" dirty="0" smtClean="0"/>
                  <a:t>操作</a:t>
                </a:r>
                <a:r>
                  <a:rPr lang="en-US" altLang="zh-CN" dirty="0" smtClean="0"/>
                  <a:t>:</a:t>
                </a:r>
              </a:p>
              <a:p>
                <a:pPr lvl="1"/>
                <a:r>
                  <a:rPr lang="zh-CN" altLang="zh-CN" dirty="0" smtClean="0">
                    <a:solidFill>
                      <a:srgbClr val="0000FF"/>
                    </a:solidFill>
                  </a:rPr>
                  <a:t>一</a:t>
                </a:r>
                <a:r>
                  <a:rPr lang="zh-CN" altLang="zh-CN" dirty="0">
                    <a:solidFill>
                      <a:srgbClr val="0000FF"/>
                    </a:solidFill>
                  </a:rPr>
                  <a:t>是从二值图像中得到一维复数数组，用以作为一维傅里叶变换的</a:t>
                </a:r>
                <a:r>
                  <a:rPr lang="zh-CN" altLang="zh-CN" dirty="0" smtClean="0">
                    <a:solidFill>
                      <a:srgbClr val="0000FF"/>
                    </a:solidFill>
                  </a:rPr>
                  <a:t>输入</a:t>
                </a:r>
                <a:endParaRPr lang="en-US" altLang="zh-CN" dirty="0" smtClean="0">
                  <a:solidFill>
                    <a:srgbClr val="0000FF"/>
                  </a:solidFill>
                </a:endParaRPr>
              </a:p>
              <a:p>
                <a:pPr lvl="1"/>
                <a:r>
                  <a:rPr lang="zh-CN" altLang="zh-CN" dirty="0" smtClean="0">
                    <a:solidFill>
                      <a:srgbClr val="0000FF"/>
                    </a:solidFill>
                  </a:rPr>
                  <a:t>二</a:t>
                </a:r>
                <a:r>
                  <a:rPr lang="zh-CN" altLang="zh-CN" dirty="0">
                    <a:solidFill>
                      <a:srgbClr val="0000FF"/>
                    </a:solidFill>
                  </a:rPr>
                  <a:t>是进行一维傅里叶正变换。</a:t>
                </a:r>
                <a:endParaRPr lang="zh-CN" altLang="en-US" dirty="0">
                  <a:solidFill>
                    <a:srgbClr val="0000FF"/>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8" t="-1384" r="-253"/>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53</a:t>
            </a:fld>
            <a:endParaRPr lang="zh-CN" altLang="en-US"/>
          </a:p>
        </p:txBody>
      </p:sp>
    </p:spTree>
    <p:extLst>
      <p:ext uri="{BB962C8B-B14F-4D97-AF65-F5344CB8AC3E}">
        <p14:creationId xmlns:p14="http://schemas.microsoft.com/office/powerpoint/2010/main" val="373425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80">
                                          <p:stCondLst>
                                            <p:cond delay="0"/>
                                          </p:stCondLst>
                                        </p:cTn>
                                        <p:tgtEl>
                                          <p:spTgt spid="3">
                                            <p:txEl>
                                              <p:pRg st="2" end="2"/>
                                            </p:txEl>
                                          </p:spTgt>
                                        </p:tgtEl>
                                      </p:cBhvr>
                                    </p:animEffect>
                                    <p:anim calcmode="lin" valueType="num">
                                      <p:cBhvr>
                                        <p:cTn id="2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2" end="2"/>
                                            </p:txEl>
                                          </p:spTgt>
                                        </p:tgtEl>
                                      </p:cBhvr>
                                      <p:to x="100000" y="60000"/>
                                    </p:animScale>
                                    <p:animScale>
                                      <p:cBhvr>
                                        <p:cTn id="30" dur="166" decel="50000">
                                          <p:stCondLst>
                                            <p:cond delay="676"/>
                                          </p:stCondLst>
                                        </p:cTn>
                                        <p:tgtEl>
                                          <p:spTgt spid="3">
                                            <p:txEl>
                                              <p:pRg st="2" end="2"/>
                                            </p:txEl>
                                          </p:spTgt>
                                        </p:tgtEl>
                                      </p:cBhvr>
                                      <p:to x="100000" y="100000"/>
                                    </p:animScale>
                                    <p:animScale>
                                      <p:cBhvr>
                                        <p:cTn id="31" dur="26">
                                          <p:stCondLst>
                                            <p:cond delay="1312"/>
                                          </p:stCondLst>
                                        </p:cTn>
                                        <p:tgtEl>
                                          <p:spTgt spid="3">
                                            <p:txEl>
                                              <p:pRg st="2" end="2"/>
                                            </p:txEl>
                                          </p:spTgt>
                                        </p:tgtEl>
                                      </p:cBhvr>
                                      <p:to x="100000" y="80000"/>
                                    </p:animScale>
                                    <p:animScale>
                                      <p:cBhvr>
                                        <p:cTn id="32" dur="166" decel="50000">
                                          <p:stCondLst>
                                            <p:cond delay="1338"/>
                                          </p:stCondLst>
                                        </p:cTn>
                                        <p:tgtEl>
                                          <p:spTgt spid="3">
                                            <p:txEl>
                                              <p:pRg st="2" end="2"/>
                                            </p:txEl>
                                          </p:spTgt>
                                        </p:tgtEl>
                                      </p:cBhvr>
                                      <p:to x="100000" y="100000"/>
                                    </p:animScale>
                                    <p:animScale>
                                      <p:cBhvr>
                                        <p:cTn id="33" dur="26">
                                          <p:stCondLst>
                                            <p:cond delay="1642"/>
                                          </p:stCondLst>
                                        </p:cTn>
                                        <p:tgtEl>
                                          <p:spTgt spid="3">
                                            <p:txEl>
                                              <p:pRg st="2" end="2"/>
                                            </p:txEl>
                                          </p:spTgt>
                                        </p:tgtEl>
                                      </p:cBhvr>
                                      <p:to x="100000" y="90000"/>
                                    </p:animScale>
                                    <p:animScale>
                                      <p:cBhvr>
                                        <p:cTn id="34" dur="166" decel="50000">
                                          <p:stCondLst>
                                            <p:cond delay="1668"/>
                                          </p:stCondLst>
                                        </p:cTn>
                                        <p:tgtEl>
                                          <p:spTgt spid="3">
                                            <p:txEl>
                                              <p:pRg st="2" end="2"/>
                                            </p:txEl>
                                          </p:spTgt>
                                        </p:tgtEl>
                                      </p:cBhvr>
                                      <p:to x="100000" y="100000"/>
                                    </p:animScale>
                                    <p:animScale>
                                      <p:cBhvr>
                                        <p:cTn id="35" dur="26">
                                          <p:stCondLst>
                                            <p:cond delay="1808"/>
                                          </p:stCondLst>
                                        </p:cTn>
                                        <p:tgtEl>
                                          <p:spTgt spid="3">
                                            <p:txEl>
                                              <p:pRg st="2" end="2"/>
                                            </p:txEl>
                                          </p:spTgt>
                                        </p:tgtEl>
                                      </p:cBhvr>
                                      <p:to x="100000" y="95000"/>
                                    </p:animScale>
                                    <p:animScale>
                                      <p:cBhvr>
                                        <p:cTn id="36" dur="166" decel="50000">
                                          <p:stCondLst>
                                            <p:cond delay="1834"/>
                                          </p:stCondLst>
                                        </p:cTn>
                                        <p:tgtEl>
                                          <p:spTgt spid="3">
                                            <p:txEl>
                                              <p:pRg st="2" end="2"/>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wipe(down)">
                                      <p:cBhvr>
                                        <p:cTn id="39" dur="580">
                                          <p:stCondLst>
                                            <p:cond delay="0"/>
                                          </p:stCondLst>
                                        </p:cTn>
                                        <p:tgtEl>
                                          <p:spTgt spid="3">
                                            <p:txEl>
                                              <p:pRg st="3" end="3"/>
                                            </p:txEl>
                                          </p:spTgt>
                                        </p:tgtEl>
                                      </p:cBhvr>
                                    </p:animEffect>
                                    <p:anim calcmode="lin" valueType="num">
                                      <p:cBhvr>
                                        <p:cTn id="4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3" end="3"/>
                                            </p:txEl>
                                          </p:spTgt>
                                        </p:tgtEl>
                                      </p:cBhvr>
                                      <p:to x="100000" y="60000"/>
                                    </p:animScale>
                                    <p:animScale>
                                      <p:cBhvr>
                                        <p:cTn id="46" dur="166" decel="50000">
                                          <p:stCondLst>
                                            <p:cond delay="676"/>
                                          </p:stCondLst>
                                        </p:cTn>
                                        <p:tgtEl>
                                          <p:spTgt spid="3">
                                            <p:txEl>
                                              <p:pRg st="3" end="3"/>
                                            </p:txEl>
                                          </p:spTgt>
                                        </p:tgtEl>
                                      </p:cBhvr>
                                      <p:to x="100000" y="100000"/>
                                    </p:animScale>
                                    <p:animScale>
                                      <p:cBhvr>
                                        <p:cTn id="47" dur="26">
                                          <p:stCondLst>
                                            <p:cond delay="1312"/>
                                          </p:stCondLst>
                                        </p:cTn>
                                        <p:tgtEl>
                                          <p:spTgt spid="3">
                                            <p:txEl>
                                              <p:pRg st="3" end="3"/>
                                            </p:txEl>
                                          </p:spTgt>
                                        </p:tgtEl>
                                      </p:cBhvr>
                                      <p:to x="100000" y="80000"/>
                                    </p:animScale>
                                    <p:animScale>
                                      <p:cBhvr>
                                        <p:cTn id="48" dur="166" decel="50000">
                                          <p:stCondLst>
                                            <p:cond delay="1338"/>
                                          </p:stCondLst>
                                        </p:cTn>
                                        <p:tgtEl>
                                          <p:spTgt spid="3">
                                            <p:txEl>
                                              <p:pRg st="3" end="3"/>
                                            </p:txEl>
                                          </p:spTgt>
                                        </p:tgtEl>
                                      </p:cBhvr>
                                      <p:to x="100000" y="100000"/>
                                    </p:animScale>
                                    <p:animScale>
                                      <p:cBhvr>
                                        <p:cTn id="49" dur="26">
                                          <p:stCondLst>
                                            <p:cond delay="1642"/>
                                          </p:stCondLst>
                                        </p:cTn>
                                        <p:tgtEl>
                                          <p:spTgt spid="3">
                                            <p:txEl>
                                              <p:pRg st="3" end="3"/>
                                            </p:txEl>
                                          </p:spTgt>
                                        </p:tgtEl>
                                      </p:cBhvr>
                                      <p:to x="100000" y="90000"/>
                                    </p:animScale>
                                    <p:animScale>
                                      <p:cBhvr>
                                        <p:cTn id="50" dur="166" decel="50000">
                                          <p:stCondLst>
                                            <p:cond delay="1668"/>
                                          </p:stCondLst>
                                        </p:cTn>
                                        <p:tgtEl>
                                          <p:spTgt spid="3">
                                            <p:txEl>
                                              <p:pRg st="3" end="3"/>
                                            </p:txEl>
                                          </p:spTgt>
                                        </p:tgtEl>
                                      </p:cBhvr>
                                      <p:to x="100000" y="100000"/>
                                    </p:animScale>
                                    <p:animScale>
                                      <p:cBhvr>
                                        <p:cTn id="51" dur="26">
                                          <p:stCondLst>
                                            <p:cond delay="1808"/>
                                          </p:stCondLst>
                                        </p:cTn>
                                        <p:tgtEl>
                                          <p:spTgt spid="3">
                                            <p:txEl>
                                              <p:pRg st="3" end="3"/>
                                            </p:txEl>
                                          </p:spTgt>
                                        </p:tgtEl>
                                      </p:cBhvr>
                                      <p:to x="100000" y="95000"/>
                                    </p:animScale>
                                    <p:animScale>
                                      <p:cBhvr>
                                        <p:cTn id="52" dur="166" decel="50000">
                                          <p:stCondLst>
                                            <p:cond delay="1834"/>
                                          </p:stCondLst>
                                        </p:cTn>
                                        <p:tgtEl>
                                          <p:spTgt spid="3">
                                            <p:txEl>
                                              <p:pRg st="3" end="3"/>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Effect transition="in" filter="wipe(down)">
                                      <p:cBhvr>
                                        <p:cTn id="55" dur="580">
                                          <p:stCondLst>
                                            <p:cond delay="0"/>
                                          </p:stCondLst>
                                        </p:cTn>
                                        <p:tgtEl>
                                          <p:spTgt spid="3">
                                            <p:txEl>
                                              <p:pRg st="4" end="4"/>
                                            </p:txEl>
                                          </p:spTgt>
                                        </p:tgtEl>
                                      </p:cBhvr>
                                    </p:animEffect>
                                    <p:anim calcmode="lin" valueType="num">
                                      <p:cBhvr>
                                        <p:cTn id="56"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4" end="4"/>
                                            </p:txEl>
                                          </p:spTgt>
                                        </p:tgtEl>
                                      </p:cBhvr>
                                      <p:to x="100000" y="60000"/>
                                    </p:animScale>
                                    <p:animScale>
                                      <p:cBhvr>
                                        <p:cTn id="62" dur="166" decel="50000">
                                          <p:stCondLst>
                                            <p:cond delay="676"/>
                                          </p:stCondLst>
                                        </p:cTn>
                                        <p:tgtEl>
                                          <p:spTgt spid="3">
                                            <p:txEl>
                                              <p:pRg st="4" end="4"/>
                                            </p:txEl>
                                          </p:spTgt>
                                        </p:tgtEl>
                                      </p:cBhvr>
                                      <p:to x="100000" y="100000"/>
                                    </p:animScale>
                                    <p:animScale>
                                      <p:cBhvr>
                                        <p:cTn id="63" dur="26">
                                          <p:stCondLst>
                                            <p:cond delay="1312"/>
                                          </p:stCondLst>
                                        </p:cTn>
                                        <p:tgtEl>
                                          <p:spTgt spid="3">
                                            <p:txEl>
                                              <p:pRg st="4" end="4"/>
                                            </p:txEl>
                                          </p:spTgt>
                                        </p:tgtEl>
                                      </p:cBhvr>
                                      <p:to x="100000" y="80000"/>
                                    </p:animScale>
                                    <p:animScale>
                                      <p:cBhvr>
                                        <p:cTn id="64" dur="166" decel="50000">
                                          <p:stCondLst>
                                            <p:cond delay="1338"/>
                                          </p:stCondLst>
                                        </p:cTn>
                                        <p:tgtEl>
                                          <p:spTgt spid="3">
                                            <p:txEl>
                                              <p:pRg st="4" end="4"/>
                                            </p:txEl>
                                          </p:spTgt>
                                        </p:tgtEl>
                                      </p:cBhvr>
                                      <p:to x="100000" y="100000"/>
                                    </p:animScale>
                                    <p:animScale>
                                      <p:cBhvr>
                                        <p:cTn id="65" dur="26">
                                          <p:stCondLst>
                                            <p:cond delay="1642"/>
                                          </p:stCondLst>
                                        </p:cTn>
                                        <p:tgtEl>
                                          <p:spTgt spid="3">
                                            <p:txEl>
                                              <p:pRg st="4" end="4"/>
                                            </p:txEl>
                                          </p:spTgt>
                                        </p:tgtEl>
                                      </p:cBhvr>
                                      <p:to x="100000" y="90000"/>
                                    </p:animScale>
                                    <p:animScale>
                                      <p:cBhvr>
                                        <p:cTn id="66" dur="166" decel="50000">
                                          <p:stCondLst>
                                            <p:cond delay="1668"/>
                                          </p:stCondLst>
                                        </p:cTn>
                                        <p:tgtEl>
                                          <p:spTgt spid="3">
                                            <p:txEl>
                                              <p:pRg st="4" end="4"/>
                                            </p:txEl>
                                          </p:spTgt>
                                        </p:tgtEl>
                                      </p:cBhvr>
                                      <p:to x="100000" y="100000"/>
                                    </p:animScale>
                                    <p:animScale>
                                      <p:cBhvr>
                                        <p:cTn id="67" dur="26">
                                          <p:stCondLst>
                                            <p:cond delay="1808"/>
                                          </p:stCondLst>
                                        </p:cTn>
                                        <p:tgtEl>
                                          <p:spTgt spid="3">
                                            <p:txEl>
                                              <p:pRg st="4" end="4"/>
                                            </p:txEl>
                                          </p:spTgt>
                                        </p:tgtEl>
                                      </p:cBhvr>
                                      <p:to x="100000" y="95000"/>
                                    </p:animScale>
                                    <p:animScale>
                                      <p:cBhvr>
                                        <p:cTn id="68" dur="166" decel="50000">
                                          <p:stCondLst>
                                            <p:cond delay="1834"/>
                                          </p:stCondLst>
                                        </p:cTn>
                                        <p:tgtEl>
                                          <p:spTgt spid="3">
                                            <p:txEl>
                                              <p:pRg st="4" end="4"/>
                                            </p:txEl>
                                          </p:spTgt>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3">
                                            <p:txEl>
                                              <p:pRg st="5" end="5"/>
                                            </p:txEl>
                                          </p:spTgt>
                                        </p:tgtEl>
                                        <p:attrNameLst>
                                          <p:attrName>style.visibility</p:attrName>
                                        </p:attrNameLst>
                                      </p:cBhvr>
                                      <p:to>
                                        <p:strVal val="visible"/>
                                      </p:to>
                                    </p:set>
                                    <p:animEffect transition="in" filter="wipe(down)">
                                      <p:cBhvr>
                                        <p:cTn id="73" dur="580">
                                          <p:stCondLst>
                                            <p:cond delay="0"/>
                                          </p:stCondLst>
                                        </p:cTn>
                                        <p:tgtEl>
                                          <p:spTgt spid="3">
                                            <p:txEl>
                                              <p:pRg st="5" end="5"/>
                                            </p:txEl>
                                          </p:spTgt>
                                        </p:tgtEl>
                                      </p:cBhvr>
                                    </p:animEffect>
                                    <p:anim calcmode="lin" valueType="num">
                                      <p:cBhvr>
                                        <p:cTn id="74"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3">
                                            <p:txEl>
                                              <p:pRg st="5" end="5"/>
                                            </p:txEl>
                                          </p:spTgt>
                                        </p:tgtEl>
                                      </p:cBhvr>
                                      <p:to x="100000" y="60000"/>
                                    </p:animScale>
                                    <p:animScale>
                                      <p:cBhvr>
                                        <p:cTn id="80" dur="166" decel="50000">
                                          <p:stCondLst>
                                            <p:cond delay="676"/>
                                          </p:stCondLst>
                                        </p:cTn>
                                        <p:tgtEl>
                                          <p:spTgt spid="3">
                                            <p:txEl>
                                              <p:pRg st="5" end="5"/>
                                            </p:txEl>
                                          </p:spTgt>
                                        </p:tgtEl>
                                      </p:cBhvr>
                                      <p:to x="100000" y="100000"/>
                                    </p:animScale>
                                    <p:animScale>
                                      <p:cBhvr>
                                        <p:cTn id="81" dur="26">
                                          <p:stCondLst>
                                            <p:cond delay="1312"/>
                                          </p:stCondLst>
                                        </p:cTn>
                                        <p:tgtEl>
                                          <p:spTgt spid="3">
                                            <p:txEl>
                                              <p:pRg st="5" end="5"/>
                                            </p:txEl>
                                          </p:spTgt>
                                        </p:tgtEl>
                                      </p:cBhvr>
                                      <p:to x="100000" y="80000"/>
                                    </p:animScale>
                                    <p:animScale>
                                      <p:cBhvr>
                                        <p:cTn id="82" dur="166" decel="50000">
                                          <p:stCondLst>
                                            <p:cond delay="1338"/>
                                          </p:stCondLst>
                                        </p:cTn>
                                        <p:tgtEl>
                                          <p:spTgt spid="3">
                                            <p:txEl>
                                              <p:pRg st="5" end="5"/>
                                            </p:txEl>
                                          </p:spTgt>
                                        </p:tgtEl>
                                      </p:cBhvr>
                                      <p:to x="100000" y="100000"/>
                                    </p:animScale>
                                    <p:animScale>
                                      <p:cBhvr>
                                        <p:cTn id="83" dur="26">
                                          <p:stCondLst>
                                            <p:cond delay="1642"/>
                                          </p:stCondLst>
                                        </p:cTn>
                                        <p:tgtEl>
                                          <p:spTgt spid="3">
                                            <p:txEl>
                                              <p:pRg st="5" end="5"/>
                                            </p:txEl>
                                          </p:spTgt>
                                        </p:tgtEl>
                                      </p:cBhvr>
                                      <p:to x="100000" y="90000"/>
                                    </p:animScale>
                                    <p:animScale>
                                      <p:cBhvr>
                                        <p:cTn id="84" dur="166" decel="50000">
                                          <p:stCondLst>
                                            <p:cond delay="1668"/>
                                          </p:stCondLst>
                                        </p:cTn>
                                        <p:tgtEl>
                                          <p:spTgt spid="3">
                                            <p:txEl>
                                              <p:pRg st="5" end="5"/>
                                            </p:txEl>
                                          </p:spTgt>
                                        </p:tgtEl>
                                      </p:cBhvr>
                                      <p:to x="100000" y="100000"/>
                                    </p:animScale>
                                    <p:animScale>
                                      <p:cBhvr>
                                        <p:cTn id="85" dur="26">
                                          <p:stCondLst>
                                            <p:cond delay="1808"/>
                                          </p:stCondLst>
                                        </p:cTn>
                                        <p:tgtEl>
                                          <p:spTgt spid="3">
                                            <p:txEl>
                                              <p:pRg st="5" end="5"/>
                                            </p:txEl>
                                          </p:spTgt>
                                        </p:tgtEl>
                                      </p:cBhvr>
                                      <p:to x="100000" y="95000"/>
                                    </p:animScale>
                                    <p:animScale>
                                      <p:cBhvr>
                                        <p:cTn id="86" dur="166" decel="50000">
                                          <p:stCondLst>
                                            <p:cond delay="1834"/>
                                          </p:stCondLst>
                                        </p:cTn>
                                        <p:tgtEl>
                                          <p:spTgt spid="3">
                                            <p:txEl>
                                              <p:pRg st="5" end="5"/>
                                            </p:txEl>
                                          </p:spTgt>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3">
                                            <p:txEl>
                                              <p:pRg st="6" end="6"/>
                                            </p:txEl>
                                          </p:spTgt>
                                        </p:tgtEl>
                                        <p:attrNameLst>
                                          <p:attrName>style.visibility</p:attrName>
                                        </p:attrNameLst>
                                      </p:cBhvr>
                                      <p:to>
                                        <p:strVal val="visible"/>
                                      </p:to>
                                    </p:set>
                                    <p:animEffect transition="in" filter="wipe(down)">
                                      <p:cBhvr>
                                        <p:cTn id="89" dur="580">
                                          <p:stCondLst>
                                            <p:cond delay="0"/>
                                          </p:stCondLst>
                                        </p:cTn>
                                        <p:tgtEl>
                                          <p:spTgt spid="3">
                                            <p:txEl>
                                              <p:pRg st="6" end="6"/>
                                            </p:txEl>
                                          </p:spTgt>
                                        </p:tgtEl>
                                      </p:cBhvr>
                                    </p:animEffect>
                                    <p:anim calcmode="lin" valueType="num">
                                      <p:cBhvr>
                                        <p:cTn id="90"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95" dur="26">
                                          <p:stCondLst>
                                            <p:cond delay="650"/>
                                          </p:stCondLst>
                                        </p:cTn>
                                        <p:tgtEl>
                                          <p:spTgt spid="3">
                                            <p:txEl>
                                              <p:pRg st="6" end="6"/>
                                            </p:txEl>
                                          </p:spTgt>
                                        </p:tgtEl>
                                      </p:cBhvr>
                                      <p:to x="100000" y="60000"/>
                                    </p:animScale>
                                    <p:animScale>
                                      <p:cBhvr>
                                        <p:cTn id="96" dur="166" decel="50000">
                                          <p:stCondLst>
                                            <p:cond delay="676"/>
                                          </p:stCondLst>
                                        </p:cTn>
                                        <p:tgtEl>
                                          <p:spTgt spid="3">
                                            <p:txEl>
                                              <p:pRg st="6" end="6"/>
                                            </p:txEl>
                                          </p:spTgt>
                                        </p:tgtEl>
                                      </p:cBhvr>
                                      <p:to x="100000" y="100000"/>
                                    </p:animScale>
                                    <p:animScale>
                                      <p:cBhvr>
                                        <p:cTn id="97" dur="26">
                                          <p:stCondLst>
                                            <p:cond delay="1312"/>
                                          </p:stCondLst>
                                        </p:cTn>
                                        <p:tgtEl>
                                          <p:spTgt spid="3">
                                            <p:txEl>
                                              <p:pRg st="6" end="6"/>
                                            </p:txEl>
                                          </p:spTgt>
                                        </p:tgtEl>
                                      </p:cBhvr>
                                      <p:to x="100000" y="80000"/>
                                    </p:animScale>
                                    <p:animScale>
                                      <p:cBhvr>
                                        <p:cTn id="98" dur="166" decel="50000">
                                          <p:stCondLst>
                                            <p:cond delay="1338"/>
                                          </p:stCondLst>
                                        </p:cTn>
                                        <p:tgtEl>
                                          <p:spTgt spid="3">
                                            <p:txEl>
                                              <p:pRg st="6" end="6"/>
                                            </p:txEl>
                                          </p:spTgt>
                                        </p:tgtEl>
                                      </p:cBhvr>
                                      <p:to x="100000" y="100000"/>
                                    </p:animScale>
                                    <p:animScale>
                                      <p:cBhvr>
                                        <p:cTn id="99" dur="26">
                                          <p:stCondLst>
                                            <p:cond delay="1642"/>
                                          </p:stCondLst>
                                        </p:cTn>
                                        <p:tgtEl>
                                          <p:spTgt spid="3">
                                            <p:txEl>
                                              <p:pRg st="6" end="6"/>
                                            </p:txEl>
                                          </p:spTgt>
                                        </p:tgtEl>
                                      </p:cBhvr>
                                      <p:to x="100000" y="90000"/>
                                    </p:animScale>
                                    <p:animScale>
                                      <p:cBhvr>
                                        <p:cTn id="100" dur="166" decel="50000">
                                          <p:stCondLst>
                                            <p:cond delay="1668"/>
                                          </p:stCondLst>
                                        </p:cTn>
                                        <p:tgtEl>
                                          <p:spTgt spid="3">
                                            <p:txEl>
                                              <p:pRg st="6" end="6"/>
                                            </p:txEl>
                                          </p:spTgt>
                                        </p:tgtEl>
                                      </p:cBhvr>
                                      <p:to x="100000" y="100000"/>
                                    </p:animScale>
                                    <p:animScale>
                                      <p:cBhvr>
                                        <p:cTn id="101" dur="26">
                                          <p:stCondLst>
                                            <p:cond delay="1808"/>
                                          </p:stCondLst>
                                        </p:cTn>
                                        <p:tgtEl>
                                          <p:spTgt spid="3">
                                            <p:txEl>
                                              <p:pRg st="6" end="6"/>
                                            </p:txEl>
                                          </p:spTgt>
                                        </p:tgtEl>
                                      </p:cBhvr>
                                      <p:to x="100000" y="95000"/>
                                    </p:animScale>
                                    <p:animScale>
                                      <p:cBhvr>
                                        <p:cTn id="102" dur="166" decel="50000">
                                          <p:stCondLst>
                                            <p:cond delay="1834"/>
                                          </p:stCondLst>
                                        </p:cTn>
                                        <p:tgtEl>
                                          <p:spTgt spid="3">
                                            <p:txEl>
                                              <p:pRg st="6" end="6"/>
                                            </p:txEl>
                                          </p:spTgt>
                                        </p:tgtEl>
                                      </p:cBhvr>
                                      <p:to x="100000" y="100000"/>
                                    </p:animScale>
                                  </p:childTnLst>
                                </p:cTn>
                              </p:par>
                              <p:par>
                                <p:cTn id="103" presetID="26" presetClass="entr" presetSubtype="0" fill="hold" nodeType="withEffect">
                                  <p:stCondLst>
                                    <p:cond delay="0"/>
                                  </p:stCondLst>
                                  <p:childTnLst>
                                    <p:set>
                                      <p:cBhvr>
                                        <p:cTn id="104" dur="1" fill="hold">
                                          <p:stCondLst>
                                            <p:cond delay="0"/>
                                          </p:stCondLst>
                                        </p:cTn>
                                        <p:tgtEl>
                                          <p:spTgt spid="3">
                                            <p:txEl>
                                              <p:pRg st="7" end="7"/>
                                            </p:txEl>
                                          </p:spTgt>
                                        </p:tgtEl>
                                        <p:attrNameLst>
                                          <p:attrName>style.visibility</p:attrName>
                                        </p:attrNameLst>
                                      </p:cBhvr>
                                      <p:to>
                                        <p:strVal val="visible"/>
                                      </p:to>
                                    </p:set>
                                    <p:animEffect transition="in" filter="wipe(down)">
                                      <p:cBhvr>
                                        <p:cTn id="105" dur="580">
                                          <p:stCondLst>
                                            <p:cond delay="0"/>
                                          </p:stCondLst>
                                        </p:cTn>
                                        <p:tgtEl>
                                          <p:spTgt spid="3">
                                            <p:txEl>
                                              <p:pRg st="7" end="7"/>
                                            </p:txEl>
                                          </p:spTgt>
                                        </p:tgtEl>
                                      </p:cBhvr>
                                    </p:animEffect>
                                    <p:anim calcmode="lin" valueType="num">
                                      <p:cBhvr>
                                        <p:cTn id="106"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11" dur="26">
                                          <p:stCondLst>
                                            <p:cond delay="650"/>
                                          </p:stCondLst>
                                        </p:cTn>
                                        <p:tgtEl>
                                          <p:spTgt spid="3">
                                            <p:txEl>
                                              <p:pRg st="7" end="7"/>
                                            </p:txEl>
                                          </p:spTgt>
                                        </p:tgtEl>
                                      </p:cBhvr>
                                      <p:to x="100000" y="60000"/>
                                    </p:animScale>
                                    <p:animScale>
                                      <p:cBhvr>
                                        <p:cTn id="112" dur="166" decel="50000">
                                          <p:stCondLst>
                                            <p:cond delay="676"/>
                                          </p:stCondLst>
                                        </p:cTn>
                                        <p:tgtEl>
                                          <p:spTgt spid="3">
                                            <p:txEl>
                                              <p:pRg st="7" end="7"/>
                                            </p:txEl>
                                          </p:spTgt>
                                        </p:tgtEl>
                                      </p:cBhvr>
                                      <p:to x="100000" y="100000"/>
                                    </p:animScale>
                                    <p:animScale>
                                      <p:cBhvr>
                                        <p:cTn id="113" dur="26">
                                          <p:stCondLst>
                                            <p:cond delay="1312"/>
                                          </p:stCondLst>
                                        </p:cTn>
                                        <p:tgtEl>
                                          <p:spTgt spid="3">
                                            <p:txEl>
                                              <p:pRg st="7" end="7"/>
                                            </p:txEl>
                                          </p:spTgt>
                                        </p:tgtEl>
                                      </p:cBhvr>
                                      <p:to x="100000" y="80000"/>
                                    </p:animScale>
                                    <p:animScale>
                                      <p:cBhvr>
                                        <p:cTn id="114" dur="166" decel="50000">
                                          <p:stCondLst>
                                            <p:cond delay="1338"/>
                                          </p:stCondLst>
                                        </p:cTn>
                                        <p:tgtEl>
                                          <p:spTgt spid="3">
                                            <p:txEl>
                                              <p:pRg st="7" end="7"/>
                                            </p:txEl>
                                          </p:spTgt>
                                        </p:tgtEl>
                                      </p:cBhvr>
                                      <p:to x="100000" y="100000"/>
                                    </p:animScale>
                                    <p:animScale>
                                      <p:cBhvr>
                                        <p:cTn id="115" dur="26">
                                          <p:stCondLst>
                                            <p:cond delay="1642"/>
                                          </p:stCondLst>
                                        </p:cTn>
                                        <p:tgtEl>
                                          <p:spTgt spid="3">
                                            <p:txEl>
                                              <p:pRg st="7" end="7"/>
                                            </p:txEl>
                                          </p:spTgt>
                                        </p:tgtEl>
                                      </p:cBhvr>
                                      <p:to x="100000" y="90000"/>
                                    </p:animScale>
                                    <p:animScale>
                                      <p:cBhvr>
                                        <p:cTn id="116" dur="166" decel="50000">
                                          <p:stCondLst>
                                            <p:cond delay="1668"/>
                                          </p:stCondLst>
                                        </p:cTn>
                                        <p:tgtEl>
                                          <p:spTgt spid="3">
                                            <p:txEl>
                                              <p:pRg st="7" end="7"/>
                                            </p:txEl>
                                          </p:spTgt>
                                        </p:tgtEl>
                                      </p:cBhvr>
                                      <p:to x="100000" y="100000"/>
                                    </p:animScale>
                                    <p:animScale>
                                      <p:cBhvr>
                                        <p:cTn id="117" dur="26">
                                          <p:stCondLst>
                                            <p:cond delay="1808"/>
                                          </p:stCondLst>
                                        </p:cTn>
                                        <p:tgtEl>
                                          <p:spTgt spid="3">
                                            <p:txEl>
                                              <p:pRg st="7" end="7"/>
                                            </p:txEl>
                                          </p:spTgt>
                                        </p:tgtEl>
                                      </p:cBhvr>
                                      <p:to x="100000" y="95000"/>
                                    </p:animScale>
                                    <p:animScale>
                                      <p:cBhvr>
                                        <p:cTn id="118"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傅里叶描述子</a:t>
            </a:r>
            <a:endParaRPr lang="zh-CN" altLang="en-US" dirty="0"/>
          </a:p>
        </p:txBody>
      </p:sp>
      <p:sp>
        <p:nvSpPr>
          <p:cNvPr id="3" name="内容占位符 2"/>
          <p:cNvSpPr>
            <a:spLocks noGrp="1"/>
          </p:cNvSpPr>
          <p:nvPr>
            <p:ph idx="1"/>
          </p:nvPr>
        </p:nvSpPr>
        <p:spPr/>
        <p:txBody>
          <a:bodyPr/>
          <a:lstStyle/>
          <a:p>
            <a:r>
              <a:rPr lang="zh-CN" altLang="zh-CN" dirty="0"/>
              <a:t>为了</a:t>
            </a:r>
            <a:r>
              <a:rPr lang="zh-CN" altLang="zh-CN" dirty="0">
                <a:solidFill>
                  <a:srgbClr val="0000FF"/>
                </a:solidFill>
              </a:rPr>
              <a:t>验证</a:t>
            </a:r>
            <a:r>
              <a:rPr lang="zh-CN" altLang="zh-CN" dirty="0"/>
              <a:t>所得到的</a:t>
            </a:r>
            <a:r>
              <a:rPr lang="zh-CN" altLang="zh-CN" dirty="0">
                <a:solidFill>
                  <a:srgbClr val="FF0000"/>
                </a:solidFill>
              </a:rPr>
              <a:t>傅里叶描述子</a:t>
            </a:r>
            <a:r>
              <a:rPr lang="zh-CN" altLang="zh-CN" dirty="0"/>
              <a:t>是否正确，可以对傅里叶描述子进行傅里叶逆变换，然后从所得到的</a:t>
            </a:r>
            <a:r>
              <a:rPr lang="zh-CN" altLang="zh-CN" dirty="0">
                <a:solidFill>
                  <a:srgbClr val="C00000"/>
                </a:solidFill>
              </a:rPr>
              <a:t>一维复数数组中恢复二值图像</a:t>
            </a:r>
            <a:r>
              <a:rPr lang="zh-CN" altLang="zh-CN" dirty="0"/>
              <a:t>，通过比较新旧图像就可以看出所得到的傅里叶描述子是否正确。</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54</a:t>
            </a:fld>
            <a:endParaRPr lang="zh-CN" altLang="en-US"/>
          </a:p>
        </p:txBody>
      </p:sp>
      <p:pic>
        <p:nvPicPr>
          <p:cNvPr id="12" name="图片 11" descr="二值Lena图像_傅里叶描述子.bmp"/>
          <p:cNvPicPr/>
          <p:nvPr/>
        </p:nvPicPr>
        <p:blipFill>
          <a:blip r:embed="rId2" cstate="print"/>
          <a:stretch>
            <a:fillRect/>
          </a:stretch>
        </p:blipFill>
        <p:spPr>
          <a:xfrm>
            <a:off x="2555776" y="3729360"/>
            <a:ext cx="1438217" cy="1499840"/>
          </a:xfrm>
          <a:prstGeom prst="rect">
            <a:avLst/>
          </a:prstGeom>
        </p:spPr>
      </p:pic>
      <p:pic>
        <p:nvPicPr>
          <p:cNvPr id="13" name="图片 12" descr="二值汽车图像.bmp"/>
          <p:cNvPicPr/>
          <p:nvPr/>
        </p:nvPicPr>
        <p:blipFill>
          <a:blip r:embed="rId3" cstate="print"/>
          <a:stretch>
            <a:fillRect/>
          </a:stretch>
        </p:blipFill>
        <p:spPr>
          <a:xfrm>
            <a:off x="4190752" y="4737472"/>
            <a:ext cx="1912540" cy="1499840"/>
          </a:xfrm>
          <a:prstGeom prst="rect">
            <a:avLst/>
          </a:prstGeom>
        </p:spPr>
      </p:pic>
      <p:pic>
        <p:nvPicPr>
          <p:cNvPr id="14" name="图片 13" descr="二值Lena图像.bmp"/>
          <p:cNvPicPr/>
          <p:nvPr/>
        </p:nvPicPr>
        <p:blipFill>
          <a:blip r:embed="rId4" cstate="print"/>
          <a:stretch>
            <a:fillRect/>
          </a:stretch>
        </p:blipFill>
        <p:spPr>
          <a:xfrm>
            <a:off x="971600" y="3729360"/>
            <a:ext cx="1438217" cy="1499840"/>
          </a:xfrm>
          <a:prstGeom prst="rect">
            <a:avLst/>
          </a:prstGeom>
        </p:spPr>
      </p:pic>
      <p:pic>
        <p:nvPicPr>
          <p:cNvPr id="15" name="图片 14" descr="二值汽车图像_傅里叶描述子.bmp"/>
          <p:cNvPicPr/>
          <p:nvPr/>
        </p:nvPicPr>
        <p:blipFill>
          <a:blip r:embed="rId5" cstate="print"/>
          <a:stretch>
            <a:fillRect/>
          </a:stretch>
        </p:blipFill>
        <p:spPr>
          <a:xfrm>
            <a:off x="6216417" y="4725764"/>
            <a:ext cx="1912540" cy="1499840"/>
          </a:xfrm>
          <a:prstGeom prst="rect">
            <a:avLst/>
          </a:prstGeom>
        </p:spPr>
      </p:pic>
    </p:spTree>
    <p:extLst>
      <p:ext uri="{BB962C8B-B14F-4D97-AF65-F5344CB8AC3E}">
        <p14:creationId xmlns:p14="http://schemas.microsoft.com/office/powerpoint/2010/main" val="221421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80">
                                          <p:stCondLst>
                                            <p:cond delay="0"/>
                                          </p:stCondLst>
                                        </p:cTn>
                                        <p:tgtEl>
                                          <p:spTgt spid="12"/>
                                        </p:tgtEl>
                                      </p:cBhvr>
                                    </p:animEffect>
                                    <p:anim calcmode="lin" valueType="num">
                                      <p:cBhvr>
                                        <p:cTn id="2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9" dur="26">
                                          <p:stCondLst>
                                            <p:cond delay="650"/>
                                          </p:stCondLst>
                                        </p:cTn>
                                        <p:tgtEl>
                                          <p:spTgt spid="12"/>
                                        </p:tgtEl>
                                      </p:cBhvr>
                                      <p:to x="100000" y="60000"/>
                                    </p:animScale>
                                    <p:animScale>
                                      <p:cBhvr>
                                        <p:cTn id="30" dur="166" decel="50000">
                                          <p:stCondLst>
                                            <p:cond delay="676"/>
                                          </p:stCondLst>
                                        </p:cTn>
                                        <p:tgtEl>
                                          <p:spTgt spid="12"/>
                                        </p:tgtEl>
                                      </p:cBhvr>
                                      <p:to x="100000" y="100000"/>
                                    </p:animScale>
                                    <p:animScale>
                                      <p:cBhvr>
                                        <p:cTn id="31" dur="26">
                                          <p:stCondLst>
                                            <p:cond delay="1312"/>
                                          </p:stCondLst>
                                        </p:cTn>
                                        <p:tgtEl>
                                          <p:spTgt spid="12"/>
                                        </p:tgtEl>
                                      </p:cBhvr>
                                      <p:to x="100000" y="80000"/>
                                    </p:animScale>
                                    <p:animScale>
                                      <p:cBhvr>
                                        <p:cTn id="32" dur="166" decel="50000">
                                          <p:stCondLst>
                                            <p:cond delay="1338"/>
                                          </p:stCondLst>
                                        </p:cTn>
                                        <p:tgtEl>
                                          <p:spTgt spid="12"/>
                                        </p:tgtEl>
                                      </p:cBhvr>
                                      <p:to x="100000" y="100000"/>
                                    </p:animScale>
                                    <p:animScale>
                                      <p:cBhvr>
                                        <p:cTn id="33" dur="26">
                                          <p:stCondLst>
                                            <p:cond delay="1642"/>
                                          </p:stCondLst>
                                        </p:cTn>
                                        <p:tgtEl>
                                          <p:spTgt spid="12"/>
                                        </p:tgtEl>
                                      </p:cBhvr>
                                      <p:to x="100000" y="90000"/>
                                    </p:animScale>
                                    <p:animScale>
                                      <p:cBhvr>
                                        <p:cTn id="34" dur="166" decel="50000">
                                          <p:stCondLst>
                                            <p:cond delay="1668"/>
                                          </p:stCondLst>
                                        </p:cTn>
                                        <p:tgtEl>
                                          <p:spTgt spid="12"/>
                                        </p:tgtEl>
                                      </p:cBhvr>
                                      <p:to x="100000" y="100000"/>
                                    </p:animScale>
                                    <p:animScale>
                                      <p:cBhvr>
                                        <p:cTn id="35" dur="26">
                                          <p:stCondLst>
                                            <p:cond delay="1808"/>
                                          </p:stCondLst>
                                        </p:cTn>
                                        <p:tgtEl>
                                          <p:spTgt spid="12"/>
                                        </p:tgtEl>
                                      </p:cBhvr>
                                      <p:to x="100000" y="95000"/>
                                    </p:animScale>
                                    <p:animScale>
                                      <p:cBhvr>
                                        <p:cTn id="36" dur="166" decel="50000">
                                          <p:stCondLst>
                                            <p:cond delay="1834"/>
                                          </p:stCondLst>
                                        </p:cTn>
                                        <p:tgtEl>
                                          <p:spTgt spid="12"/>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80">
                                          <p:stCondLst>
                                            <p:cond delay="0"/>
                                          </p:stCondLst>
                                        </p:cTn>
                                        <p:tgtEl>
                                          <p:spTgt spid="13"/>
                                        </p:tgtEl>
                                      </p:cBhvr>
                                    </p:animEffect>
                                    <p:anim calcmode="lin" valueType="num">
                                      <p:cBhvr>
                                        <p:cTn id="4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7" dur="26">
                                          <p:stCondLst>
                                            <p:cond delay="650"/>
                                          </p:stCondLst>
                                        </p:cTn>
                                        <p:tgtEl>
                                          <p:spTgt spid="13"/>
                                        </p:tgtEl>
                                      </p:cBhvr>
                                      <p:to x="100000" y="60000"/>
                                    </p:animScale>
                                    <p:animScale>
                                      <p:cBhvr>
                                        <p:cTn id="48" dur="166" decel="50000">
                                          <p:stCondLst>
                                            <p:cond delay="676"/>
                                          </p:stCondLst>
                                        </p:cTn>
                                        <p:tgtEl>
                                          <p:spTgt spid="13"/>
                                        </p:tgtEl>
                                      </p:cBhvr>
                                      <p:to x="100000" y="100000"/>
                                    </p:animScale>
                                    <p:animScale>
                                      <p:cBhvr>
                                        <p:cTn id="49" dur="26">
                                          <p:stCondLst>
                                            <p:cond delay="1312"/>
                                          </p:stCondLst>
                                        </p:cTn>
                                        <p:tgtEl>
                                          <p:spTgt spid="13"/>
                                        </p:tgtEl>
                                      </p:cBhvr>
                                      <p:to x="100000" y="80000"/>
                                    </p:animScale>
                                    <p:animScale>
                                      <p:cBhvr>
                                        <p:cTn id="50" dur="166" decel="50000">
                                          <p:stCondLst>
                                            <p:cond delay="1338"/>
                                          </p:stCondLst>
                                        </p:cTn>
                                        <p:tgtEl>
                                          <p:spTgt spid="13"/>
                                        </p:tgtEl>
                                      </p:cBhvr>
                                      <p:to x="100000" y="100000"/>
                                    </p:animScale>
                                    <p:animScale>
                                      <p:cBhvr>
                                        <p:cTn id="51" dur="26">
                                          <p:stCondLst>
                                            <p:cond delay="1642"/>
                                          </p:stCondLst>
                                        </p:cTn>
                                        <p:tgtEl>
                                          <p:spTgt spid="13"/>
                                        </p:tgtEl>
                                      </p:cBhvr>
                                      <p:to x="100000" y="90000"/>
                                    </p:animScale>
                                    <p:animScale>
                                      <p:cBhvr>
                                        <p:cTn id="52" dur="166" decel="50000">
                                          <p:stCondLst>
                                            <p:cond delay="1668"/>
                                          </p:stCondLst>
                                        </p:cTn>
                                        <p:tgtEl>
                                          <p:spTgt spid="13"/>
                                        </p:tgtEl>
                                      </p:cBhvr>
                                      <p:to x="100000" y="100000"/>
                                    </p:animScale>
                                    <p:animScale>
                                      <p:cBhvr>
                                        <p:cTn id="53" dur="26">
                                          <p:stCondLst>
                                            <p:cond delay="1808"/>
                                          </p:stCondLst>
                                        </p:cTn>
                                        <p:tgtEl>
                                          <p:spTgt spid="13"/>
                                        </p:tgtEl>
                                      </p:cBhvr>
                                      <p:to x="100000" y="95000"/>
                                    </p:animScale>
                                    <p:animScale>
                                      <p:cBhvr>
                                        <p:cTn id="54" dur="166" decel="50000">
                                          <p:stCondLst>
                                            <p:cond delay="1834"/>
                                          </p:stCondLst>
                                        </p:cTn>
                                        <p:tgtEl>
                                          <p:spTgt spid="13"/>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80">
                                          <p:stCondLst>
                                            <p:cond delay="0"/>
                                          </p:stCondLst>
                                        </p:cTn>
                                        <p:tgtEl>
                                          <p:spTgt spid="15"/>
                                        </p:tgtEl>
                                      </p:cBhvr>
                                    </p:animEffect>
                                    <p:anim calcmode="lin" valueType="num">
                                      <p:cBhvr>
                                        <p:cTn id="5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63" dur="26">
                                          <p:stCondLst>
                                            <p:cond delay="650"/>
                                          </p:stCondLst>
                                        </p:cTn>
                                        <p:tgtEl>
                                          <p:spTgt spid="15"/>
                                        </p:tgtEl>
                                      </p:cBhvr>
                                      <p:to x="100000" y="60000"/>
                                    </p:animScale>
                                    <p:animScale>
                                      <p:cBhvr>
                                        <p:cTn id="64" dur="166" decel="50000">
                                          <p:stCondLst>
                                            <p:cond delay="676"/>
                                          </p:stCondLst>
                                        </p:cTn>
                                        <p:tgtEl>
                                          <p:spTgt spid="15"/>
                                        </p:tgtEl>
                                      </p:cBhvr>
                                      <p:to x="100000" y="100000"/>
                                    </p:animScale>
                                    <p:animScale>
                                      <p:cBhvr>
                                        <p:cTn id="65" dur="26">
                                          <p:stCondLst>
                                            <p:cond delay="1312"/>
                                          </p:stCondLst>
                                        </p:cTn>
                                        <p:tgtEl>
                                          <p:spTgt spid="15"/>
                                        </p:tgtEl>
                                      </p:cBhvr>
                                      <p:to x="100000" y="80000"/>
                                    </p:animScale>
                                    <p:animScale>
                                      <p:cBhvr>
                                        <p:cTn id="66" dur="166" decel="50000">
                                          <p:stCondLst>
                                            <p:cond delay="1338"/>
                                          </p:stCondLst>
                                        </p:cTn>
                                        <p:tgtEl>
                                          <p:spTgt spid="15"/>
                                        </p:tgtEl>
                                      </p:cBhvr>
                                      <p:to x="100000" y="100000"/>
                                    </p:animScale>
                                    <p:animScale>
                                      <p:cBhvr>
                                        <p:cTn id="67" dur="26">
                                          <p:stCondLst>
                                            <p:cond delay="1642"/>
                                          </p:stCondLst>
                                        </p:cTn>
                                        <p:tgtEl>
                                          <p:spTgt spid="15"/>
                                        </p:tgtEl>
                                      </p:cBhvr>
                                      <p:to x="100000" y="90000"/>
                                    </p:animScale>
                                    <p:animScale>
                                      <p:cBhvr>
                                        <p:cTn id="68" dur="166" decel="50000">
                                          <p:stCondLst>
                                            <p:cond delay="1668"/>
                                          </p:stCondLst>
                                        </p:cTn>
                                        <p:tgtEl>
                                          <p:spTgt spid="15"/>
                                        </p:tgtEl>
                                      </p:cBhvr>
                                      <p:to x="100000" y="100000"/>
                                    </p:animScale>
                                    <p:animScale>
                                      <p:cBhvr>
                                        <p:cTn id="69" dur="26">
                                          <p:stCondLst>
                                            <p:cond delay="1808"/>
                                          </p:stCondLst>
                                        </p:cTn>
                                        <p:tgtEl>
                                          <p:spTgt spid="15"/>
                                        </p:tgtEl>
                                      </p:cBhvr>
                                      <p:to x="100000" y="95000"/>
                                    </p:animScale>
                                    <p:animScale>
                                      <p:cBhvr>
                                        <p:cTn id="70"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a:t>从二值图像得到一维傅里叶正变换输入的源码实现</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55</a:t>
            </a:fld>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 Box 1"/>
          <p:cNvSpPr txBox="1">
            <a:spLocks noChangeArrowheads="1"/>
          </p:cNvSpPr>
          <p:nvPr/>
        </p:nvSpPr>
        <p:spPr bwMode="auto">
          <a:xfrm>
            <a:off x="467544" y="1700808"/>
            <a:ext cx="7272808" cy="4464496"/>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CTArray</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&lt; complex &gt;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CImageProcessing</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Position_from_binary_image</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const</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CTMatrix</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&lt;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BlackWhite</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&gt;&amp;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binary_image</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BlackWhite</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object_color</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long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number_of_objects</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 0;</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long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image_height</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binary_image.Get_height</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long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image_width</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binary_image.Get_width</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for(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int</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row = 0; row &lt;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image_height</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row ++ )</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for(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int</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column = 0; column &lt;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image_width</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column ++ )</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if(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binary_image</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row ][ column ] ==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object_color</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number_of_objects</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CTArray</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&lt; complex &gt;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array_of_positions</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number_of_objects</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number_of_objects</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 0;</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for(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int</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row = 0; row &lt;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image_height</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row ++ )</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for(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int</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column = 0; column &lt;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image_width</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column ++ )</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if(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binary_image</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row ][ column ] ==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object_color</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array_of_positions</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number_of_objects</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m_re</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 row;</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array_of_positions</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number_of_objects</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m_im</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 column;</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number_of_objects</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return </a:t>
            </a:r>
            <a:r>
              <a:rPr kumimoji="0" lang="en-US" altLang="zh-CN" sz="12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array_of_positions</a:t>
            </a: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200" b="0" i="0" u="none" strike="noStrike" cap="none" normalizeH="0" baseline="0" dirty="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98165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a:t>从一维傅里叶逆变换的输出恢复二值图像的源码实现</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56</a:t>
            </a:fld>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Text Box 1"/>
          <p:cNvSpPr txBox="1">
            <a:spLocks noChangeArrowheads="1"/>
          </p:cNvSpPr>
          <p:nvPr/>
        </p:nvSpPr>
        <p:spPr bwMode="auto">
          <a:xfrm>
            <a:off x="467544" y="1916832"/>
            <a:ext cx="7632848" cy="4248472"/>
          </a:xfrm>
          <a:prstGeom prst="rect">
            <a:avLst/>
          </a:prstGeom>
          <a:solidFill>
            <a:srgbClr val="D8D8D8"/>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CTMatrix</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&lt;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BlackWhite</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&gt;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CImageProcessing</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Binary_image_from_position</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const</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CTArray</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&lt; complex &gt;&amp;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array_of_positions</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long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image_height</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long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image_width</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BlackWhite</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object_color</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CTMatrix</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&lt;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BlackWhite</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&gt;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binary_image</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image_height</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image_width</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for(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int</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row = 0; row &lt;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image_height</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row ++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for(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int</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column = 0; column &lt;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image_width</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column ++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binary_image</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row ][ column ] = (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object_color</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 White ? Black : White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long dimension =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array_of_positions.GetDimension</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for(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int</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index = 0; index &lt; dimension; index ++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long row = long(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array_of_positions</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index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m_re</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long column = long(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array_of_positions</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index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m_im</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if(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binary_image.Is_point_valid</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CImagePoint</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row, column ) )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binary_image</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row ][ column ] =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object_color</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	return </a:t>
            </a:r>
            <a:r>
              <a:rPr kumimoji="0" lang="en-US" altLang="zh-CN" sz="1400" b="0" i="0" u="none" strike="noStrike" cap="none" normalizeH="0" baseline="0" dirty="0" err="1" smtClean="0">
                <a:ln>
                  <a:noFill/>
                </a:ln>
                <a:solidFill>
                  <a:schemeClr val="tx1"/>
                </a:solidFill>
                <a:effectLst/>
                <a:latin typeface="新宋体" pitchFamily="49" charset="-122"/>
                <a:ea typeface="新宋体" pitchFamily="49" charset="-122"/>
                <a:cs typeface="Times New Roman" pitchFamily="18" charset="0"/>
              </a:rPr>
              <a:t>binary_image</a:t>
            </a: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新宋体" pitchFamily="49" charset="-122"/>
                <a:ea typeface="新宋体" pitchFamily="49" charset="-122"/>
                <a:cs typeface="Times New Roman" pitchFamily="18" charset="0"/>
              </a:rPr>
              <a:t>}</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20946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纹理特征提取</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zh-CN" dirty="0"/>
              <a:t>通常认为纹理是在图像上表现为灰度或颜色分布的某种规律性，这种规律性在不同类别的纹理中有其不同特点</a:t>
            </a:r>
            <a:r>
              <a:rPr lang="zh-CN" altLang="zh-CN" dirty="0" smtClean="0"/>
              <a:t>。</a:t>
            </a:r>
            <a:endParaRPr lang="en-US" altLang="zh-CN" dirty="0" smtClean="0"/>
          </a:p>
          <a:p>
            <a:r>
              <a:rPr lang="zh-CN" altLang="zh-CN" dirty="0"/>
              <a:t>纹理大致可分为两类</a:t>
            </a:r>
            <a:r>
              <a:rPr lang="zh-CN" altLang="zh-CN" dirty="0" smtClean="0"/>
              <a:t>：</a:t>
            </a:r>
            <a:endParaRPr lang="en-US" altLang="zh-CN" dirty="0" smtClean="0"/>
          </a:p>
          <a:p>
            <a:pPr lvl="1"/>
            <a:r>
              <a:rPr lang="zh-CN" altLang="zh-CN" dirty="0" smtClean="0"/>
              <a:t>一类</a:t>
            </a:r>
            <a:r>
              <a:rPr lang="zh-CN" altLang="zh-CN" dirty="0"/>
              <a:t>是</a:t>
            </a:r>
            <a:r>
              <a:rPr lang="zh-CN" altLang="zh-CN" dirty="0">
                <a:solidFill>
                  <a:srgbClr val="FF0000"/>
                </a:solidFill>
              </a:rPr>
              <a:t>规则纹理</a:t>
            </a:r>
            <a:r>
              <a:rPr lang="zh-CN" altLang="zh-CN" dirty="0"/>
              <a:t>，它由明确的纹理基本元素（简称纹理基元）经有规则排列而成，常被称为人工纹理</a:t>
            </a:r>
            <a:r>
              <a:rPr lang="zh-CN" altLang="zh-CN" dirty="0" smtClean="0"/>
              <a:t>。</a:t>
            </a:r>
            <a:endParaRPr lang="en-US" altLang="zh-CN" dirty="0" smtClean="0"/>
          </a:p>
          <a:p>
            <a:pPr lvl="1"/>
            <a:r>
              <a:rPr lang="zh-CN" altLang="zh-CN" dirty="0"/>
              <a:t>另一类是</a:t>
            </a:r>
            <a:r>
              <a:rPr lang="zh-CN" altLang="zh-CN" dirty="0">
                <a:solidFill>
                  <a:srgbClr val="0000FF"/>
                </a:solidFill>
              </a:rPr>
              <a:t>准规则纹理</a:t>
            </a:r>
            <a:r>
              <a:rPr lang="zh-CN" altLang="zh-CN" dirty="0"/>
              <a:t>，它们的纹理基元没有明确的形状，而是某种灰度或颜色的分布</a:t>
            </a:r>
            <a:r>
              <a:rPr lang="zh-CN" altLang="zh-CN" dirty="0" smtClean="0"/>
              <a:t>。</a:t>
            </a:r>
            <a:endParaRPr lang="en-US" altLang="zh-CN" dirty="0" smtClean="0"/>
          </a:p>
          <a:p>
            <a:r>
              <a:rPr lang="zh-CN" altLang="zh-CN" dirty="0"/>
              <a:t>常用的三种纹理分析方法是</a:t>
            </a:r>
            <a:r>
              <a:rPr lang="zh-CN" altLang="zh-CN" dirty="0" smtClean="0"/>
              <a:t>：</a:t>
            </a:r>
            <a:endParaRPr lang="en-US" altLang="zh-CN" dirty="0" smtClean="0"/>
          </a:p>
          <a:p>
            <a:pPr lvl="1"/>
            <a:r>
              <a:rPr lang="zh-CN" altLang="zh-CN" dirty="0" smtClean="0">
                <a:solidFill>
                  <a:srgbClr val="00B050"/>
                </a:solidFill>
              </a:rPr>
              <a:t>统计分析方法</a:t>
            </a:r>
            <a:endParaRPr lang="en-US" altLang="zh-CN" dirty="0" smtClean="0">
              <a:solidFill>
                <a:srgbClr val="00B050"/>
              </a:solidFill>
            </a:endParaRPr>
          </a:p>
          <a:p>
            <a:pPr lvl="2"/>
            <a:r>
              <a:rPr lang="zh-CN" altLang="zh-CN" dirty="0" smtClean="0"/>
              <a:t>例如</a:t>
            </a:r>
            <a:r>
              <a:rPr lang="zh-CN" altLang="zh-CN" dirty="0"/>
              <a:t>使用直方图的各阶矩或区域灰度共生矩阵</a:t>
            </a:r>
            <a:r>
              <a:rPr lang="zh-CN" altLang="zh-CN" dirty="0" smtClean="0"/>
              <a:t>；</a:t>
            </a:r>
            <a:endParaRPr lang="en-US" altLang="zh-CN" dirty="0" smtClean="0"/>
          </a:p>
          <a:p>
            <a:pPr lvl="1"/>
            <a:r>
              <a:rPr lang="zh-CN" altLang="zh-CN" dirty="0" smtClean="0">
                <a:solidFill>
                  <a:srgbClr val="C00000"/>
                </a:solidFill>
              </a:rPr>
              <a:t>结构分析方法</a:t>
            </a:r>
            <a:endParaRPr lang="en-US" altLang="zh-CN" dirty="0" smtClean="0">
              <a:solidFill>
                <a:srgbClr val="C00000"/>
              </a:solidFill>
            </a:endParaRPr>
          </a:p>
          <a:p>
            <a:pPr lvl="2"/>
            <a:r>
              <a:rPr lang="zh-CN" altLang="zh-CN" dirty="0" smtClean="0"/>
              <a:t>例如</a:t>
            </a:r>
            <a:r>
              <a:rPr lang="zh-CN" altLang="zh-CN" dirty="0"/>
              <a:t>利用纹理基元及其排列规律</a:t>
            </a:r>
            <a:r>
              <a:rPr lang="zh-CN" altLang="zh-CN" dirty="0" smtClean="0"/>
              <a:t>；</a:t>
            </a:r>
            <a:endParaRPr lang="en-US" altLang="zh-CN" dirty="0" smtClean="0"/>
          </a:p>
          <a:p>
            <a:pPr lvl="1"/>
            <a:r>
              <a:rPr lang="zh-CN" altLang="zh-CN" dirty="0" smtClean="0">
                <a:solidFill>
                  <a:srgbClr val="0070C0"/>
                </a:solidFill>
              </a:rPr>
              <a:t>频谱</a:t>
            </a:r>
            <a:r>
              <a:rPr lang="zh-CN" altLang="zh-CN" dirty="0">
                <a:solidFill>
                  <a:srgbClr val="0070C0"/>
                </a:solidFill>
              </a:rPr>
              <a:t>分析</a:t>
            </a:r>
            <a:r>
              <a:rPr lang="zh-CN" altLang="zh-CN" dirty="0" smtClean="0">
                <a:solidFill>
                  <a:srgbClr val="0070C0"/>
                </a:solidFill>
              </a:rPr>
              <a:t>方法</a:t>
            </a:r>
            <a:endParaRPr lang="en-US" altLang="zh-CN" dirty="0" smtClean="0">
              <a:solidFill>
                <a:srgbClr val="0070C0"/>
              </a:solidFill>
            </a:endParaRPr>
          </a:p>
          <a:p>
            <a:pPr lvl="2"/>
            <a:r>
              <a:rPr lang="zh-CN" altLang="zh-CN" dirty="0" smtClean="0"/>
              <a:t>例如</a:t>
            </a:r>
            <a:r>
              <a:rPr lang="zh-CN" altLang="zh-CN" dirty="0"/>
              <a:t>选取纹理模式的主方向和基本周期。</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57</a:t>
            </a:fld>
            <a:endParaRPr lang="zh-CN" altLang="en-US"/>
          </a:p>
        </p:txBody>
      </p:sp>
    </p:spTree>
    <p:extLst>
      <p:ext uri="{BB962C8B-B14F-4D97-AF65-F5344CB8AC3E}">
        <p14:creationId xmlns:p14="http://schemas.microsoft.com/office/powerpoint/2010/main" val="741587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80">
                                          <p:stCondLst>
                                            <p:cond delay="0"/>
                                          </p:stCondLst>
                                        </p:cTn>
                                        <p:tgtEl>
                                          <p:spTgt spid="3">
                                            <p:txEl>
                                              <p:pRg st="2" end="2"/>
                                            </p:txEl>
                                          </p:spTgt>
                                        </p:tgtEl>
                                      </p:cBhvr>
                                    </p:animEffect>
                                    <p:anim calcmode="lin" valueType="num">
                                      <p:cBhvr>
                                        <p:cTn id="2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2" end="2"/>
                                            </p:txEl>
                                          </p:spTgt>
                                        </p:tgtEl>
                                      </p:cBhvr>
                                      <p:to x="100000" y="60000"/>
                                    </p:animScale>
                                    <p:animScale>
                                      <p:cBhvr>
                                        <p:cTn id="30" dur="166" decel="50000">
                                          <p:stCondLst>
                                            <p:cond delay="676"/>
                                          </p:stCondLst>
                                        </p:cTn>
                                        <p:tgtEl>
                                          <p:spTgt spid="3">
                                            <p:txEl>
                                              <p:pRg st="2" end="2"/>
                                            </p:txEl>
                                          </p:spTgt>
                                        </p:tgtEl>
                                      </p:cBhvr>
                                      <p:to x="100000" y="100000"/>
                                    </p:animScale>
                                    <p:animScale>
                                      <p:cBhvr>
                                        <p:cTn id="31" dur="26">
                                          <p:stCondLst>
                                            <p:cond delay="1312"/>
                                          </p:stCondLst>
                                        </p:cTn>
                                        <p:tgtEl>
                                          <p:spTgt spid="3">
                                            <p:txEl>
                                              <p:pRg st="2" end="2"/>
                                            </p:txEl>
                                          </p:spTgt>
                                        </p:tgtEl>
                                      </p:cBhvr>
                                      <p:to x="100000" y="80000"/>
                                    </p:animScale>
                                    <p:animScale>
                                      <p:cBhvr>
                                        <p:cTn id="32" dur="166" decel="50000">
                                          <p:stCondLst>
                                            <p:cond delay="1338"/>
                                          </p:stCondLst>
                                        </p:cTn>
                                        <p:tgtEl>
                                          <p:spTgt spid="3">
                                            <p:txEl>
                                              <p:pRg st="2" end="2"/>
                                            </p:txEl>
                                          </p:spTgt>
                                        </p:tgtEl>
                                      </p:cBhvr>
                                      <p:to x="100000" y="100000"/>
                                    </p:animScale>
                                    <p:animScale>
                                      <p:cBhvr>
                                        <p:cTn id="33" dur="26">
                                          <p:stCondLst>
                                            <p:cond delay="1642"/>
                                          </p:stCondLst>
                                        </p:cTn>
                                        <p:tgtEl>
                                          <p:spTgt spid="3">
                                            <p:txEl>
                                              <p:pRg st="2" end="2"/>
                                            </p:txEl>
                                          </p:spTgt>
                                        </p:tgtEl>
                                      </p:cBhvr>
                                      <p:to x="100000" y="90000"/>
                                    </p:animScale>
                                    <p:animScale>
                                      <p:cBhvr>
                                        <p:cTn id="34" dur="166" decel="50000">
                                          <p:stCondLst>
                                            <p:cond delay="1668"/>
                                          </p:stCondLst>
                                        </p:cTn>
                                        <p:tgtEl>
                                          <p:spTgt spid="3">
                                            <p:txEl>
                                              <p:pRg st="2" end="2"/>
                                            </p:txEl>
                                          </p:spTgt>
                                        </p:tgtEl>
                                      </p:cBhvr>
                                      <p:to x="100000" y="100000"/>
                                    </p:animScale>
                                    <p:animScale>
                                      <p:cBhvr>
                                        <p:cTn id="35" dur="26">
                                          <p:stCondLst>
                                            <p:cond delay="1808"/>
                                          </p:stCondLst>
                                        </p:cTn>
                                        <p:tgtEl>
                                          <p:spTgt spid="3">
                                            <p:txEl>
                                              <p:pRg st="2" end="2"/>
                                            </p:txEl>
                                          </p:spTgt>
                                        </p:tgtEl>
                                      </p:cBhvr>
                                      <p:to x="100000" y="95000"/>
                                    </p:animScale>
                                    <p:animScale>
                                      <p:cBhvr>
                                        <p:cTn id="36" dur="166" decel="50000">
                                          <p:stCondLst>
                                            <p:cond delay="1834"/>
                                          </p:stCondLst>
                                        </p:cTn>
                                        <p:tgtEl>
                                          <p:spTgt spid="3">
                                            <p:txEl>
                                              <p:pRg st="2" end="2"/>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wipe(down)">
                                      <p:cBhvr>
                                        <p:cTn id="39" dur="580">
                                          <p:stCondLst>
                                            <p:cond delay="0"/>
                                          </p:stCondLst>
                                        </p:cTn>
                                        <p:tgtEl>
                                          <p:spTgt spid="3">
                                            <p:txEl>
                                              <p:pRg st="3" end="3"/>
                                            </p:txEl>
                                          </p:spTgt>
                                        </p:tgtEl>
                                      </p:cBhvr>
                                    </p:animEffect>
                                    <p:anim calcmode="lin" valueType="num">
                                      <p:cBhvr>
                                        <p:cTn id="4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3" end="3"/>
                                            </p:txEl>
                                          </p:spTgt>
                                        </p:tgtEl>
                                      </p:cBhvr>
                                      <p:to x="100000" y="60000"/>
                                    </p:animScale>
                                    <p:animScale>
                                      <p:cBhvr>
                                        <p:cTn id="46" dur="166" decel="50000">
                                          <p:stCondLst>
                                            <p:cond delay="676"/>
                                          </p:stCondLst>
                                        </p:cTn>
                                        <p:tgtEl>
                                          <p:spTgt spid="3">
                                            <p:txEl>
                                              <p:pRg st="3" end="3"/>
                                            </p:txEl>
                                          </p:spTgt>
                                        </p:tgtEl>
                                      </p:cBhvr>
                                      <p:to x="100000" y="100000"/>
                                    </p:animScale>
                                    <p:animScale>
                                      <p:cBhvr>
                                        <p:cTn id="47" dur="26">
                                          <p:stCondLst>
                                            <p:cond delay="1312"/>
                                          </p:stCondLst>
                                        </p:cTn>
                                        <p:tgtEl>
                                          <p:spTgt spid="3">
                                            <p:txEl>
                                              <p:pRg st="3" end="3"/>
                                            </p:txEl>
                                          </p:spTgt>
                                        </p:tgtEl>
                                      </p:cBhvr>
                                      <p:to x="100000" y="80000"/>
                                    </p:animScale>
                                    <p:animScale>
                                      <p:cBhvr>
                                        <p:cTn id="48" dur="166" decel="50000">
                                          <p:stCondLst>
                                            <p:cond delay="1338"/>
                                          </p:stCondLst>
                                        </p:cTn>
                                        <p:tgtEl>
                                          <p:spTgt spid="3">
                                            <p:txEl>
                                              <p:pRg st="3" end="3"/>
                                            </p:txEl>
                                          </p:spTgt>
                                        </p:tgtEl>
                                      </p:cBhvr>
                                      <p:to x="100000" y="100000"/>
                                    </p:animScale>
                                    <p:animScale>
                                      <p:cBhvr>
                                        <p:cTn id="49" dur="26">
                                          <p:stCondLst>
                                            <p:cond delay="1642"/>
                                          </p:stCondLst>
                                        </p:cTn>
                                        <p:tgtEl>
                                          <p:spTgt spid="3">
                                            <p:txEl>
                                              <p:pRg st="3" end="3"/>
                                            </p:txEl>
                                          </p:spTgt>
                                        </p:tgtEl>
                                      </p:cBhvr>
                                      <p:to x="100000" y="90000"/>
                                    </p:animScale>
                                    <p:animScale>
                                      <p:cBhvr>
                                        <p:cTn id="50" dur="166" decel="50000">
                                          <p:stCondLst>
                                            <p:cond delay="1668"/>
                                          </p:stCondLst>
                                        </p:cTn>
                                        <p:tgtEl>
                                          <p:spTgt spid="3">
                                            <p:txEl>
                                              <p:pRg st="3" end="3"/>
                                            </p:txEl>
                                          </p:spTgt>
                                        </p:tgtEl>
                                      </p:cBhvr>
                                      <p:to x="100000" y="100000"/>
                                    </p:animScale>
                                    <p:animScale>
                                      <p:cBhvr>
                                        <p:cTn id="51" dur="26">
                                          <p:stCondLst>
                                            <p:cond delay="1808"/>
                                          </p:stCondLst>
                                        </p:cTn>
                                        <p:tgtEl>
                                          <p:spTgt spid="3">
                                            <p:txEl>
                                              <p:pRg st="3" end="3"/>
                                            </p:txEl>
                                          </p:spTgt>
                                        </p:tgtEl>
                                      </p:cBhvr>
                                      <p:to x="100000" y="95000"/>
                                    </p:animScale>
                                    <p:animScale>
                                      <p:cBhvr>
                                        <p:cTn id="52" dur="166" decel="50000">
                                          <p:stCondLst>
                                            <p:cond delay="1834"/>
                                          </p:stCondLst>
                                        </p:cTn>
                                        <p:tgtEl>
                                          <p:spTgt spid="3">
                                            <p:txEl>
                                              <p:pRg st="3" end="3"/>
                                            </p:txEl>
                                          </p:spTgt>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wipe(down)">
                                      <p:cBhvr>
                                        <p:cTn id="57" dur="580">
                                          <p:stCondLst>
                                            <p:cond delay="0"/>
                                          </p:stCondLst>
                                        </p:cTn>
                                        <p:tgtEl>
                                          <p:spTgt spid="3">
                                            <p:txEl>
                                              <p:pRg st="4" end="4"/>
                                            </p:txEl>
                                          </p:spTgt>
                                        </p:tgtEl>
                                      </p:cBhvr>
                                    </p:animEffect>
                                    <p:anim calcmode="lin" valueType="num">
                                      <p:cBhvr>
                                        <p:cTn id="5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4" end="4"/>
                                            </p:txEl>
                                          </p:spTgt>
                                        </p:tgtEl>
                                      </p:cBhvr>
                                      <p:to x="100000" y="60000"/>
                                    </p:animScale>
                                    <p:animScale>
                                      <p:cBhvr>
                                        <p:cTn id="64" dur="166" decel="50000">
                                          <p:stCondLst>
                                            <p:cond delay="676"/>
                                          </p:stCondLst>
                                        </p:cTn>
                                        <p:tgtEl>
                                          <p:spTgt spid="3">
                                            <p:txEl>
                                              <p:pRg st="4" end="4"/>
                                            </p:txEl>
                                          </p:spTgt>
                                        </p:tgtEl>
                                      </p:cBhvr>
                                      <p:to x="100000" y="100000"/>
                                    </p:animScale>
                                    <p:animScale>
                                      <p:cBhvr>
                                        <p:cTn id="65" dur="26">
                                          <p:stCondLst>
                                            <p:cond delay="1312"/>
                                          </p:stCondLst>
                                        </p:cTn>
                                        <p:tgtEl>
                                          <p:spTgt spid="3">
                                            <p:txEl>
                                              <p:pRg st="4" end="4"/>
                                            </p:txEl>
                                          </p:spTgt>
                                        </p:tgtEl>
                                      </p:cBhvr>
                                      <p:to x="100000" y="80000"/>
                                    </p:animScale>
                                    <p:animScale>
                                      <p:cBhvr>
                                        <p:cTn id="66" dur="166" decel="50000">
                                          <p:stCondLst>
                                            <p:cond delay="1338"/>
                                          </p:stCondLst>
                                        </p:cTn>
                                        <p:tgtEl>
                                          <p:spTgt spid="3">
                                            <p:txEl>
                                              <p:pRg st="4" end="4"/>
                                            </p:txEl>
                                          </p:spTgt>
                                        </p:tgtEl>
                                      </p:cBhvr>
                                      <p:to x="100000" y="100000"/>
                                    </p:animScale>
                                    <p:animScale>
                                      <p:cBhvr>
                                        <p:cTn id="67" dur="26">
                                          <p:stCondLst>
                                            <p:cond delay="1642"/>
                                          </p:stCondLst>
                                        </p:cTn>
                                        <p:tgtEl>
                                          <p:spTgt spid="3">
                                            <p:txEl>
                                              <p:pRg st="4" end="4"/>
                                            </p:txEl>
                                          </p:spTgt>
                                        </p:tgtEl>
                                      </p:cBhvr>
                                      <p:to x="100000" y="90000"/>
                                    </p:animScale>
                                    <p:animScale>
                                      <p:cBhvr>
                                        <p:cTn id="68" dur="166" decel="50000">
                                          <p:stCondLst>
                                            <p:cond delay="1668"/>
                                          </p:stCondLst>
                                        </p:cTn>
                                        <p:tgtEl>
                                          <p:spTgt spid="3">
                                            <p:txEl>
                                              <p:pRg st="4" end="4"/>
                                            </p:txEl>
                                          </p:spTgt>
                                        </p:tgtEl>
                                      </p:cBhvr>
                                      <p:to x="100000" y="100000"/>
                                    </p:animScale>
                                    <p:animScale>
                                      <p:cBhvr>
                                        <p:cTn id="69" dur="26">
                                          <p:stCondLst>
                                            <p:cond delay="1808"/>
                                          </p:stCondLst>
                                        </p:cTn>
                                        <p:tgtEl>
                                          <p:spTgt spid="3">
                                            <p:txEl>
                                              <p:pRg st="4" end="4"/>
                                            </p:txEl>
                                          </p:spTgt>
                                        </p:tgtEl>
                                      </p:cBhvr>
                                      <p:to x="100000" y="95000"/>
                                    </p:animScale>
                                    <p:animScale>
                                      <p:cBhvr>
                                        <p:cTn id="70" dur="166" decel="50000">
                                          <p:stCondLst>
                                            <p:cond delay="1834"/>
                                          </p:stCondLst>
                                        </p:cTn>
                                        <p:tgtEl>
                                          <p:spTgt spid="3">
                                            <p:txEl>
                                              <p:pRg st="4" end="4"/>
                                            </p:txEl>
                                          </p:spTgt>
                                        </p:tgtEl>
                                      </p:cBhvr>
                                      <p:to x="100000" y="100000"/>
                                    </p:animScale>
                                  </p:childTnLst>
                                </p:cTn>
                              </p:par>
                              <p:par>
                                <p:cTn id="71" presetID="26" presetClass="entr" presetSubtype="0" fill="hold" nodeType="withEffect">
                                  <p:stCondLst>
                                    <p:cond delay="0"/>
                                  </p:stCondLst>
                                  <p:childTnLst>
                                    <p:set>
                                      <p:cBhvr>
                                        <p:cTn id="72" dur="1" fill="hold">
                                          <p:stCondLst>
                                            <p:cond delay="0"/>
                                          </p:stCondLst>
                                        </p:cTn>
                                        <p:tgtEl>
                                          <p:spTgt spid="3">
                                            <p:txEl>
                                              <p:pRg st="5" end="5"/>
                                            </p:txEl>
                                          </p:spTgt>
                                        </p:tgtEl>
                                        <p:attrNameLst>
                                          <p:attrName>style.visibility</p:attrName>
                                        </p:attrNameLst>
                                      </p:cBhvr>
                                      <p:to>
                                        <p:strVal val="visible"/>
                                      </p:to>
                                    </p:set>
                                    <p:animEffect transition="in" filter="wipe(down)">
                                      <p:cBhvr>
                                        <p:cTn id="73" dur="580">
                                          <p:stCondLst>
                                            <p:cond delay="0"/>
                                          </p:stCondLst>
                                        </p:cTn>
                                        <p:tgtEl>
                                          <p:spTgt spid="3">
                                            <p:txEl>
                                              <p:pRg st="5" end="5"/>
                                            </p:txEl>
                                          </p:spTgt>
                                        </p:tgtEl>
                                      </p:cBhvr>
                                    </p:animEffect>
                                    <p:anim calcmode="lin" valueType="num">
                                      <p:cBhvr>
                                        <p:cTn id="74"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3">
                                            <p:txEl>
                                              <p:pRg st="5" end="5"/>
                                            </p:txEl>
                                          </p:spTgt>
                                        </p:tgtEl>
                                      </p:cBhvr>
                                      <p:to x="100000" y="60000"/>
                                    </p:animScale>
                                    <p:animScale>
                                      <p:cBhvr>
                                        <p:cTn id="80" dur="166" decel="50000">
                                          <p:stCondLst>
                                            <p:cond delay="676"/>
                                          </p:stCondLst>
                                        </p:cTn>
                                        <p:tgtEl>
                                          <p:spTgt spid="3">
                                            <p:txEl>
                                              <p:pRg st="5" end="5"/>
                                            </p:txEl>
                                          </p:spTgt>
                                        </p:tgtEl>
                                      </p:cBhvr>
                                      <p:to x="100000" y="100000"/>
                                    </p:animScale>
                                    <p:animScale>
                                      <p:cBhvr>
                                        <p:cTn id="81" dur="26">
                                          <p:stCondLst>
                                            <p:cond delay="1312"/>
                                          </p:stCondLst>
                                        </p:cTn>
                                        <p:tgtEl>
                                          <p:spTgt spid="3">
                                            <p:txEl>
                                              <p:pRg st="5" end="5"/>
                                            </p:txEl>
                                          </p:spTgt>
                                        </p:tgtEl>
                                      </p:cBhvr>
                                      <p:to x="100000" y="80000"/>
                                    </p:animScale>
                                    <p:animScale>
                                      <p:cBhvr>
                                        <p:cTn id="82" dur="166" decel="50000">
                                          <p:stCondLst>
                                            <p:cond delay="1338"/>
                                          </p:stCondLst>
                                        </p:cTn>
                                        <p:tgtEl>
                                          <p:spTgt spid="3">
                                            <p:txEl>
                                              <p:pRg st="5" end="5"/>
                                            </p:txEl>
                                          </p:spTgt>
                                        </p:tgtEl>
                                      </p:cBhvr>
                                      <p:to x="100000" y="100000"/>
                                    </p:animScale>
                                    <p:animScale>
                                      <p:cBhvr>
                                        <p:cTn id="83" dur="26">
                                          <p:stCondLst>
                                            <p:cond delay="1642"/>
                                          </p:stCondLst>
                                        </p:cTn>
                                        <p:tgtEl>
                                          <p:spTgt spid="3">
                                            <p:txEl>
                                              <p:pRg st="5" end="5"/>
                                            </p:txEl>
                                          </p:spTgt>
                                        </p:tgtEl>
                                      </p:cBhvr>
                                      <p:to x="100000" y="90000"/>
                                    </p:animScale>
                                    <p:animScale>
                                      <p:cBhvr>
                                        <p:cTn id="84" dur="166" decel="50000">
                                          <p:stCondLst>
                                            <p:cond delay="1668"/>
                                          </p:stCondLst>
                                        </p:cTn>
                                        <p:tgtEl>
                                          <p:spTgt spid="3">
                                            <p:txEl>
                                              <p:pRg st="5" end="5"/>
                                            </p:txEl>
                                          </p:spTgt>
                                        </p:tgtEl>
                                      </p:cBhvr>
                                      <p:to x="100000" y="100000"/>
                                    </p:animScale>
                                    <p:animScale>
                                      <p:cBhvr>
                                        <p:cTn id="85" dur="26">
                                          <p:stCondLst>
                                            <p:cond delay="1808"/>
                                          </p:stCondLst>
                                        </p:cTn>
                                        <p:tgtEl>
                                          <p:spTgt spid="3">
                                            <p:txEl>
                                              <p:pRg st="5" end="5"/>
                                            </p:txEl>
                                          </p:spTgt>
                                        </p:tgtEl>
                                      </p:cBhvr>
                                      <p:to x="100000" y="95000"/>
                                    </p:animScale>
                                    <p:animScale>
                                      <p:cBhvr>
                                        <p:cTn id="86" dur="166" decel="50000">
                                          <p:stCondLst>
                                            <p:cond delay="1834"/>
                                          </p:stCondLst>
                                        </p:cTn>
                                        <p:tgtEl>
                                          <p:spTgt spid="3">
                                            <p:txEl>
                                              <p:pRg st="5" end="5"/>
                                            </p:txEl>
                                          </p:spTgt>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3">
                                            <p:txEl>
                                              <p:pRg st="6" end="6"/>
                                            </p:txEl>
                                          </p:spTgt>
                                        </p:tgtEl>
                                        <p:attrNameLst>
                                          <p:attrName>style.visibility</p:attrName>
                                        </p:attrNameLst>
                                      </p:cBhvr>
                                      <p:to>
                                        <p:strVal val="visible"/>
                                      </p:to>
                                    </p:set>
                                    <p:animEffect transition="in" filter="wipe(down)">
                                      <p:cBhvr>
                                        <p:cTn id="89" dur="580">
                                          <p:stCondLst>
                                            <p:cond delay="0"/>
                                          </p:stCondLst>
                                        </p:cTn>
                                        <p:tgtEl>
                                          <p:spTgt spid="3">
                                            <p:txEl>
                                              <p:pRg st="6" end="6"/>
                                            </p:txEl>
                                          </p:spTgt>
                                        </p:tgtEl>
                                      </p:cBhvr>
                                    </p:animEffect>
                                    <p:anim calcmode="lin" valueType="num">
                                      <p:cBhvr>
                                        <p:cTn id="90"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95" dur="26">
                                          <p:stCondLst>
                                            <p:cond delay="650"/>
                                          </p:stCondLst>
                                        </p:cTn>
                                        <p:tgtEl>
                                          <p:spTgt spid="3">
                                            <p:txEl>
                                              <p:pRg st="6" end="6"/>
                                            </p:txEl>
                                          </p:spTgt>
                                        </p:tgtEl>
                                      </p:cBhvr>
                                      <p:to x="100000" y="60000"/>
                                    </p:animScale>
                                    <p:animScale>
                                      <p:cBhvr>
                                        <p:cTn id="96" dur="166" decel="50000">
                                          <p:stCondLst>
                                            <p:cond delay="676"/>
                                          </p:stCondLst>
                                        </p:cTn>
                                        <p:tgtEl>
                                          <p:spTgt spid="3">
                                            <p:txEl>
                                              <p:pRg st="6" end="6"/>
                                            </p:txEl>
                                          </p:spTgt>
                                        </p:tgtEl>
                                      </p:cBhvr>
                                      <p:to x="100000" y="100000"/>
                                    </p:animScale>
                                    <p:animScale>
                                      <p:cBhvr>
                                        <p:cTn id="97" dur="26">
                                          <p:stCondLst>
                                            <p:cond delay="1312"/>
                                          </p:stCondLst>
                                        </p:cTn>
                                        <p:tgtEl>
                                          <p:spTgt spid="3">
                                            <p:txEl>
                                              <p:pRg st="6" end="6"/>
                                            </p:txEl>
                                          </p:spTgt>
                                        </p:tgtEl>
                                      </p:cBhvr>
                                      <p:to x="100000" y="80000"/>
                                    </p:animScale>
                                    <p:animScale>
                                      <p:cBhvr>
                                        <p:cTn id="98" dur="166" decel="50000">
                                          <p:stCondLst>
                                            <p:cond delay="1338"/>
                                          </p:stCondLst>
                                        </p:cTn>
                                        <p:tgtEl>
                                          <p:spTgt spid="3">
                                            <p:txEl>
                                              <p:pRg st="6" end="6"/>
                                            </p:txEl>
                                          </p:spTgt>
                                        </p:tgtEl>
                                      </p:cBhvr>
                                      <p:to x="100000" y="100000"/>
                                    </p:animScale>
                                    <p:animScale>
                                      <p:cBhvr>
                                        <p:cTn id="99" dur="26">
                                          <p:stCondLst>
                                            <p:cond delay="1642"/>
                                          </p:stCondLst>
                                        </p:cTn>
                                        <p:tgtEl>
                                          <p:spTgt spid="3">
                                            <p:txEl>
                                              <p:pRg st="6" end="6"/>
                                            </p:txEl>
                                          </p:spTgt>
                                        </p:tgtEl>
                                      </p:cBhvr>
                                      <p:to x="100000" y="90000"/>
                                    </p:animScale>
                                    <p:animScale>
                                      <p:cBhvr>
                                        <p:cTn id="100" dur="166" decel="50000">
                                          <p:stCondLst>
                                            <p:cond delay="1668"/>
                                          </p:stCondLst>
                                        </p:cTn>
                                        <p:tgtEl>
                                          <p:spTgt spid="3">
                                            <p:txEl>
                                              <p:pRg st="6" end="6"/>
                                            </p:txEl>
                                          </p:spTgt>
                                        </p:tgtEl>
                                      </p:cBhvr>
                                      <p:to x="100000" y="100000"/>
                                    </p:animScale>
                                    <p:animScale>
                                      <p:cBhvr>
                                        <p:cTn id="101" dur="26">
                                          <p:stCondLst>
                                            <p:cond delay="1808"/>
                                          </p:stCondLst>
                                        </p:cTn>
                                        <p:tgtEl>
                                          <p:spTgt spid="3">
                                            <p:txEl>
                                              <p:pRg st="6" end="6"/>
                                            </p:txEl>
                                          </p:spTgt>
                                        </p:tgtEl>
                                      </p:cBhvr>
                                      <p:to x="100000" y="95000"/>
                                    </p:animScale>
                                    <p:animScale>
                                      <p:cBhvr>
                                        <p:cTn id="102" dur="166" decel="50000">
                                          <p:stCondLst>
                                            <p:cond delay="1834"/>
                                          </p:stCondLst>
                                        </p:cTn>
                                        <p:tgtEl>
                                          <p:spTgt spid="3">
                                            <p:txEl>
                                              <p:pRg st="6" end="6"/>
                                            </p:txEl>
                                          </p:spTgt>
                                        </p:tgtEl>
                                      </p:cBhvr>
                                      <p:to x="100000" y="100000"/>
                                    </p:animScale>
                                  </p:childTnLst>
                                </p:cTn>
                              </p:par>
                              <p:par>
                                <p:cTn id="103" presetID="26" presetClass="entr" presetSubtype="0" fill="hold" nodeType="withEffect">
                                  <p:stCondLst>
                                    <p:cond delay="0"/>
                                  </p:stCondLst>
                                  <p:childTnLst>
                                    <p:set>
                                      <p:cBhvr>
                                        <p:cTn id="104" dur="1" fill="hold">
                                          <p:stCondLst>
                                            <p:cond delay="0"/>
                                          </p:stCondLst>
                                        </p:cTn>
                                        <p:tgtEl>
                                          <p:spTgt spid="3">
                                            <p:txEl>
                                              <p:pRg st="7" end="7"/>
                                            </p:txEl>
                                          </p:spTgt>
                                        </p:tgtEl>
                                        <p:attrNameLst>
                                          <p:attrName>style.visibility</p:attrName>
                                        </p:attrNameLst>
                                      </p:cBhvr>
                                      <p:to>
                                        <p:strVal val="visible"/>
                                      </p:to>
                                    </p:set>
                                    <p:animEffect transition="in" filter="wipe(down)">
                                      <p:cBhvr>
                                        <p:cTn id="105" dur="580">
                                          <p:stCondLst>
                                            <p:cond delay="0"/>
                                          </p:stCondLst>
                                        </p:cTn>
                                        <p:tgtEl>
                                          <p:spTgt spid="3">
                                            <p:txEl>
                                              <p:pRg st="7" end="7"/>
                                            </p:txEl>
                                          </p:spTgt>
                                        </p:tgtEl>
                                      </p:cBhvr>
                                    </p:animEffect>
                                    <p:anim calcmode="lin" valueType="num">
                                      <p:cBhvr>
                                        <p:cTn id="106"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11" dur="26">
                                          <p:stCondLst>
                                            <p:cond delay="650"/>
                                          </p:stCondLst>
                                        </p:cTn>
                                        <p:tgtEl>
                                          <p:spTgt spid="3">
                                            <p:txEl>
                                              <p:pRg st="7" end="7"/>
                                            </p:txEl>
                                          </p:spTgt>
                                        </p:tgtEl>
                                      </p:cBhvr>
                                      <p:to x="100000" y="60000"/>
                                    </p:animScale>
                                    <p:animScale>
                                      <p:cBhvr>
                                        <p:cTn id="112" dur="166" decel="50000">
                                          <p:stCondLst>
                                            <p:cond delay="676"/>
                                          </p:stCondLst>
                                        </p:cTn>
                                        <p:tgtEl>
                                          <p:spTgt spid="3">
                                            <p:txEl>
                                              <p:pRg st="7" end="7"/>
                                            </p:txEl>
                                          </p:spTgt>
                                        </p:tgtEl>
                                      </p:cBhvr>
                                      <p:to x="100000" y="100000"/>
                                    </p:animScale>
                                    <p:animScale>
                                      <p:cBhvr>
                                        <p:cTn id="113" dur="26">
                                          <p:stCondLst>
                                            <p:cond delay="1312"/>
                                          </p:stCondLst>
                                        </p:cTn>
                                        <p:tgtEl>
                                          <p:spTgt spid="3">
                                            <p:txEl>
                                              <p:pRg st="7" end="7"/>
                                            </p:txEl>
                                          </p:spTgt>
                                        </p:tgtEl>
                                      </p:cBhvr>
                                      <p:to x="100000" y="80000"/>
                                    </p:animScale>
                                    <p:animScale>
                                      <p:cBhvr>
                                        <p:cTn id="114" dur="166" decel="50000">
                                          <p:stCondLst>
                                            <p:cond delay="1338"/>
                                          </p:stCondLst>
                                        </p:cTn>
                                        <p:tgtEl>
                                          <p:spTgt spid="3">
                                            <p:txEl>
                                              <p:pRg st="7" end="7"/>
                                            </p:txEl>
                                          </p:spTgt>
                                        </p:tgtEl>
                                      </p:cBhvr>
                                      <p:to x="100000" y="100000"/>
                                    </p:animScale>
                                    <p:animScale>
                                      <p:cBhvr>
                                        <p:cTn id="115" dur="26">
                                          <p:stCondLst>
                                            <p:cond delay="1642"/>
                                          </p:stCondLst>
                                        </p:cTn>
                                        <p:tgtEl>
                                          <p:spTgt spid="3">
                                            <p:txEl>
                                              <p:pRg st="7" end="7"/>
                                            </p:txEl>
                                          </p:spTgt>
                                        </p:tgtEl>
                                      </p:cBhvr>
                                      <p:to x="100000" y="90000"/>
                                    </p:animScale>
                                    <p:animScale>
                                      <p:cBhvr>
                                        <p:cTn id="116" dur="166" decel="50000">
                                          <p:stCondLst>
                                            <p:cond delay="1668"/>
                                          </p:stCondLst>
                                        </p:cTn>
                                        <p:tgtEl>
                                          <p:spTgt spid="3">
                                            <p:txEl>
                                              <p:pRg st="7" end="7"/>
                                            </p:txEl>
                                          </p:spTgt>
                                        </p:tgtEl>
                                      </p:cBhvr>
                                      <p:to x="100000" y="100000"/>
                                    </p:animScale>
                                    <p:animScale>
                                      <p:cBhvr>
                                        <p:cTn id="117" dur="26">
                                          <p:stCondLst>
                                            <p:cond delay="1808"/>
                                          </p:stCondLst>
                                        </p:cTn>
                                        <p:tgtEl>
                                          <p:spTgt spid="3">
                                            <p:txEl>
                                              <p:pRg st="7" end="7"/>
                                            </p:txEl>
                                          </p:spTgt>
                                        </p:tgtEl>
                                      </p:cBhvr>
                                      <p:to x="100000" y="95000"/>
                                    </p:animScale>
                                    <p:animScale>
                                      <p:cBhvr>
                                        <p:cTn id="118" dur="166" decel="50000">
                                          <p:stCondLst>
                                            <p:cond delay="1834"/>
                                          </p:stCondLst>
                                        </p:cTn>
                                        <p:tgtEl>
                                          <p:spTgt spid="3">
                                            <p:txEl>
                                              <p:pRg st="7" end="7"/>
                                            </p:txEl>
                                          </p:spTgt>
                                        </p:tgtEl>
                                      </p:cBhvr>
                                      <p:to x="100000" y="100000"/>
                                    </p:animScale>
                                  </p:childTnLst>
                                </p:cTn>
                              </p:par>
                              <p:par>
                                <p:cTn id="119" presetID="26" presetClass="entr" presetSubtype="0" fill="hold" nodeType="withEffect">
                                  <p:stCondLst>
                                    <p:cond delay="0"/>
                                  </p:stCondLst>
                                  <p:childTnLst>
                                    <p:set>
                                      <p:cBhvr>
                                        <p:cTn id="120" dur="1" fill="hold">
                                          <p:stCondLst>
                                            <p:cond delay="0"/>
                                          </p:stCondLst>
                                        </p:cTn>
                                        <p:tgtEl>
                                          <p:spTgt spid="3">
                                            <p:txEl>
                                              <p:pRg st="8" end="8"/>
                                            </p:txEl>
                                          </p:spTgt>
                                        </p:tgtEl>
                                        <p:attrNameLst>
                                          <p:attrName>style.visibility</p:attrName>
                                        </p:attrNameLst>
                                      </p:cBhvr>
                                      <p:to>
                                        <p:strVal val="visible"/>
                                      </p:to>
                                    </p:set>
                                    <p:animEffect transition="in" filter="wipe(down)">
                                      <p:cBhvr>
                                        <p:cTn id="121" dur="580">
                                          <p:stCondLst>
                                            <p:cond delay="0"/>
                                          </p:stCondLst>
                                        </p:cTn>
                                        <p:tgtEl>
                                          <p:spTgt spid="3">
                                            <p:txEl>
                                              <p:pRg st="8" end="8"/>
                                            </p:txEl>
                                          </p:spTgt>
                                        </p:tgtEl>
                                      </p:cBhvr>
                                    </p:animEffect>
                                    <p:anim calcmode="lin" valueType="num">
                                      <p:cBhvr>
                                        <p:cTn id="122"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27" dur="26">
                                          <p:stCondLst>
                                            <p:cond delay="650"/>
                                          </p:stCondLst>
                                        </p:cTn>
                                        <p:tgtEl>
                                          <p:spTgt spid="3">
                                            <p:txEl>
                                              <p:pRg st="8" end="8"/>
                                            </p:txEl>
                                          </p:spTgt>
                                        </p:tgtEl>
                                      </p:cBhvr>
                                      <p:to x="100000" y="60000"/>
                                    </p:animScale>
                                    <p:animScale>
                                      <p:cBhvr>
                                        <p:cTn id="128" dur="166" decel="50000">
                                          <p:stCondLst>
                                            <p:cond delay="676"/>
                                          </p:stCondLst>
                                        </p:cTn>
                                        <p:tgtEl>
                                          <p:spTgt spid="3">
                                            <p:txEl>
                                              <p:pRg st="8" end="8"/>
                                            </p:txEl>
                                          </p:spTgt>
                                        </p:tgtEl>
                                      </p:cBhvr>
                                      <p:to x="100000" y="100000"/>
                                    </p:animScale>
                                    <p:animScale>
                                      <p:cBhvr>
                                        <p:cTn id="129" dur="26">
                                          <p:stCondLst>
                                            <p:cond delay="1312"/>
                                          </p:stCondLst>
                                        </p:cTn>
                                        <p:tgtEl>
                                          <p:spTgt spid="3">
                                            <p:txEl>
                                              <p:pRg st="8" end="8"/>
                                            </p:txEl>
                                          </p:spTgt>
                                        </p:tgtEl>
                                      </p:cBhvr>
                                      <p:to x="100000" y="80000"/>
                                    </p:animScale>
                                    <p:animScale>
                                      <p:cBhvr>
                                        <p:cTn id="130" dur="166" decel="50000">
                                          <p:stCondLst>
                                            <p:cond delay="1338"/>
                                          </p:stCondLst>
                                        </p:cTn>
                                        <p:tgtEl>
                                          <p:spTgt spid="3">
                                            <p:txEl>
                                              <p:pRg st="8" end="8"/>
                                            </p:txEl>
                                          </p:spTgt>
                                        </p:tgtEl>
                                      </p:cBhvr>
                                      <p:to x="100000" y="100000"/>
                                    </p:animScale>
                                    <p:animScale>
                                      <p:cBhvr>
                                        <p:cTn id="131" dur="26">
                                          <p:stCondLst>
                                            <p:cond delay="1642"/>
                                          </p:stCondLst>
                                        </p:cTn>
                                        <p:tgtEl>
                                          <p:spTgt spid="3">
                                            <p:txEl>
                                              <p:pRg st="8" end="8"/>
                                            </p:txEl>
                                          </p:spTgt>
                                        </p:tgtEl>
                                      </p:cBhvr>
                                      <p:to x="100000" y="90000"/>
                                    </p:animScale>
                                    <p:animScale>
                                      <p:cBhvr>
                                        <p:cTn id="132" dur="166" decel="50000">
                                          <p:stCondLst>
                                            <p:cond delay="1668"/>
                                          </p:stCondLst>
                                        </p:cTn>
                                        <p:tgtEl>
                                          <p:spTgt spid="3">
                                            <p:txEl>
                                              <p:pRg st="8" end="8"/>
                                            </p:txEl>
                                          </p:spTgt>
                                        </p:tgtEl>
                                      </p:cBhvr>
                                      <p:to x="100000" y="100000"/>
                                    </p:animScale>
                                    <p:animScale>
                                      <p:cBhvr>
                                        <p:cTn id="133" dur="26">
                                          <p:stCondLst>
                                            <p:cond delay="1808"/>
                                          </p:stCondLst>
                                        </p:cTn>
                                        <p:tgtEl>
                                          <p:spTgt spid="3">
                                            <p:txEl>
                                              <p:pRg st="8" end="8"/>
                                            </p:txEl>
                                          </p:spTgt>
                                        </p:tgtEl>
                                      </p:cBhvr>
                                      <p:to x="100000" y="95000"/>
                                    </p:animScale>
                                    <p:animScale>
                                      <p:cBhvr>
                                        <p:cTn id="134" dur="166" decel="50000">
                                          <p:stCondLst>
                                            <p:cond delay="1834"/>
                                          </p:stCondLst>
                                        </p:cTn>
                                        <p:tgtEl>
                                          <p:spTgt spid="3">
                                            <p:txEl>
                                              <p:pRg st="8" end="8"/>
                                            </p:txEl>
                                          </p:spTgt>
                                        </p:tgtEl>
                                      </p:cBhvr>
                                      <p:to x="100000" y="100000"/>
                                    </p:animScale>
                                  </p:childTnLst>
                                </p:cTn>
                              </p:par>
                              <p:par>
                                <p:cTn id="135" presetID="26" presetClass="entr" presetSubtype="0" fill="hold" nodeType="withEffect">
                                  <p:stCondLst>
                                    <p:cond delay="0"/>
                                  </p:stCondLst>
                                  <p:childTnLst>
                                    <p:set>
                                      <p:cBhvr>
                                        <p:cTn id="136" dur="1" fill="hold">
                                          <p:stCondLst>
                                            <p:cond delay="0"/>
                                          </p:stCondLst>
                                        </p:cTn>
                                        <p:tgtEl>
                                          <p:spTgt spid="3">
                                            <p:txEl>
                                              <p:pRg st="9" end="9"/>
                                            </p:txEl>
                                          </p:spTgt>
                                        </p:tgtEl>
                                        <p:attrNameLst>
                                          <p:attrName>style.visibility</p:attrName>
                                        </p:attrNameLst>
                                      </p:cBhvr>
                                      <p:to>
                                        <p:strVal val="visible"/>
                                      </p:to>
                                    </p:set>
                                    <p:animEffect transition="in" filter="wipe(down)">
                                      <p:cBhvr>
                                        <p:cTn id="137" dur="580">
                                          <p:stCondLst>
                                            <p:cond delay="0"/>
                                          </p:stCondLst>
                                        </p:cTn>
                                        <p:tgtEl>
                                          <p:spTgt spid="3">
                                            <p:txEl>
                                              <p:pRg st="9" end="9"/>
                                            </p:txEl>
                                          </p:spTgt>
                                        </p:tgtEl>
                                      </p:cBhvr>
                                    </p:animEffect>
                                    <p:anim calcmode="lin" valueType="num">
                                      <p:cBhvr>
                                        <p:cTn id="138"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143" dur="26">
                                          <p:stCondLst>
                                            <p:cond delay="650"/>
                                          </p:stCondLst>
                                        </p:cTn>
                                        <p:tgtEl>
                                          <p:spTgt spid="3">
                                            <p:txEl>
                                              <p:pRg st="9" end="9"/>
                                            </p:txEl>
                                          </p:spTgt>
                                        </p:tgtEl>
                                      </p:cBhvr>
                                      <p:to x="100000" y="60000"/>
                                    </p:animScale>
                                    <p:animScale>
                                      <p:cBhvr>
                                        <p:cTn id="144" dur="166" decel="50000">
                                          <p:stCondLst>
                                            <p:cond delay="676"/>
                                          </p:stCondLst>
                                        </p:cTn>
                                        <p:tgtEl>
                                          <p:spTgt spid="3">
                                            <p:txEl>
                                              <p:pRg st="9" end="9"/>
                                            </p:txEl>
                                          </p:spTgt>
                                        </p:tgtEl>
                                      </p:cBhvr>
                                      <p:to x="100000" y="100000"/>
                                    </p:animScale>
                                    <p:animScale>
                                      <p:cBhvr>
                                        <p:cTn id="145" dur="26">
                                          <p:stCondLst>
                                            <p:cond delay="1312"/>
                                          </p:stCondLst>
                                        </p:cTn>
                                        <p:tgtEl>
                                          <p:spTgt spid="3">
                                            <p:txEl>
                                              <p:pRg st="9" end="9"/>
                                            </p:txEl>
                                          </p:spTgt>
                                        </p:tgtEl>
                                      </p:cBhvr>
                                      <p:to x="100000" y="80000"/>
                                    </p:animScale>
                                    <p:animScale>
                                      <p:cBhvr>
                                        <p:cTn id="146" dur="166" decel="50000">
                                          <p:stCondLst>
                                            <p:cond delay="1338"/>
                                          </p:stCondLst>
                                        </p:cTn>
                                        <p:tgtEl>
                                          <p:spTgt spid="3">
                                            <p:txEl>
                                              <p:pRg st="9" end="9"/>
                                            </p:txEl>
                                          </p:spTgt>
                                        </p:tgtEl>
                                      </p:cBhvr>
                                      <p:to x="100000" y="100000"/>
                                    </p:animScale>
                                    <p:animScale>
                                      <p:cBhvr>
                                        <p:cTn id="147" dur="26">
                                          <p:stCondLst>
                                            <p:cond delay="1642"/>
                                          </p:stCondLst>
                                        </p:cTn>
                                        <p:tgtEl>
                                          <p:spTgt spid="3">
                                            <p:txEl>
                                              <p:pRg st="9" end="9"/>
                                            </p:txEl>
                                          </p:spTgt>
                                        </p:tgtEl>
                                      </p:cBhvr>
                                      <p:to x="100000" y="90000"/>
                                    </p:animScale>
                                    <p:animScale>
                                      <p:cBhvr>
                                        <p:cTn id="148" dur="166" decel="50000">
                                          <p:stCondLst>
                                            <p:cond delay="1668"/>
                                          </p:stCondLst>
                                        </p:cTn>
                                        <p:tgtEl>
                                          <p:spTgt spid="3">
                                            <p:txEl>
                                              <p:pRg st="9" end="9"/>
                                            </p:txEl>
                                          </p:spTgt>
                                        </p:tgtEl>
                                      </p:cBhvr>
                                      <p:to x="100000" y="100000"/>
                                    </p:animScale>
                                    <p:animScale>
                                      <p:cBhvr>
                                        <p:cTn id="149" dur="26">
                                          <p:stCondLst>
                                            <p:cond delay="1808"/>
                                          </p:stCondLst>
                                        </p:cTn>
                                        <p:tgtEl>
                                          <p:spTgt spid="3">
                                            <p:txEl>
                                              <p:pRg st="9" end="9"/>
                                            </p:txEl>
                                          </p:spTgt>
                                        </p:tgtEl>
                                      </p:cBhvr>
                                      <p:to x="100000" y="95000"/>
                                    </p:animScale>
                                    <p:animScale>
                                      <p:cBhvr>
                                        <p:cTn id="150" dur="166" decel="50000">
                                          <p:stCondLst>
                                            <p:cond delay="1834"/>
                                          </p:stCondLst>
                                        </p:cTn>
                                        <p:tgtEl>
                                          <p:spTgt spid="3">
                                            <p:txEl>
                                              <p:pRg st="9" end="9"/>
                                            </p:txEl>
                                          </p:spTgt>
                                        </p:tgtEl>
                                      </p:cBhvr>
                                      <p:to x="100000" y="100000"/>
                                    </p:animScale>
                                  </p:childTnLst>
                                </p:cTn>
                              </p:par>
                              <p:par>
                                <p:cTn id="151" presetID="26" presetClass="entr" presetSubtype="0" fill="hold" nodeType="withEffect">
                                  <p:stCondLst>
                                    <p:cond delay="0"/>
                                  </p:stCondLst>
                                  <p:childTnLst>
                                    <p:set>
                                      <p:cBhvr>
                                        <p:cTn id="152" dur="1" fill="hold">
                                          <p:stCondLst>
                                            <p:cond delay="0"/>
                                          </p:stCondLst>
                                        </p:cTn>
                                        <p:tgtEl>
                                          <p:spTgt spid="3">
                                            <p:txEl>
                                              <p:pRg st="10" end="10"/>
                                            </p:txEl>
                                          </p:spTgt>
                                        </p:tgtEl>
                                        <p:attrNameLst>
                                          <p:attrName>style.visibility</p:attrName>
                                        </p:attrNameLst>
                                      </p:cBhvr>
                                      <p:to>
                                        <p:strVal val="visible"/>
                                      </p:to>
                                    </p:set>
                                    <p:animEffect transition="in" filter="wipe(down)">
                                      <p:cBhvr>
                                        <p:cTn id="153" dur="580">
                                          <p:stCondLst>
                                            <p:cond delay="0"/>
                                          </p:stCondLst>
                                        </p:cTn>
                                        <p:tgtEl>
                                          <p:spTgt spid="3">
                                            <p:txEl>
                                              <p:pRg st="10" end="10"/>
                                            </p:txEl>
                                          </p:spTgt>
                                        </p:tgtEl>
                                      </p:cBhvr>
                                    </p:animEffect>
                                    <p:anim calcmode="lin" valueType="num">
                                      <p:cBhvr>
                                        <p:cTn id="154"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155"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156"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157"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158"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159" dur="26">
                                          <p:stCondLst>
                                            <p:cond delay="650"/>
                                          </p:stCondLst>
                                        </p:cTn>
                                        <p:tgtEl>
                                          <p:spTgt spid="3">
                                            <p:txEl>
                                              <p:pRg st="10" end="10"/>
                                            </p:txEl>
                                          </p:spTgt>
                                        </p:tgtEl>
                                      </p:cBhvr>
                                      <p:to x="100000" y="60000"/>
                                    </p:animScale>
                                    <p:animScale>
                                      <p:cBhvr>
                                        <p:cTn id="160" dur="166" decel="50000">
                                          <p:stCondLst>
                                            <p:cond delay="676"/>
                                          </p:stCondLst>
                                        </p:cTn>
                                        <p:tgtEl>
                                          <p:spTgt spid="3">
                                            <p:txEl>
                                              <p:pRg st="10" end="10"/>
                                            </p:txEl>
                                          </p:spTgt>
                                        </p:tgtEl>
                                      </p:cBhvr>
                                      <p:to x="100000" y="100000"/>
                                    </p:animScale>
                                    <p:animScale>
                                      <p:cBhvr>
                                        <p:cTn id="161" dur="26">
                                          <p:stCondLst>
                                            <p:cond delay="1312"/>
                                          </p:stCondLst>
                                        </p:cTn>
                                        <p:tgtEl>
                                          <p:spTgt spid="3">
                                            <p:txEl>
                                              <p:pRg st="10" end="10"/>
                                            </p:txEl>
                                          </p:spTgt>
                                        </p:tgtEl>
                                      </p:cBhvr>
                                      <p:to x="100000" y="80000"/>
                                    </p:animScale>
                                    <p:animScale>
                                      <p:cBhvr>
                                        <p:cTn id="162" dur="166" decel="50000">
                                          <p:stCondLst>
                                            <p:cond delay="1338"/>
                                          </p:stCondLst>
                                        </p:cTn>
                                        <p:tgtEl>
                                          <p:spTgt spid="3">
                                            <p:txEl>
                                              <p:pRg st="10" end="10"/>
                                            </p:txEl>
                                          </p:spTgt>
                                        </p:tgtEl>
                                      </p:cBhvr>
                                      <p:to x="100000" y="100000"/>
                                    </p:animScale>
                                    <p:animScale>
                                      <p:cBhvr>
                                        <p:cTn id="163" dur="26">
                                          <p:stCondLst>
                                            <p:cond delay="1642"/>
                                          </p:stCondLst>
                                        </p:cTn>
                                        <p:tgtEl>
                                          <p:spTgt spid="3">
                                            <p:txEl>
                                              <p:pRg st="10" end="10"/>
                                            </p:txEl>
                                          </p:spTgt>
                                        </p:tgtEl>
                                      </p:cBhvr>
                                      <p:to x="100000" y="90000"/>
                                    </p:animScale>
                                    <p:animScale>
                                      <p:cBhvr>
                                        <p:cTn id="164" dur="166" decel="50000">
                                          <p:stCondLst>
                                            <p:cond delay="1668"/>
                                          </p:stCondLst>
                                        </p:cTn>
                                        <p:tgtEl>
                                          <p:spTgt spid="3">
                                            <p:txEl>
                                              <p:pRg st="10" end="10"/>
                                            </p:txEl>
                                          </p:spTgt>
                                        </p:tgtEl>
                                      </p:cBhvr>
                                      <p:to x="100000" y="100000"/>
                                    </p:animScale>
                                    <p:animScale>
                                      <p:cBhvr>
                                        <p:cTn id="165" dur="26">
                                          <p:stCondLst>
                                            <p:cond delay="1808"/>
                                          </p:stCondLst>
                                        </p:cTn>
                                        <p:tgtEl>
                                          <p:spTgt spid="3">
                                            <p:txEl>
                                              <p:pRg st="10" end="10"/>
                                            </p:txEl>
                                          </p:spTgt>
                                        </p:tgtEl>
                                      </p:cBhvr>
                                      <p:to x="100000" y="95000"/>
                                    </p:animScale>
                                    <p:animScale>
                                      <p:cBhvr>
                                        <p:cTn id="166" dur="166" decel="50000">
                                          <p:stCondLst>
                                            <p:cond delay="1834"/>
                                          </p:stCondLst>
                                        </p:cTn>
                                        <p:tgtEl>
                                          <p:spTgt spid="3">
                                            <p:txEl>
                                              <p:pRg st="10" end="1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统计分析方法</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10000"/>
              </a:bodyPr>
              <a:lstStyle/>
              <a:p>
                <a:r>
                  <a:rPr lang="zh-CN" altLang="zh-CN" dirty="0"/>
                  <a:t>常用的统计分析方法基于区域灰度共生矩阵</a:t>
                </a:r>
                <a:r>
                  <a:rPr lang="zh-CN" altLang="zh-CN" dirty="0" smtClean="0"/>
                  <a:t>。</a:t>
                </a:r>
                <a:endParaRPr lang="en-US" altLang="zh-CN" dirty="0" smtClean="0"/>
              </a:p>
              <a:p>
                <a:pPr lvl="1"/>
                <a:r>
                  <a:rPr lang="zh-CN" altLang="zh-CN" dirty="0"/>
                  <a:t>设</a:t>
                </a:r>
                <a14:m>
                  <m:oMath xmlns:m="http://schemas.openxmlformats.org/officeDocument/2006/math">
                    <m:r>
                      <a:rPr lang="en-US" altLang="zh-CN" i="1"/>
                      <m:t>𝑆</m:t>
                    </m:r>
                  </m:oMath>
                </a14:m>
                <a:r>
                  <a:rPr lang="zh-CN" altLang="zh-CN" dirty="0"/>
                  <a:t>为目标区域</a:t>
                </a:r>
                <a14:m>
                  <m:oMath xmlns:m="http://schemas.openxmlformats.org/officeDocument/2006/math">
                    <m:r>
                      <a:rPr lang="en-US" altLang="zh-CN" i="1"/>
                      <m:t>𝑅</m:t>
                    </m:r>
                  </m:oMath>
                </a14:m>
                <a:r>
                  <a:rPr lang="zh-CN" altLang="zh-CN" dirty="0"/>
                  <a:t>中具有特定空间联系的像素对的集合，则共生矩阵</a:t>
                </a:r>
                <a14:m>
                  <m:oMath xmlns:m="http://schemas.openxmlformats.org/officeDocument/2006/math">
                    <m:r>
                      <a:rPr lang="en-US" altLang="zh-CN" i="1"/>
                      <m:t>𝑃</m:t>
                    </m:r>
                  </m:oMath>
                </a14:m>
                <a:r>
                  <a:rPr lang="zh-CN" altLang="zh-CN" dirty="0"/>
                  <a:t>可定义为</a:t>
                </a:r>
                <a:r>
                  <a:rPr lang="zh-CN" altLang="zh-CN" dirty="0" smtClean="0"/>
                  <a:t>：</a:t>
                </a:r>
                <a:endParaRPr lang="en-US" altLang="zh-CN" dirty="0" smtClean="0"/>
              </a:p>
              <a:p>
                <a:pPr lvl="2"/>
                <a14:m>
                  <m:oMath xmlns:m="http://schemas.openxmlformats.org/officeDocument/2006/math">
                    <m:r>
                      <a:rPr lang="en-US" altLang="zh-CN" i="1" smtClean="0">
                        <a:solidFill>
                          <a:srgbClr val="0070C0"/>
                        </a:solidFill>
                      </a:rPr>
                      <m:t>𝑃</m:t>
                    </m:r>
                    <m:d>
                      <m:dPr>
                        <m:ctrlPr>
                          <a:rPr lang="zh-CN" altLang="zh-CN" i="1">
                            <a:solidFill>
                              <a:srgbClr val="0070C0"/>
                            </a:solidFill>
                          </a:rPr>
                        </m:ctrlPr>
                      </m:dPr>
                      <m:e>
                        <m:sSub>
                          <m:sSubPr>
                            <m:ctrlPr>
                              <a:rPr lang="zh-CN" altLang="zh-CN" i="1">
                                <a:solidFill>
                                  <a:srgbClr val="0070C0"/>
                                </a:solidFill>
                              </a:rPr>
                            </m:ctrlPr>
                          </m:sSubPr>
                          <m:e>
                            <m:r>
                              <a:rPr lang="en-US" altLang="zh-CN" i="1">
                                <a:solidFill>
                                  <a:srgbClr val="0070C0"/>
                                </a:solidFill>
                              </a:rPr>
                              <m:t>𝑔</m:t>
                            </m:r>
                          </m:e>
                          <m:sub>
                            <m:r>
                              <a:rPr lang="en-US" altLang="zh-CN" i="1">
                                <a:solidFill>
                                  <a:srgbClr val="0070C0"/>
                                </a:solidFill>
                              </a:rPr>
                              <m:t>1</m:t>
                            </m:r>
                          </m:sub>
                        </m:sSub>
                        <m:r>
                          <a:rPr lang="en-US" altLang="zh-CN" i="1">
                            <a:solidFill>
                              <a:srgbClr val="0070C0"/>
                            </a:solidFill>
                          </a:rPr>
                          <m:t>,</m:t>
                        </m:r>
                        <m:sSub>
                          <m:sSubPr>
                            <m:ctrlPr>
                              <a:rPr lang="zh-CN" altLang="zh-CN" i="1">
                                <a:solidFill>
                                  <a:srgbClr val="0070C0"/>
                                </a:solidFill>
                              </a:rPr>
                            </m:ctrlPr>
                          </m:sSubPr>
                          <m:e>
                            <m:r>
                              <a:rPr lang="en-US" altLang="zh-CN" i="1">
                                <a:solidFill>
                                  <a:srgbClr val="0070C0"/>
                                </a:solidFill>
                              </a:rPr>
                              <m:t>𝑔</m:t>
                            </m:r>
                          </m:e>
                          <m:sub>
                            <m:r>
                              <a:rPr lang="en-US" altLang="zh-CN" i="1">
                                <a:solidFill>
                                  <a:srgbClr val="0070C0"/>
                                </a:solidFill>
                              </a:rPr>
                              <m:t>2</m:t>
                            </m:r>
                          </m:sub>
                        </m:sSub>
                      </m:e>
                    </m:d>
                    <m:r>
                      <a:rPr lang="en-US" altLang="zh-CN" i="1">
                        <a:solidFill>
                          <a:srgbClr val="0070C0"/>
                        </a:solidFill>
                      </a:rPr>
                      <m:t>=</m:t>
                    </m:r>
                    <m:f>
                      <m:fPr>
                        <m:ctrlPr>
                          <a:rPr lang="zh-CN" altLang="zh-CN" i="1">
                            <a:solidFill>
                              <a:srgbClr val="0070C0"/>
                            </a:solidFill>
                          </a:rPr>
                        </m:ctrlPr>
                      </m:fPr>
                      <m:num>
                        <m:r>
                          <a:rPr lang="en-US" altLang="zh-CN" i="1">
                            <a:solidFill>
                              <a:srgbClr val="0070C0"/>
                            </a:solidFill>
                          </a:rPr>
                          <m:t>#</m:t>
                        </m:r>
                        <m:d>
                          <m:dPr>
                            <m:begChr m:val="{"/>
                            <m:endChr m:val="}"/>
                            <m:ctrlPr>
                              <a:rPr lang="zh-CN" altLang="zh-CN" i="1">
                                <a:solidFill>
                                  <a:srgbClr val="0070C0"/>
                                </a:solidFill>
                              </a:rPr>
                            </m:ctrlPr>
                          </m:dPr>
                          <m:e>
                            <m:d>
                              <m:dPr>
                                <m:begChr m:val="["/>
                                <m:endChr m:val="]"/>
                                <m:ctrlPr>
                                  <a:rPr lang="zh-CN" altLang="zh-CN" i="1">
                                    <a:solidFill>
                                      <a:srgbClr val="0070C0"/>
                                    </a:solidFill>
                                  </a:rPr>
                                </m:ctrlPr>
                              </m:dPr>
                              <m:e>
                                <m:d>
                                  <m:dPr>
                                    <m:ctrlPr>
                                      <a:rPr lang="zh-CN" altLang="zh-CN" i="1">
                                        <a:solidFill>
                                          <a:srgbClr val="0070C0"/>
                                        </a:solidFill>
                                      </a:rPr>
                                    </m:ctrlPr>
                                  </m:dPr>
                                  <m:e>
                                    <m:sSub>
                                      <m:sSubPr>
                                        <m:ctrlPr>
                                          <a:rPr lang="zh-CN" altLang="zh-CN" i="1">
                                            <a:solidFill>
                                              <a:srgbClr val="0070C0"/>
                                            </a:solidFill>
                                          </a:rPr>
                                        </m:ctrlPr>
                                      </m:sSubPr>
                                      <m:e>
                                        <m:r>
                                          <a:rPr lang="en-US" altLang="zh-CN" i="1">
                                            <a:solidFill>
                                              <a:srgbClr val="0070C0"/>
                                            </a:solidFill>
                                          </a:rPr>
                                          <m:t>𝑥</m:t>
                                        </m:r>
                                      </m:e>
                                      <m:sub>
                                        <m:r>
                                          <a:rPr lang="en-US" altLang="zh-CN" i="1">
                                            <a:solidFill>
                                              <a:srgbClr val="0070C0"/>
                                            </a:solidFill>
                                          </a:rPr>
                                          <m:t>1</m:t>
                                        </m:r>
                                      </m:sub>
                                    </m:sSub>
                                    <m:r>
                                      <a:rPr lang="en-US" altLang="zh-CN" i="1">
                                        <a:solidFill>
                                          <a:srgbClr val="0070C0"/>
                                        </a:solidFill>
                                      </a:rPr>
                                      <m:t>,</m:t>
                                    </m:r>
                                    <m:sSub>
                                      <m:sSubPr>
                                        <m:ctrlPr>
                                          <a:rPr lang="zh-CN" altLang="zh-CN" i="1">
                                            <a:solidFill>
                                              <a:srgbClr val="0070C0"/>
                                            </a:solidFill>
                                          </a:rPr>
                                        </m:ctrlPr>
                                      </m:sSubPr>
                                      <m:e>
                                        <m:r>
                                          <a:rPr lang="en-US" altLang="zh-CN" i="1">
                                            <a:solidFill>
                                              <a:srgbClr val="0070C0"/>
                                            </a:solidFill>
                                          </a:rPr>
                                          <m:t>𝑦</m:t>
                                        </m:r>
                                      </m:e>
                                      <m:sub>
                                        <m:r>
                                          <a:rPr lang="en-US" altLang="zh-CN" i="1">
                                            <a:solidFill>
                                              <a:srgbClr val="0070C0"/>
                                            </a:solidFill>
                                          </a:rPr>
                                          <m:t>1</m:t>
                                        </m:r>
                                      </m:sub>
                                    </m:sSub>
                                  </m:e>
                                </m:d>
                                <m:r>
                                  <a:rPr lang="en-US" altLang="zh-CN" i="1">
                                    <a:solidFill>
                                      <a:srgbClr val="0070C0"/>
                                    </a:solidFill>
                                  </a:rPr>
                                  <m:t>,</m:t>
                                </m:r>
                                <m:d>
                                  <m:dPr>
                                    <m:ctrlPr>
                                      <a:rPr lang="zh-CN" altLang="zh-CN" i="1">
                                        <a:solidFill>
                                          <a:srgbClr val="0070C0"/>
                                        </a:solidFill>
                                      </a:rPr>
                                    </m:ctrlPr>
                                  </m:dPr>
                                  <m:e>
                                    <m:sSub>
                                      <m:sSubPr>
                                        <m:ctrlPr>
                                          <a:rPr lang="zh-CN" altLang="zh-CN" i="1">
                                            <a:solidFill>
                                              <a:srgbClr val="0070C0"/>
                                            </a:solidFill>
                                          </a:rPr>
                                        </m:ctrlPr>
                                      </m:sSubPr>
                                      <m:e>
                                        <m:r>
                                          <a:rPr lang="en-US" altLang="zh-CN" i="1">
                                            <a:solidFill>
                                              <a:srgbClr val="0070C0"/>
                                            </a:solidFill>
                                          </a:rPr>
                                          <m:t>𝑥</m:t>
                                        </m:r>
                                      </m:e>
                                      <m:sub>
                                        <m:r>
                                          <a:rPr lang="en-US" altLang="zh-CN" i="1">
                                            <a:solidFill>
                                              <a:srgbClr val="0070C0"/>
                                            </a:solidFill>
                                          </a:rPr>
                                          <m:t>2</m:t>
                                        </m:r>
                                      </m:sub>
                                    </m:sSub>
                                    <m:r>
                                      <a:rPr lang="en-US" altLang="zh-CN" i="1">
                                        <a:solidFill>
                                          <a:srgbClr val="0070C0"/>
                                        </a:solidFill>
                                      </a:rPr>
                                      <m:t>,</m:t>
                                    </m:r>
                                    <m:sSub>
                                      <m:sSubPr>
                                        <m:ctrlPr>
                                          <a:rPr lang="zh-CN" altLang="zh-CN" i="1">
                                            <a:solidFill>
                                              <a:srgbClr val="0070C0"/>
                                            </a:solidFill>
                                          </a:rPr>
                                        </m:ctrlPr>
                                      </m:sSubPr>
                                      <m:e>
                                        <m:r>
                                          <a:rPr lang="en-US" altLang="zh-CN" i="1">
                                            <a:solidFill>
                                              <a:srgbClr val="0070C0"/>
                                            </a:solidFill>
                                          </a:rPr>
                                          <m:t>𝑦</m:t>
                                        </m:r>
                                      </m:e>
                                      <m:sub>
                                        <m:r>
                                          <a:rPr lang="en-US" altLang="zh-CN" i="1">
                                            <a:solidFill>
                                              <a:srgbClr val="0070C0"/>
                                            </a:solidFill>
                                          </a:rPr>
                                          <m:t>2</m:t>
                                        </m:r>
                                      </m:sub>
                                    </m:sSub>
                                  </m:e>
                                </m:d>
                              </m:e>
                            </m:d>
                            <m:r>
                              <a:rPr lang="en-US" altLang="zh-CN" i="1">
                                <a:solidFill>
                                  <a:srgbClr val="0070C0"/>
                                </a:solidFill>
                              </a:rPr>
                              <m:t>∈</m:t>
                            </m:r>
                            <m:r>
                              <a:rPr lang="en-US" altLang="zh-CN" i="1">
                                <a:solidFill>
                                  <a:srgbClr val="0070C0"/>
                                </a:solidFill>
                              </a:rPr>
                              <m:t>𝑆</m:t>
                            </m:r>
                            <m:r>
                              <a:rPr lang="en-US" altLang="zh-CN" i="1">
                                <a:solidFill>
                                  <a:srgbClr val="0070C0"/>
                                </a:solidFill>
                              </a:rPr>
                              <m:t>|</m:t>
                            </m:r>
                            <m:r>
                              <a:rPr lang="en-US" altLang="zh-CN" i="1">
                                <a:solidFill>
                                  <a:srgbClr val="0070C0"/>
                                </a:solidFill>
                              </a:rPr>
                              <m:t>𝑓</m:t>
                            </m:r>
                            <m:d>
                              <m:dPr>
                                <m:ctrlPr>
                                  <a:rPr lang="zh-CN" altLang="zh-CN" i="1">
                                    <a:solidFill>
                                      <a:srgbClr val="0070C0"/>
                                    </a:solidFill>
                                  </a:rPr>
                                </m:ctrlPr>
                              </m:dPr>
                              <m:e>
                                <m:sSub>
                                  <m:sSubPr>
                                    <m:ctrlPr>
                                      <a:rPr lang="zh-CN" altLang="zh-CN" i="1">
                                        <a:solidFill>
                                          <a:srgbClr val="0070C0"/>
                                        </a:solidFill>
                                      </a:rPr>
                                    </m:ctrlPr>
                                  </m:sSubPr>
                                  <m:e>
                                    <m:r>
                                      <a:rPr lang="en-US" altLang="zh-CN" i="1">
                                        <a:solidFill>
                                          <a:srgbClr val="0070C0"/>
                                        </a:solidFill>
                                      </a:rPr>
                                      <m:t>𝑥</m:t>
                                    </m:r>
                                  </m:e>
                                  <m:sub>
                                    <m:r>
                                      <a:rPr lang="en-US" altLang="zh-CN" i="1">
                                        <a:solidFill>
                                          <a:srgbClr val="0070C0"/>
                                        </a:solidFill>
                                      </a:rPr>
                                      <m:t>1</m:t>
                                    </m:r>
                                  </m:sub>
                                </m:sSub>
                                <m:r>
                                  <a:rPr lang="en-US" altLang="zh-CN" i="1">
                                    <a:solidFill>
                                      <a:srgbClr val="0070C0"/>
                                    </a:solidFill>
                                  </a:rPr>
                                  <m:t>,</m:t>
                                </m:r>
                                <m:sSub>
                                  <m:sSubPr>
                                    <m:ctrlPr>
                                      <a:rPr lang="zh-CN" altLang="zh-CN" i="1">
                                        <a:solidFill>
                                          <a:srgbClr val="0070C0"/>
                                        </a:solidFill>
                                      </a:rPr>
                                    </m:ctrlPr>
                                  </m:sSubPr>
                                  <m:e>
                                    <m:r>
                                      <a:rPr lang="en-US" altLang="zh-CN" i="1">
                                        <a:solidFill>
                                          <a:srgbClr val="0070C0"/>
                                        </a:solidFill>
                                      </a:rPr>
                                      <m:t>𝑦</m:t>
                                    </m:r>
                                  </m:e>
                                  <m:sub>
                                    <m:r>
                                      <a:rPr lang="en-US" altLang="zh-CN" i="1">
                                        <a:solidFill>
                                          <a:srgbClr val="0070C0"/>
                                        </a:solidFill>
                                      </a:rPr>
                                      <m:t>1</m:t>
                                    </m:r>
                                  </m:sub>
                                </m:sSub>
                              </m:e>
                            </m:d>
                            <m:r>
                              <a:rPr lang="en-US" altLang="zh-CN" i="1">
                                <a:solidFill>
                                  <a:srgbClr val="0070C0"/>
                                </a:solidFill>
                              </a:rPr>
                              <m:t>=</m:t>
                            </m:r>
                            <m:sSub>
                              <m:sSubPr>
                                <m:ctrlPr>
                                  <a:rPr lang="zh-CN" altLang="zh-CN" i="1">
                                    <a:solidFill>
                                      <a:srgbClr val="0070C0"/>
                                    </a:solidFill>
                                  </a:rPr>
                                </m:ctrlPr>
                              </m:sSubPr>
                              <m:e>
                                <m:r>
                                  <a:rPr lang="en-US" altLang="zh-CN" i="1">
                                    <a:solidFill>
                                      <a:srgbClr val="0070C0"/>
                                    </a:solidFill>
                                  </a:rPr>
                                  <m:t>𝑔</m:t>
                                </m:r>
                              </m:e>
                              <m:sub>
                                <m:r>
                                  <a:rPr lang="en-US" altLang="zh-CN" i="1">
                                    <a:solidFill>
                                      <a:srgbClr val="0070C0"/>
                                    </a:solidFill>
                                  </a:rPr>
                                  <m:t>1</m:t>
                                </m:r>
                              </m:sub>
                            </m:sSub>
                            <m:r>
                              <a:rPr lang="en-US" altLang="zh-CN" i="1">
                                <a:solidFill>
                                  <a:srgbClr val="0070C0"/>
                                </a:solidFill>
                              </a:rPr>
                              <m:t>&amp;</m:t>
                            </m:r>
                            <m:r>
                              <a:rPr lang="en-US" altLang="zh-CN" i="1">
                                <a:solidFill>
                                  <a:srgbClr val="0070C0"/>
                                </a:solidFill>
                              </a:rPr>
                              <m:t>𝑓</m:t>
                            </m:r>
                            <m:d>
                              <m:dPr>
                                <m:ctrlPr>
                                  <a:rPr lang="zh-CN" altLang="zh-CN" i="1">
                                    <a:solidFill>
                                      <a:srgbClr val="0070C0"/>
                                    </a:solidFill>
                                  </a:rPr>
                                </m:ctrlPr>
                              </m:dPr>
                              <m:e>
                                <m:sSub>
                                  <m:sSubPr>
                                    <m:ctrlPr>
                                      <a:rPr lang="zh-CN" altLang="zh-CN" i="1">
                                        <a:solidFill>
                                          <a:srgbClr val="0070C0"/>
                                        </a:solidFill>
                                      </a:rPr>
                                    </m:ctrlPr>
                                  </m:sSubPr>
                                  <m:e>
                                    <m:r>
                                      <a:rPr lang="en-US" altLang="zh-CN" i="1">
                                        <a:solidFill>
                                          <a:srgbClr val="0070C0"/>
                                        </a:solidFill>
                                      </a:rPr>
                                      <m:t>𝑥</m:t>
                                    </m:r>
                                  </m:e>
                                  <m:sub>
                                    <m:r>
                                      <a:rPr lang="en-US" altLang="zh-CN" i="1">
                                        <a:solidFill>
                                          <a:srgbClr val="0070C0"/>
                                        </a:solidFill>
                                      </a:rPr>
                                      <m:t>2</m:t>
                                    </m:r>
                                  </m:sub>
                                </m:sSub>
                                <m:r>
                                  <a:rPr lang="en-US" altLang="zh-CN" i="1">
                                    <a:solidFill>
                                      <a:srgbClr val="0070C0"/>
                                    </a:solidFill>
                                  </a:rPr>
                                  <m:t>,</m:t>
                                </m:r>
                                <m:sSub>
                                  <m:sSubPr>
                                    <m:ctrlPr>
                                      <a:rPr lang="zh-CN" altLang="zh-CN" i="1">
                                        <a:solidFill>
                                          <a:srgbClr val="0070C0"/>
                                        </a:solidFill>
                                      </a:rPr>
                                    </m:ctrlPr>
                                  </m:sSubPr>
                                  <m:e>
                                    <m:r>
                                      <a:rPr lang="en-US" altLang="zh-CN" i="1">
                                        <a:solidFill>
                                          <a:srgbClr val="0070C0"/>
                                        </a:solidFill>
                                      </a:rPr>
                                      <m:t>𝑦</m:t>
                                    </m:r>
                                  </m:e>
                                  <m:sub>
                                    <m:r>
                                      <a:rPr lang="en-US" altLang="zh-CN" i="1">
                                        <a:solidFill>
                                          <a:srgbClr val="0070C0"/>
                                        </a:solidFill>
                                      </a:rPr>
                                      <m:t>2</m:t>
                                    </m:r>
                                  </m:sub>
                                </m:sSub>
                              </m:e>
                            </m:d>
                            <m:r>
                              <a:rPr lang="en-US" altLang="zh-CN" i="1">
                                <a:solidFill>
                                  <a:srgbClr val="0070C0"/>
                                </a:solidFill>
                              </a:rPr>
                              <m:t>=</m:t>
                            </m:r>
                            <m:sSub>
                              <m:sSubPr>
                                <m:ctrlPr>
                                  <a:rPr lang="zh-CN" altLang="zh-CN" i="1">
                                    <a:solidFill>
                                      <a:srgbClr val="0070C0"/>
                                    </a:solidFill>
                                  </a:rPr>
                                </m:ctrlPr>
                              </m:sSubPr>
                              <m:e>
                                <m:r>
                                  <a:rPr lang="en-US" altLang="zh-CN" i="1">
                                    <a:solidFill>
                                      <a:srgbClr val="0070C0"/>
                                    </a:solidFill>
                                  </a:rPr>
                                  <m:t>𝑔</m:t>
                                </m:r>
                              </m:e>
                              <m:sub>
                                <m:r>
                                  <a:rPr lang="en-US" altLang="zh-CN" i="1">
                                    <a:solidFill>
                                      <a:srgbClr val="0070C0"/>
                                    </a:solidFill>
                                  </a:rPr>
                                  <m:t>2</m:t>
                                </m:r>
                              </m:sub>
                            </m:sSub>
                          </m:e>
                        </m:d>
                      </m:num>
                      <m:den>
                        <m:r>
                          <a:rPr lang="en-US" altLang="zh-CN" i="1">
                            <a:solidFill>
                              <a:srgbClr val="0070C0"/>
                            </a:solidFill>
                          </a:rPr>
                          <m:t>#</m:t>
                        </m:r>
                        <m:r>
                          <a:rPr lang="en-US" altLang="zh-CN" i="1">
                            <a:solidFill>
                              <a:srgbClr val="0070C0"/>
                            </a:solidFill>
                          </a:rPr>
                          <m:t>𝑆</m:t>
                        </m:r>
                      </m:den>
                    </m:f>
                    <m:r>
                      <a:rPr lang="zh-CN" altLang="zh-CN">
                        <a:solidFill>
                          <a:srgbClr val="0070C0"/>
                        </a:solidFill>
                      </a:rPr>
                      <m:t>。</m:t>
                    </m:r>
                  </m:oMath>
                </a14:m>
                <a:endParaRPr lang="en-US" altLang="zh-CN" dirty="0" smtClean="0">
                  <a:solidFill>
                    <a:srgbClr val="0070C0"/>
                  </a:solidFill>
                </a:endParaRPr>
              </a:p>
              <a:p>
                <a:r>
                  <a:rPr lang="zh-CN" altLang="zh-CN" dirty="0"/>
                  <a:t>基于共生矩阵</a:t>
                </a:r>
                <a14:m>
                  <m:oMath xmlns:m="http://schemas.openxmlformats.org/officeDocument/2006/math">
                    <m:r>
                      <a:rPr lang="en-US" altLang="zh-CN" i="1"/>
                      <m:t>𝑃</m:t>
                    </m:r>
                  </m:oMath>
                </a14:m>
                <a:r>
                  <a:rPr lang="zh-CN" altLang="zh-CN" dirty="0"/>
                  <a:t>可定义和计算几个常用的纹理描述符，如纹理二阶矩</a:t>
                </a:r>
                <a14:m>
                  <m:oMath xmlns:m="http://schemas.openxmlformats.org/officeDocument/2006/math">
                    <m:sSub>
                      <m:sSubPr>
                        <m:ctrlPr>
                          <a:rPr lang="zh-CN" altLang="zh-CN" i="1"/>
                        </m:ctrlPr>
                      </m:sSubPr>
                      <m:e>
                        <m:r>
                          <a:rPr lang="en-US" altLang="zh-CN" i="1"/>
                          <m:t>𝑊</m:t>
                        </m:r>
                      </m:e>
                      <m:sub>
                        <m:r>
                          <a:rPr lang="en-US" altLang="zh-CN" i="1"/>
                          <m:t>𝑀</m:t>
                        </m:r>
                      </m:sub>
                    </m:sSub>
                  </m:oMath>
                </a14:m>
                <a:r>
                  <a:rPr lang="zh-CN" altLang="zh-CN" dirty="0"/>
                  <a:t>、熵</a:t>
                </a:r>
                <a14:m>
                  <m:oMath xmlns:m="http://schemas.openxmlformats.org/officeDocument/2006/math">
                    <m:sSub>
                      <m:sSubPr>
                        <m:ctrlPr>
                          <a:rPr lang="zh-CN" altLang="zh-CN" i="1"/>
                        </m:ctrlPr>
                      </m:sSubPr>
                      <m:e>
                        <m:r>
                          <a:rPr lang="en-US" altLang="zh-CN" i="1"/>
                          <m:t>𝑊</m:t>
                        </m:r>
                      </m:e>
                      <m:sub>
                        <m:r>
                          <a:rPr lang="en-US" altLang="zh-CN" i="1"/>
                          <m:t>𝐸</m:t>
                        </m:r>
                      </m:sub>
                    </m:sSub>
                  </m:oMath>
                </a14:m>
                <a:r>
                  <a:rPr lang="zh-CN" altLang="zh-CN" dirty="0"/>
                  <a:t>、对比度</a:t>
                </a:r>
                <a14:m>
                  <m:oMath xmlns:m="http://schemas.openxmlformats.org/officeDocument/2006/math">
                    <m:sSub>
                      <m:sSubPr>
                        <m:ctrlPr>
                          <a:rPr lang="zh-CN" altLang="zh-CN" i="1"/>
                        </m:ctrlPr>
                      </m:sSubPr>
                      <m:e>
                        <m:r>
                          <a:rPr lang="en-US" altLang="zh-CN" i="1"/>
                          <m:t>𝑊</m:t>
                        </m:r>
                      </m:e>
                      <m:sub>
                        <m:r>
                          <a:rPr lang="en-US" altLang="zh-CN" i="1"/>
                          <m:t>𝐶</m:t>
                        </m:r>
                      </m:sub>
                    </m:sSub>
                  </m:oMath>
                </a14:m>
                <a:r>
                  <a:rPr lang="zh-CN" altLang="zh-CN" dirty="0"/>
                  <a:t>和均匀性</a:t>
                </a:r>
                <a14:m>
                  <m:oMath xmlns:m="http://schemas.openxmlformats.org/officeDocument/2006/math">
                    <m:sSub>
                      <m:sSubPr>
                        <m:ctrlPr>
                          <a:rPr lang="zh-CN" altLang="zh-CN" i="1"/>
                        </m:ctrlPr>
                      </m:sSubPr>
                      <m:e>
                        <m:r>
                          <a:rPr lang="en-US" altLang="zh-CN" i="1"/>
                          <m:t>𝑊</m:t>
                        </m:r>
                      </m:e>
                      <m:sub>
                        <m:r>
                          <a:rPr lang="en-US" altLang="zh-CN" i="1"/>
                          <m:t>𝐻</m:t>
                        </m:r>
                      </m:sub>
                    </m:sSub>
                  </m:oMath>
                </a14:m>
                <a:r>
                  <a:rPr lang="zh-CN" altLang="zh-CN" dirty="0" smtClean="0"/>
                  <a:t>：</a:t>
                </a:r>
                <a:endParaRPr lang="en-US" altLang="zh-CN" dirty="0" smtClean="0"/>
              </a:p>
              <a:p>
                <a:pPr lvl="1"/>
                <a14:m>
                  <m:oMath xmlns:m="http://schemas.openxmlformats.org/officeDocument/2006/math">
                    <m:sSub>
                      <m:sSubPr>
                        <m:ctrlPr>
                          <a:rPr lang="zh-CN" altLang="zh-CN" i="1" smtClean="0">
                            <a:solidFill>
                              <a:srgbClr val="C00000"/>
                            </a:solidFill>
                          </a:rPr>
                        </m:ctrlPr>
                      </m:sSubPr>
                      <m:e>
                        <m:r>
                          <a:rPr lang="en-US" altLang="zh-CN" i="1">
                            <a:solidFill>
                              <a:srgbClr val="C00000"/>
                            </a:solidFill>
                          </a:rPr>
                          <m:t>𝑊</m:t>
                        </m:r>
                      </m:e>
                      <m:sub>
                        <m:r>
                          <a:rPr lang="en-US" altLang="zh-CN" i="1">
                            <a:solidFill>
                              <a:srgbClr val="C00000"/>
                            </a:solidFill>
                          </a:rPr>
                          <m:t>𝑀</m:t>
                        </m:r>
                      </m:sub>
                    </m:sSub>
                    <m:r>
                      <a:rPr lang="en-US" altLang="zh-CN" i="1">
                        <a:solidFill>
                          <a:srgbClr val="C00000"/>
                        </a:solidFill>
                      </a:rPr>
                      <m:t>=</m:t>
                    </m:r>
                    <m:nary>
                      <m:naryPr>
                        <m:chr m:val="∑"/>
                        <m:limLoc m:val="undOvr"/>
                        <m:supHide m:val="on"/>
                        <m:ctrlPr>
                          <a:rPr lang="zh-CN" altLang="zh-CN" i="1">
                            <a:solidFill>
                              <a:srgbClr val="C00000"/>
                            </a:solidFill>
                          </a:rPr>
                        </m:ctrlPr>
                      </m:naryPr>
                      <m:sub>
                        <m:sSub>
                          <m:sSubPr>
                            <m:ctrlPr>
                              <a:rPr lang="zh-CN" altLang="zh-CN" i="1">
                                <a:solidFill>
                                  <a:srgbClr val="C00000"/>
                                </a:solidFill>
                              </a:rPr>
                            </m:ctrlPr>
                          </m:sSubPr>
                          <m:e>
                            <m:r>
                              <a:rPr lang="en-US" altLang="zh-CN" i="1">
                                <a:solidFill>
                                  <a:srgbClr val="C00000"/>
                                </a:solidFill>
                              </a:rPr>
                              <m:t>𝑔</m:t>
                            </m:r>
                          </m:e>
                          <m:sub>
                            <m:r>
                              <a:rPr lang="en-US" altLang="zh-CN" i="1">
                                <a:solidFill>
                                  <a:srgbClr val="C00000"/>
                                </a:solidFill>
                              </a:rPr>
                              <m:t>1</m:t>
                            </m:r>
                          </m:sub>
                        </m:sSub>
                      </m:sub>
                      <m:sup/>
                      <m:e>
                        <m:nary>
                          <m:naryPr>
                            <m:chr m:val="∑"/>
                            <m:limLoc m:val="undOvr"/>
                            <m:supHide m:val="on"/>
                            <m:ctrlPr>
                              <a:rPr lang="zh-CN" altLang="zh-CN" i="1">
                                <a:solidFill>
                                  <a:srgbClr val="C00000"/>
                                </a:solidFill>
                              </a:rPr>
                            </m:ctrlPr>
                          </m:naryPr>
                          <m:sub>
                            <m:sSub>
                              <m:sSubPr>
                                <m:ctrlPr>
                                  <a:rPr lang="zh-CN" altLang="zh-CN" i="1">
                                    <a:solidFill>
                                      <a:srgbClr val="C00000"/>
                                    </a:solidFill>
                                  </a:rPr>
                                </m:ctrlPr>
                              </m:sSubPr>
                              <m:e>
                                <m:r>
                                  <a:rPr lang="en-US" altLang="zh-CN" i="1">
                                    <a:solidFill>
                                      <a:srgbClr val="C00000"/>
                                    </a:solidFill>
                                  </a:rPr>
                                  <m:t>𝑔</m:t>
                                </m:r>
                              </m:e>
                              <m:sub>
                                <m:r>
                                  <a:rPr lang="en-US" altLang="zh-CN" i="1">
                                    <a:solidFill>
                                      <a:srgbClr val="C00000"/>
                                    </a:solidFill>
                                  </a:rPr>
                                  <m:t>2</m:t>
                                </m:r>
                              </m:sub>
                            </m:sSub>
                          </m:sub>
                          <m:sup/>
                          <m:e>
                            <m:sSup>
                              <m:sSupPr>
                                <m:ctrlPr>
                                  <a:rPr lang="zh-CN" altLang="zh-CN" i="1">
                                    <a:solidFill>
                                      <a:srgbClr val="C00000"/>
                                    </a:solidFill>
                                  </a:rPr>
                                </m:ctrlPr>
                              </m:sSupPr>
                              <m:e>
                                <m:r>
                                  <a:rPr lang="en-US" altLang="zh-CN" i="1">
                                    <a:solidFill>
                                      <a:srgbClr val="C00000"/>
                                    </a:solidFill>
                                  </a:rPr>
                                  <m:t>𝑃</m:t>
                                </m:r>
                                <m:d>
                                  <m:dPr>
                                    <m:ctrlPr>
                                      <a:rPr lang="zh-CN" altLang="zh-CN" i="1">
                                        <a:solidFill>
                                          <a:srgbClr val="C00000"/>
                                        </a:solidFill>
                                      </a:rPr>
                                    </m:ctrlPr>
                                  </m:dPr>
                                  <m:e>
                                    <m:sSub>
                                      <m:sSubPr>
                                        <m:ctrlPr>
                                          <a:rPr lang="zh-CN" altLang="zh-CN" i="1">
                                            <a:solidFill>
                                              <a:srgbClr val="C00000"/>
                                            </a:solidFill>
                                          </a:rPr>
                                        </m:ctrlPr>
                                      </m:sSubPr>
                                      <m:e>
                                        <m:r>
                                          <a:rPr lang="en-US" altLang="zh-CN" i="1">
                                            <a:solidFill>
                                              <a:srgbClr val="C00000"/>
                                            </a:solidFill>
                                          </a:rPr>
                                          <m:t>𝑔</m:t>
                                        </m:r>
                                      </m:e>
                                      <m:sub>
                                        <m:r>
                                          <a:rPr lang="en-US" altLang="zh-CN" i="1">
                                            <a:solidFill>
                                              <a:srgbClr val="C00000"/>
                                            </a:solidFill>
                                          </a:rPr>
                                          <m:t>1</m:t>
                                        </m:r>
                                      </m:sub>
                                    </m:sSub>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𝑔</m:t>
                                        </m:r>
                                      </m:e>
                                      <m:sub>
                                        <m:r>
                                          <a:rPr lang="en-US" altLang="zh-CN" i="1">
                                            <a:solidFill>
                                              <a:srgbClr val="C00000"/>
                                            </a:solidFill>
                                          </a:rPr>
                                          <m:t>2</m:t>
                                        </m:r>
                                      </m:sub>
                                    </m:sSub>
                                  </m:e>
                                </m:d>
                              </m:e>
                              <m:sup>
                                <m:r>
                                  <a:rPr lang="en-US" altLang="zh-CN" i="1">
                                    <a:solidFill>
                                      <a:srgbClr val="C00000"/>
                                    </a:solidFill>
                                  </a:rPr>
                                  <m:t>2</m:t>
                                </m:r>
                              </m:sup>
                            </m:sSup>
                          </m:e>
                        </m:nary>
                      </m:e>
                    </m:nary>
                    <m:r>
                      <a:rPr lang="zh-CN" altLang="zh-CN">
                        <a:solidFill>
                          <a:srgbClr val="C00000"/>
                        </a:solidFill>
                      </a:rPr>
                      <m:t>，</m:t>
                    </m:r>
                  </m:oMath>
                </a14:m>
                <a:endParaRPr lang="en-US" altLang="zh-CN" dirty="0" smtClean="0">
                  <a:solidFill>
                    <a:srgbClr val="C00000"/>
                  </a:solidFill>
                </a:endParaRPr>
              </a:p>
              <a:p>
                <a:pPr lvl="1"/>
                <a14:m>
                  <m:oMath xmlns:m="http://schemas.openxmlformats.org/officeDocument/2006/math">
                    <m:sSub>
                      <m:sSubPr>
                        <m:ctrlPr>
                          <a:rPr lang="zh-CN" altLang="zh-CN" i="1">
                            <a:solidFill>
                              <a:srgbClr val="C00000"/>
                            </a:solidFill>
                          </a:rPr>
                        </m:ctrlPr>
                      </m:sSubPr>
                      <m:e>
                        <m:r>
                          <a:rPr lang="en-US" altLang="zh-CN" i="1">
                            <a:solidFill>
                              <a:srgbClr val="C00000"/>
                            </a:solidFill>
                          </a:rPr>
                          <m:t>𝑊</m:t>
                        </m:r>
                      </m:e>
                      <m:sub>
                        <m:r>
                          <a:rPr lang="en-US" altLang="zh-CN" i="1">
                            <a:solidFill>
                              <a:srgbClr val="C00000"/>
                            </a:solidFill>
                          </a:rPr>
                          <m:t>𝐸</m:t>
                        </m:r>
                      </m:sub>
                    </m:sSub>
                    <m:r>
                      <a:rPr lang="en-US" altLang="zh-CN">
                        <a:solidFill>
                          <a:srgbClr val="C00000"/>
                        </a:solidFill>
                      </a:rPr>
                      <m:t>=</m:t>
                    </m:r>
                    <m:r>
                      <a:rPr lang="en-US" altLang="zh-CN" i="1">
                        <a:solidFill>
                          <a:srgbClr val="C00000"/>
                        </a:solidFill>
                      </a:rPr>
                      <m:t>−</m:t>
                    </m:r>
                    <m:nary>
                      <m:naryPr>
                        <m:chr m:val="∑"/>
                        <m:limLoc m:val="undOvr"/>
                        <m:supHide m:val="on"/>
                        <m:ctrlPr>
                          <a:rPr lang="zh-CN" altLang="zh-CN" i="1">
                            <a:solidFill>
                              <a:srgbClr val="C00000"/>
                            </a:solidFill>
                          </a:rPr>
                        </m:ctrlPr>
                      </m:naryPr>
                      <m:sub>
                        <m:sSub>
                          <m:sSubPr>
                            <m:ctrlPr>
                              <a:rPr lang="zh-CN" altLang="zh-CN" i="1">
                                <a:solidFill>
                                  <a:srgbClr val="C00000"/>
                                </a:solidFill>
                              </a:rPr>
                            </m:ctrlPr>
                          </m:sSubPr>
                          <m:e>
                            <m:r>
                              <a:rPr lang="en-US" altLang="zh-CN" i="1">
                                <a:solidFill>
                                  <a:srgbClr val="C00000"/>
                                </a:solidFill>
                              </a:rPr>
                              <m:t>𝑔</m:t>
                            </m:r>
                          </m:e>
                          <m:sub>
                            <m:r>
                              <a:rPr lang="en-US" altLang="zh-CN" i="1">
                                <a:solidFill>
                                  <a:srgbClr val="C00000"/>
                                </a:solidFill>
                              </a:rPr>
                              <m:t>1</m:t>
                            </m:r>
                          </m:sub>
                        </m:sSub>
                      </m:sub>
                      <m:sup/>
                      <m:e>
                        <m:nary>
                          <m:naryPr>
                            <m:chr m:val="∑"/>
                            <m:limLoc m:val="undOvr"/>
                            <m:supHide m:val="on"/>
                            <m:ctrlPr>
                              <a:rPr lang="zh-CN" altLang="zh-CN" i="1">
                                <a:solidFill>
                                  <a:srgbClr val="C00000"/>
                                </a:solidFill>
                              </a:rPr>
                            </m:ctrlPr>
                          </m:naryPr>
                          <m:sub>
                            <m:sSub>
                              <m:sSubPr>
                                <m:ctrlPr>
                                  <a:rPr lang="zh-CN" altLang="zh-CN" i="1">
                                    <a:solidFill>
                                      <a:srgbClr val="C00000"/>
                                    </a:solidFill>
                                  </a:rPr>
                                </m:ctrlPr>
                              </m:sSubPr>
                              <m:e>
                                <m:r>
                                  <a:rPr lang="en-US" altLang="zh-CN" i="1">
                                    <a:solidFill>
                                      <a:srgbClr val="C00000"/>
                                    </a:solidFill>
                                  </a:rPr>
                                  <m:t>𝑔</m:t>
                                </m:r>
                              </m:e>
                              <m:sub>
                                <m:r>
                                  <a:rPr lang="en-US" altLang="zh-CN" i="1">
                                    <a:solidFill>
                                      <a:srgbClr val="C00000"/>
                                    </a:solidFill>
                                  </a:rPr>
                                  <m:t>2</m:t>
                                </m:r>
                              </m:sub>
                            </m:sSub>
                          </m:sub>
                          <m:sup/>
                          <m:e>
                            <m:r>
                              <a:rPr lang="en-US" altLang="zh-CN" i="1">
                                <a:solidFill>
                                  <a:srgbClr val="C00000"/>
                                </a:solidFill>
                              </a:rPr>
                              <m:t>𝑃</m:t>
                            </m:r>
                            <m:d>
                              <m:dPr>
                                <m:ctrlPr>
                                  <a:rPr lang="zh-CN" altLang="zh-CN" i="1">
                                    <a:solidFill>
                                      <a:srgbClr val="C00000"/>
                                    </a:solidFill>
                                  </a:rPr>
                                </m:ctrlPr>
                              </m:dPr>
                              <m:e>
                                <m:sSub>
                                  <m:sSubPr>
                                    <m:ctrlPr>
                                      <a:rPr lang="zh-CN" altLang="zh-CN" i="1">
                                        <a:solidFill>
                                          <a:srgbClr val="C00000"/>
                                        </a:solidFill>
                                      </a:rPr>
                                    </m:ctrlPr>
                                  </m:sSubPr>
                                  <m:e>
                                    <m:r>
                                      <a:rPr lang="en-US" altLang="zh-CN" i="1">
                                        <a:solidFill>
                                          <a:srgbClr val="C00000"/>
                                        </a:solidFill>
                                      </a:rPr>
                                      <m:t>𝑔</m:t>
                                    </m:r>
                                  </m:e>
                                  <m:sub>
                                    <m:r>
                                      <a:rPr lang="en-US" altLang="zh-CN" i="1">
                                        <a:solidFill>
                                          <a:srgbClr val="C00000"/>
                                        </a:solidFill>
                                      </a:rPr>
                                      <m:t>1</m:t>
                                    </m:r>
                                  </m:sub>
                                </m:sSub>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𝑔</m:t>
                                    </m:r>
                                  </m:e>
                                  <m:sub>
                                    <m:r>
                                      <a:rPr lang="en-US" altLang="zh-CN" i="1">
                                        <a:solidFill>
                                          <a:srgbClr val="C00000"/>
                                        </a:solidFill>
                                      </a:rPr>
                                      <m:t>2</m:t>
                                    </m:r>
                                  </m:sub>
                                </m:sSub>
                              </m:e>
                            </m:d>
                            <m:r>
                              <m:rPr>
                                <m:sty m:val="p"/>
                              </m:rPr>
                              <a:rPr lang="en-US" altLang="zh-CN">
                                <a:solidFill>
                                  <a:srgbClr val="C00000"/>
                                </a:solidFill>
                              </a:rPr>
                              <m:t>log</m:t>
                            </m:r>
                            <m:r>
                              <a:rPr lang="en-US" altLang="zh-CN" i="1">
                                <a:solidFill>
                                  <a:srgbClr val="C00000"/>
                                </a:solidFill>
                              </a:rPr>
                              <m:t>𝑃</m:t>
                            </m:r>
                            <m:d>
                              <m:dPr>
                                <m:ctrlPr>
                                  <a:rPr lang="zh-CN" altLang="zh-CN" i="1">
                                    <a:solidFill>
                                      <a:srgbClr val="C00000"/>
                                    </a:solidFill>
                                  </a:rPr>
                                </m:ctrlPr>
                              </m:dPr>
                              <m:e>
                                <m:sSub>
                                  <m:sSubPr>
                                    <m:ctrlPr>
                                      <a:rPr lang="zh-CN" altLang="zh-CN" i="1">
                                        <a:solidFill>
                                          <a:srgbClr val="C00000"/>
                                        </a:solidFill>
                                      </a:rPr>
                                    </m:ctrlPr>
                                  </m:sSubPr>
                                  <m:e>
                                    <m:r>
                                      <a:rPr lang="en-US" altLang="zh-CN" i="1">
                                        <a:solidFill>
                                          <a:srgbClr val="C00000"/>
                                        </a:solidFill>
                                      </a:rPr>
                                      <m:t>𝑔</m:t>
                                    </m:r>
                                  </m:e>
                                  <m:sub>
                                    <m:r>
                                      <a:rPr lang="en-US" altLang="zh-CN" i="1">
                                        <a:solidFill>
                                          <a:srgbClr val="C00000"/>
                                        </a:solidFill>
                                      </a:rPr>
                                      <m:t>1</m:t>
                                    </m:r>
                                  </m:sub>
                                </m:sSub>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𝑔</m:t>
                                    </m:r>
                                  </m:e>
                                  <m:sub>
                                    <m:r>
                                      <a:rPr lang="en-US" altLang="zh-CN" i="1">
                                        <a:solidFill>
                                          <a:srgbClr val="C00000"/>
                                        </a:solidFill>
                                      </a:rPr>
                                      <m:t>2</m:t>
                                    </m:r>
                                  </m:sub>
                                </m:sSub>
                              </m:e>
                            </m:d>
                          </m:e>
                        </m:nary>
                      </m:e>
                    </m:nary>
                    <m:r>
                      <a:rPr lang="zh-CN" altLang="zh-CN">
                        <a:solidFill>
                          <a:srgbClr val="C00000"/>
                        </a:solidFill>
                      </a:rPr>
                      <m:t>，</m:t>
                    </m:r>
                  </m:oMath>
                </a14:m>
                <a:endParaRPr lang="en-US" altLang="zh-CN" dirty="0" smtClean="0">
                  <a:solidFill>
                    <a:srgbClr val="C00000"/>
                  </a:solidFill>
                </a:endParaRPr>
              </a:p>
              <a:p>
                <a:pPr lvl="1"/>
                <a14:m>
                  <m:oMath xmlns:m="http://schemas.openxmlformats.org/officeDocument/2006/math">
                    <m:sSub>
                      <m:sSubPr>
                        <m:ctrlPr>
                          <a:rPr lang="zh-CN" altLang="zh-CN" i="1">
                            <a:solidFill>
                              <a:srgbClr val="C00000"/>
                            </a:solidFill>
                          </a:rPr>
                        </m:ctrlPr>
                      </m:sSubPr>
                      <m:e>
                        <m:r>
                          <a:rPr lang="en-US" altLang="zh-CN" i="1">
                            <a:solidFill>
                              <a:srgbClr val="C00000"/>
                            </a:solidFill>
                          </a:rPr>
                          <m:t>𝑊</m:t>
                        </m:r>
                      </m:e>
                      <m:sub>
                        <m:r>
                          <a:rPr lang="en-US" altLang="zh-CN" i="1">
                            <a:solidFill>
                              <a:srgbClr val="C00000"/>
                            </a:solidFill>
                          </a:rPr>
                          <m:t>𝐶</m:t>
                        </m:r>
                      </m:sub>
                    </m:sSub>
                    <m:r>
                      <a:rPr lang="en-US" altLang="zh-CN">
                        <a:solidFill>
                          <a:srgbClr val="C00000"/>
                        </a:solidFill>
                      </a:rPr>
                      <m:t>=</m:t>
                    </m:r>
                    <m:nary>
                      <m:naryPr>
                        <m:chr m:val="∑"/>
                        <m:limLoc m:val="undOvr"/>
                        <m:supHide m:val="on"/>
                        <m:ctrlPr>
                          <a:rPr lang="zh-CN" altLang="zh-CN" i="1">
                            <a:solidFill>
                              <a:srgbClr val="C00000"/>
                            </a:solidFill>
                          </a:rPr>
                        </m:ctrlPr>
                      </m:naryPr>
                      <m:sub>
                        <m:sSub>
                          <m:sSubPr>
                            <m:ctrlPr>
                              <a:rPr lang="zh-CN" altLang="zh-CN" i="1">
                                <a:solidFill>
                                  <a:srgbClr val="C00000"/>
                                </a:solidFill>
                              </a:rPr>
                            </m:ctrlPr>
                          </m:sSubPr>
                          <m:e>
                            <m:r>
                              <a:rPr lang="en-US" altLang="zh-CN" i="1">
                                <a:solidFill>
                                  <a:srgbClr val="C00000"/>
                                </a:solidFill>
                              </a:rPr>
                              <m:t>𝑔</m:t>
                            </m:r>
                          </m:e>
                          <m:sub>
                            <m:r>
                              <a:rPr lang="en-US" altLang="zh-CN" i="1">
                                <a:solidFill>
                                  <a:srgbClr val="C00000"/>
                                </a:solidFill>
                              </a:rPr>
                              <m:t>1</m:t>
                            </m:r>
                          </m:sub>
                        </m:sSub>
                      </m:sub>
                      <m:sup/>
                      <m:e>
                        <m:nary>
                          <m:naryPr>
                            <m:chr m:val="∑"/>
                            <m:limLoc m:val="undOvr"/>
                            <m:supHide m:val="on"/>
                            <m:ctrlPr>
                              <a:rPr lang="zh-CN" altLang="zh-CN" i="1">
                                <a:solidFill>
                                  <a:srgbClr val="C00000"/>
                                </a:solidFill>
                              </a:rPr>
                            </m:ctrlPr>
                          </m:naryPr>
                          <m:sub>
                            <m:sSub>
                              <m:sSubPr>
                                <m:ctrlPr>
                                  <a:rPr lang="zh-CN" altLang="zh-CN" i="1">
                                    <a:solidFill>
                                      <a:srgbClr val="C00000"/>
                                    </a:solidFill>
                                  </a:rPr>
                                </m:ctrlPr>
                              </m:sSubPr>
                              <m:e>
                                <m:r>
                                  <a:rPr lang="en-US" altLang="zh-CN" i="1">
                                    <a:solidFill>
                                      <a:srgbClr val="C00000"/>
                                    </a:solidFill>
                                  </a:rPr>
                                  <m:t>𝑔</m:t>
                                </m:r>
                              </m:e>
                              <m:sub>
                                <m:r>
                                  <a:rPr lang="en-US" altLang="zh-CN" i="1">
                                    <a:solidFill>
                                      <a:srgbClr val="C00000"/>
                                    </a:solidFill>
                                  </a:rPr>
                                  <m:t>2</m:t>
                                </m:r>
                              </m:sub>
                            </m:sSub>
                          </m:sub>
                          <m:sup/>
                          <m:e>
                            <m:d>
                              <m:dPr>
                                <m:begChr m:val="|"/>
                                <m:endChr m:val="|"/>
                                <m:ctrlPr>
                                  <a:rPr lang="zh-CN" altLang="zh-CN" i="1">
                                    <a:solidFill>
                                      <a:srgbClr val="C00000"/>
                                    </a:solidFill>
                                  </a:rPr>
                                </m:ctrlPr>
                              </m:dPr>
                              <m:e>
                                <m:sSub>
                                  <m:sSubPr>
                                    <m:ctrlPr>
                                      <a:rPr lang="zh-CN" altLang="zh-CN" i="1">
                                        <a:solidFill>
                                          <a:srgbClr val="C00000"/>
                                        </a:solidFill>
                                      </a:rPr>
                                    </m:ctrlPr>
                                  </m:sSubPr>
                                  <m:e>
                                    <m:r>
                                      <a:rPr lang="en-US" altLang="zh-CN" i="1">
                                        <a:solidFill>
                                          <a:srgbClr val="C00000"/>
                                        </a:solidFill>
                                      </a:rPr>
                                      <m:t>𝑔</m:t>
                                    </m:r>
                                  </m:e>
                                  <m:sub>
                                    <m:r>
                                      <a:rPr lang="en-US" altLang="zh-CN" i="1">
                                        <a:solidFill>
                                          <a:srgbClr val="C00000"/>
                                        </a:solidFill>
                                      </a:rPr>
                                      <m:t>1</m:t>
                                    </m:r>
                                  </m:sub>
                                </m:sSub>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𝑔</m:t>
                                    </m:r>
                                  </m:e>
                                  <m:sub>
                                    <m:r>
                                      <a:rPr lang="en-US" altLang="zh-CN" i="1">
                                        <a:solidFill>
                                          <a:srgbClr val="C00000"/>
                                        </a:solidFill>
                                      </a:rPr>
                                      <m:t>2</m:t>
                                    </m:r>
                                  </m:sub>
                                </m:sSub>
                              </m:e>
                            </m:d>
                            <m:r>
                              <a:rPr lang="en-US" altLang="zh-CN" i="1">
                                <a:solidFill>
                                  <a:srgbClr val="C00000"/>
                                </a:solidFill>
                              </a:rPr>
                              <m:t>𝑃</m:t>
                            </m:r>
                            <m:d>
                              <m:dPr>
                                <m:ctrlPr>
                                  <a:rPr lang="zh-CN" altLang="zh-CN" i="1">
                                    <a:solidFill>
                                      <a:srgbClr val="C00000"/>
                                    </a:solidFill>
                                  </a:rPr>
                                </m:ctrlPr>
                              </m:dPr>
                              <m:e>
                                <m:sSub>
                                  <m:sSubPr>
                                    <m:ctrlPr>
                                      <a:rPr lang="zh-CN" altLang="zh-CN" i="1">
                                        <a:solidFill>
                                          <a:srgbClr val="C00000"/>
                                        </a:solidFill>
                                      </a:rPr>
                                    </m:ctrlPr>
                                  </m:sSubPr>
                                  <m:e>
                                    <m:r>
                                      <a:rPr lang="en-US" altLang="zh-CN" i="1">
                                        <a:solidFill>
                                          <a:srgbClr val="C00000"/>
                                        </a:solidFill>
                                      </a:rPr>
                                      <m:t>𝑔</m:t>
                                    </m:r>
                                  </m:e>
                                  <m:sub>
                                    <m:r>
                                      <a:rPr lang="en-US" altLang="zh-CN" i="1">
                                        <a:solidFill>
                                          <a:srgbClr val="C00000"/>
                                        </a:solidFill>
                                      </a:rPr>
                                      <m:t>1</m:t>
                                    </m:r>
                                  </m:sub>
                                </m:sSub>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𝑔</m:t>
                                    </m:r>
                                  </m:e>
                                  <m:sub>
                                    <m:r>
                                      <a:rPr lang="en-US" altLang="zh-CN" i="1">
                                        <a:solidFill>
                                          <a:srgbClr val="C00000"/>
                                        </a:solidFill>
                                      </a:rPr>
                                      <m:t>2</m:t>
                                    </m:r>
                                  </m:sub>
                                </m:sSub>
                              </m:e>
                            </m:d>
                          </m:e>
                        </m:nary>
                      </m:e>
                    </m:nary>
                    <m:r>
                      <a:rPr lang="zh-CN" altLang="zh-CN">
                        <a:solidFill>
                          <a:srgbClr val="C00000"/>
                        </a:solidFill>
                      </a:rPr>
                      <m:t>，</m:t>
                    </m:r>
                  </m:oMath>
                </a14:m>
                <a:endParaRPr lang="en-US" altLang="zh-CN" dirty="0" smtClean="0">
                  <a:solidFill>
                    <a:srgbClr val="C00000"/>
                  </a:solidFill>
                </a:endParaRPr>
              </a:p>
              <a:p>
                <a:pPr lvl="1"/>
                <a14:m>
                  <m:oMath xmlns:m="http://schemas.openxmlformats.org/officeDocument/2006/math">
                    <m:sSub>
                      <m:sSubPr>
                        <m:ctrlPr>
                          <a:rPr lang="zh-CN" altLang="zh-CN" i="1">
                            <a:solidFill>
                              <a:srgbClr val="C00000"/>
                            </a:solidFill>
                          </a:rPr>
                        </m:ctrlPr>
                      </m:sSubPr>
                      <m:e>
                        <m:r>
                          <a:rPr lang="en-US" altLang="zh-CN" i="1">
                            <a:solidFill>
                              <a:srgbClr val="C00000"/>
                            </a:solidFill>
                          </a:rPr>
                          <m:t>𝑊</m:t>
                        </m:r>
                      </m:e>
                      <m:sub>
                        <m:r>
                          <a:rPr lang="en-US" altLang="zh-CN" i="1">
                            <a:solidFill>
                              <a:srgbClr val="C00000"/>
                            </a:solidFill>
                          </a:rPr>
                          <m:t>𝐻</m:t>
                        </m:r>
                      </m:sub>
                    </m:sSub>
                    <m:r>
                      <a:rPr lang="en-US" altLang="zh-CN">
                        <a:solidFill>
                          <a:srgbClr val="C00000"/>
                        </a:solidFill>
                      </a:rPr>
                      <m:t>=</m:t>
                    </m:r>
                    <m:nary>
                      <m:naryPr>
                        <m:chr m:val="∑"/>
                        <m:limLoc m:val="undOvr"/>
                        <m:supHide m:val="on"/>
                        <m:ctrlPr>
                          <a:rPr lang="zh-CN" altLang="zh-CN" i="1">
                            <a:solidFill>
                              <a:srgbClr val="C00000"/>
                            </a:solidFill>
                          </a:rPr>
                        </m:ctrlPr>
                      </m:naryPr>
                      <m:sub>
                        <m:sSub>
                          <m:sSubPr>
                            <m:ctrlPr>
                              <a:rPr lang="zh-CN" altLang="zh-CN" i="1">
                                <a:solidFill>
                                  <a:srgbClr val="C00000"/>
                                </a:solidFill>
                              </a:rPr>
                            </m:ctrlPr>
                          </m:sSubPr>
                          <m:e>
                            <m:r>
                              <a:rPr lang="en-US" altLang="zh-CN" i="1">
                                <a:solidFill>
                                  <a:srgbClr val="C00000"/>
                                </a:solidFill>
                              </a:rPr>
                              <m:t>𝑔</m:t>
                            </m:r>
                          </m:e>
                          <m:sub>
                            <m:r>
                              <a:rPr lang="en-US" altLang="zh-CN" i="1">
                                <a:solidFill>
                                  <a:srgbClr val="C00000"/>
                                </a:solidFill>
                              </a:rPr>
                              <m:t>1</m:t>
                            </m:r>
                          </m:sub>
                        </m:sSub>
                      </m:sub>
                      <m:sup/>
                      <m:e>
                        <m:nary>
                          <m:naryPr>
                            <m:chr m:val="∑"/>
                            <m:limLoc m:val="undOvr"/>
                            <m:supHide m:val="on"/>
                            <m:ctrlPr>
                              <a:rPr lang="zh-CN" altLang="zh-CN" i="1">
                                <a:solidFill>
                                  <a:srgbClr val="C00000"/>
                                </a:solidFill>
                              </a:rPr>
                            </m:ctrlPr>
                          </m:naryPr>
                          <m:sub>
                            <m:sSub>
                              <m:sSubPr>
                                <m:ctrlPr>
                                  <a:rPr lang="zh-CN" altLang="zh-CN" i="1">
                                    <a:solidFill>
                                      <a:srgbClr val="C00000"/>
                                    </a:solidFill>
                                  </a:rPr>
                                </m:ctrlPr>
                              </m:sSubPr>
                              <m:e>
                                <m:r>
                                  <a:rPr lang="en-US" altLang="zh-CN" i="1">
                                    <a:solidFill>
                                      <a:srgbClr val="C00000"/>
                                    </a:solidFill>
                                  </a:rPr>
                                  <m:t>𝑔</m:t>
                                </m:r>
                              </m:e>
                              <m:sub>
                                <m:r>
                                  <a:rPr lang="en-US" altLang="zh-CN" i="1">
                                    <a:solidFill>
                                      <a:srgbClr val="C00000"/>
                                    </a:solidFill>
                                  </a:rPr>
                                  <m:t>2</m:t>
                                </m:r>
                              </m:sub>
                            </m:sSub>
                          </m:sub>
                          <m:sup/>
                          <m:e>
                            <m:f>
                              <m:fPr>
                                <m:ctrlPr>
                                  <a:rPr lang="zh-CN" altLang="zh-CN" i="1">
                                    <a:solidFill>
                                      <a:srgbClr val="C00000"/>
                                    </a:solidFill>
                                  </a:rPr>
                                </m:ctrlPr>
                              </m:fPr>
                              <m:num>
                                <m:r>
                                  <a:rPr lang="en-US" altLang="zh-CN" i="1">
                                    <a:solidFill>
                                      <a:srgbClr val="C00000"/>
                                    </a:solidFill>
                                  </a:rPr>
                                  <m:t>𝑃</m:t>
                                </m:r>
                                <m:d>
                                  <m:dPr>
                                    <m:ctrlPr>
                                      <a:rPr lang="zh-CN" altLang="zh-CN" i="1">
                                        <a:solidFill>
                                          <a:srgbClr val="C00000"/>
                                        </a:solidFill>
                                      </a:rPr>
                                    </m:ctrlPr>
                                  </m:dPr>
                                  <m:e>
                                    <m:sSub>
                                      <m:sSubPr>
                                        <m:ctrlPr>
                                          <a:rPr lang="zh-CN" altLang="zh-CN" i="1">
                                            <a:solidFill>
                                              <a:srgbClr val="C00000"/>
                                            </a:solidFill>
                                          </a:rPr>
                                        </m:ctrlPr>
                                      </m:sSubPr>
                                      <m:e>
                                        <m:r>
                                          <a:rPr lang="en-US" altLang="zh-CN" i="1">
                                            <a:solidFill>
                                              <a:srgbClr val="C00000"/>
                                            </a:solidFill>
                                          </a:rPr>
                                          <m:t>𝑔</m:t>
                                        </m:r>
                                      </m:e>
                                      <m:sub>
                                        <m:r>
                                          <a:rPr lang="en-US" altLang="zh-CN" i="1">
                                            <a:solidFill>
                                              <a:srgbClr val="C00000"/>
                                            </a:solidFill>
                                          </a:rPr>
                                          <m:t>1</m:t>
                                        </m:r>
                                      </m:sub>
                                    </m:sSub>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𝑔</m:t>
                                        </m:r>
                                      </m:e>
                                      <m:sub>
                                        <m:r>
                                          <a:rPr lang="en-US" altLang="zh-CN" i="1">
                                            <a:solidFill>
                                              <a:srgbClr val="C00000"/>
                                            </a:solidFill>
                                          </a:rPr>
                                          <m:t>2</m:t>
                                        </m:r>
                                      </m:sub>
                                    </m:sSub>
                                  </m:e>
                                </m:d>
                              </m:num>
                              <m:den>
                                <m:r>
                                  <a:rPr lang="en-US" altLang="zh-CN" i="1">
                                    <a:solidFill>
                                      <a:srgbClr val="C00000"/>
                                    </a:solidFill>
                                  </a:rPr>
                                  <m:t>𝑘</m:t>
                                </m:r>
                                <m:r>
                                  <a:rPr lang="en-US" altLang="zh-CN" i="1">
                                    <a:solidFill>
                                      <a:srgbClr val="C00000"/>
                                    </a:solidFill>
                                  </a:rPr>
                                  <m:t>+</m:t>
                                </m:r>
                                <m:d>
                                  <m:dPr>
                                    <m:begChr m:val="|"/>
                                    <m:endChr m:val="|"/>
                                    <m:ctrlPr>
                                      <a:rPr lang="zh-CN" altLang="zh-CN" i="1">
                                        <a:solidFill>
                                          <a:srgbClr val="C00000"/>
                                        </a:solidFill>
                                      </a:rPr>
                                    </m:ctrlPr>
                                  </m:dPr>
                                  <m:e>
                                    <m:sSub>
                                      <m:sSubPr>
                                        <m:ctrlPr>
                                          <a:rPr lang="zh-CN" altLang="zh-CN" i="1">
                                            <a:solidFill>
                                              <a:srgbClr val="C00000"/>
                                            </a:solidFill>
                                          </a:rPr>
                                        </m:ctrlPr>
                                      </m:sSubPr>
                                      <m:e>
                                        <m:r>
                                          <a:rPr lang="en-US" altLang="zh-CN" i="1">
                                            <a:solidFill>
                                              <a:srgbClr val="C00000"/>
                                            </a:solidFill>
                                          </a:rPr>
                                          <m:t>𝑔</m:t>
                                        </m:r>
                                      </m:e>
                                      <m:sub>
                                        <m:r>
                                          <a:rPr lang="en-US" altLang="zh-CN" i="1">
                                            <a:solidFill>
                                              <a:srgbClr val="C00000"/>
                                            </a:solidFill>
                                          </a:rPr>
                                          <m:t>1</m:t>
                                        </m:r>
                                      </m:sub>
                                    </m:sSub>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𝑔</m:t>
                                        </m:r>
                                      </m:e>
                                      <m:sub>
                                        <m:r>
                                          <a:rPr lang="en-US" altLang="zh-CN" i="1">
                                            <a:solidFill>
                                              <a:srgbClr val="C00000"/>
                                            </a:solidFill>
                                          </a:rPr>
                                          <m:t>2</m:t>
                                        </m:r>
                                      </m:sub>
                                    </m:sSub>
                                  </m:e>
                                </m:d>
                              </m:den>
                            </m:f>
                          </m:e>
                        </m:nary>
                      </m:e>
                    </m:nary>
                    <m:r>
                      <a:rPr lang="zh-CN" altLang="zh-CN">
                        <a:solidFill>
                          <a:srgbClr val="C00000"/>
                        </a:solidFill>
                      </a:rPr>
                      <m:t>，</m:t>
                    </m:r>
                  </m:oMath>
                </a14:m>
                <a:endParaRPr lang="zh-CN" altLang="en-US" dirty="0">
                  <a:solidFill>
                    <a:srgbClr val="C0000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337" t="-163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58</a:t>
            </a:fld>
            <a:endParaRPr lang="zh-CN" altLang="en-US"/>
          </a:p>
        </p:txBody>
      </p:sp>
    </p:spTree>
    <p:extLst>
      <p:ext uri="{BB962C8B-B14F-4D97-AF65-F5344CB8AC3E}">
        <p14:creationId xmlns:p14="http://schemas.microsoft.com/office/powerpoint/2010/main" val="380549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80">
                                          <p:stCondLst>
                                            <p:cond delay="0"/>
                                          </p:stCondLst>
                                        </p:cTn>
                                        <p:tgtEl>
                                          <p:spTgt spid="3">
                                            <p:txEl>
                                              <p:pRg st="3" end="3"/>
                                            </p:txEl>
                                          </p:spTgt>
                                        </p:tgtEl>
                                      </p:cBhvr>
                                    </p:animEffect>
                                    <p:anim calcmode="lin" valueType="num">
                                      <p:cBhvr>
                                        <p:cTn id="8"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3" end="3"/>
                                            </p:txEl>
                                          </p:spTgt>
                                        </p:tgtEl>
                                      </p:cBhvr>
                                      <p:to x="100000" y="60000"/>
                                    </p:animScale>
                                    <p:animScale>
                                      <p:cBhvr>
                                        <p:cTn id="14" dur="166" decel="50000">
                                          <p:stCondLst>
                                            <p:cond delay="676"/>
                                          </p:stCondLst>
                                        </p:cTn>
                                        <p:tgtEl>
                                          <p:spTgt spid="3">
                                            <p:txEl>
                                              <p:pRg st="3" end="3"/>
                                            </p:txEl>
                                          </p:spTgt>
                                        </p:tgtEl>
                                      </p:cBhvr>
                                      <p:to x="100000" y="100000"/>
                                    </p:animScale>
                                    <p:animScale>
                                      <p:cBhvr>
                                        <p:cTn id="15" dur="26">
                                          <p:stCondLst>
                                            <p:cond delay="1312"/>
                                          </p:stCondLst>
                                        </p:cTn>
                                        <p:tgtEl>
                                          <p:spTgt spid="3">
                                            <p:txEl>
                                              <p:pRg st="3" end="3"/>
                                            </p:txEl>
                                          </p:spTgt>
                                        </p:tgtEl>
                                      </p:cBhvr>
                                      <p:to x="100000" y="80000"/>
                                    </p:animScale>
                                    <p:animScale>
                                      <p:cBhvr>
                                        <p:cTn id="16" dur="166" decel="50000">
                                          <p:stCondLst>
                                            <p:cond delay="1338"/>
                                          </p:stCondLst>
                                        </p:cTn>
                                        <p:tgtEl>
                                          <p:spTgt spid="3">
                                            <p:txEl>
                                              <p:pRg st="3" end="3"/>
                                            </p:txEl>
                                          </p:spTgt>
                                        </p:tgtEl>
                                      </p:cBhvr>
                                      <p:to x="100000" y="100000"/>
                                    </p:animScale>
                                    <p:animScale>
                                      <p:cBhvr>
                                        <p:cTn id="17" dur="26">
                                          <p:stCondLst>
                                            <p:cond delay="1642"/>
                                          </p:stCondLst>
                                        </p:cTn>
                                        <p:tgtEl>
                                          <p:spTgt spid="3">
                                            <p:txEl>
                                              <p:pRg st="3" end="3"/>
                                            </p:txEl>
                                          </p:spTgt>
                                        </p:tgtEl>
                                      </p:cBhvr>
                                      <p:to x="100000" y="90000"/>
                                    </p:animScale>
                                    <p:animScale>
                                      <p:cBhvr>
                                        <p:cTn id="18" dur="166" decel="50000">
                                          <p:stCondLst>
                                            <p:cond delay="1668"/>
                                          </p:stCondLst>
                                        </p:cTn>
                                        <p:tgtEl>
                                          <p:spTgt spid="3">
                                            <p:txEl>
                                              <p:pRg st="3" end="3"/>
                                            </p:txEl>
                                          </p:spTgt>
                                        </p:tgtEl>
                                      </p:cBhvr>
                                      <p:to x="100000" y="100000"/>
                                    </p:animScale>
                                    <p:animScale>
                                      <p:cBhvr>
                                        <p:cTn id="19" dur="26">
                                          <p:stCondLst>
                                            <p:cond delay="1808"/>
                                          </p:stCondLst>
                                        </p:cTn>
                                        <p:tgtEl>
                                          <p:spTgt spid="3">
                                            <p:txEl>
                                              <p:pRg st="3" end="3"/>
                                            </p:txEl>
                                          </p:spTgt>
                                        </p:tgtEl>
                                      </p:cBhvr>
                                      <p:to x="100000" y="95000"/>
                                    </p:animScale>
                                    <p:animScale>
                                      <p:cBhvr>
                                        <p:cTn id="20" dur="166" decel="50000">
                                          <p:stCondLst>
                                            <p:cond delay="1834"/>
                                          </p:stCondLst>
                                        </p:cTn>
                                        <p:tgtEl>
                                          <p:spTgt spid="3">
                                            <p:txEl>
                                              <p:pRg st="3" end="3"/>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80">
                                          <p:stCondLst>
                                            <p:cond delay="0"/>
                                          </p:stCondLst>
                                        </p:cTn>
                                        <p:tgtEl>
                                          <p:spTgt spid="3">
                                            <p:txEl>
                                              <p:pRg st="4" end="4"/>
                                            </p:txEl>
                                          </p:spTgt>
                                        </p:tgtEl>
                                      </p:cBhvr>
                                    </p:animEffect>
                                    <p:anim calcmode="lin" valueType="num">
                                      <p:cBhvr>
                                        <p:cTn id="24"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4" end="4"/>
                                            </p:txEl>
                                          </p:spTgt>
                                        </p:tgtEl>
                                      </p:cBhvr>
                                      <p:to x="100000" y="60000"/>
                                    </p:animScale>
                                    <p:animScale>
                                      <p:cBhvr>
                                        <p:cTn id="30" dur="166" decel="50000">
                                          <p:stCondLst>
                                            <p:cond delay="676"/>
                                          </p:stCondLst>
                                        </p:cTn>
                                        <p:tgtEl>
                                          <p:spTgt spid="3">
                                            <p:txEl>
                                              <p:pRg st="4" end="4"/>
                                            </p:txEl>
                                          </p:spTgt>
                                        </p:tgtEl>
                                      </p:cBhvr>
                                      <p:to x="100000" y="100000"/>
                                    </p:animScale>
                                    <p:animScale>
                                      <p:cBhvr>
                                        <p:cTn id="31" dur="26">
                                          <p:stCondLst>
                                            <p:cond delay="1312"/>
                                          </p:stCondLst>
                                        </p:cTn>
                                        <p:tgtEl>
                                          <p:spTgt spid="3">
                                            <p:txEl>
                                              <p:pRg st="4" end="4"/>
                                            </p:txEl>
                                          </p:spTgt>
                                        </p:tgtEl>
                                      </p:cBhvr>
                                      <p:to x="100000" y="80000"/>
                                    </p:animScale>
                                    <p:animScale>
                                      <p:cBhvr>
                                        <p:cTn id="32" dur="166" decel="50000">
                                          <p:stCondLst>
                                            <p:cond delay="1338"/>
                                          </p:stCondLst>
                                        </p:cTn>
                                        <p:tgtEl>
                                          <p:spTgt spid="3">
                                            <p:txEl>
                                              <p:pRg st="4" end="4"/>
                                            </p:txEl>
                                          </p:spTgt>
                                        </p:tgtEl>
                                      </p:cBhvr>
                                      <p:to x="100000" y="100000"/>
                                    </p:animScale>
                                    <p:animScale>
                                      <p:cBhvr>
                                        <p:cTn id="33" dur="26">
                                          <p:stCondLst>
                                            <p:cond delay="1642"/>
                                          </p:stCondLst>
                                        </p:cTn>
                                        <p:tgtEl>
                                          <p:spTgt spid="3">
                                            <p:txEl>
                                              <p:pRg st="4" end="4"/>
                                            </p:txEl>
                                          </p:spTgt>
                                        </p:tgtEl>
                                      </p:cBhvr>
                                      <p:to x="100000" y="90000"/>
                                    </p:animScale>
                                    <p:animScale>
                                      <p:cBhvr>
                                        <p:cTn id="34" dur="166" decel="50000">
                                          <p:stCondLst>
                                            <p:cond delay="1668"/>
                                          </p:stCondLst>
                                        </p:cTn>
                                        <p:tgtEl>
                                          <p:spTgt spid="3">
                                            <p:txEl>
                                              <p:pRg st="4" end="4"/>
                                            </p:txEl>
                                          </p:spTgt>
                                        </p:tgtEl>
                                      </p:cBhvr>
                                      <p:to x="100000" y="100000"/>
                                    </p:animScale>
                                    <p:animScale>
                                      <p:cBhvr>
                                        <p:cTn id="35" dur="26">
                                          <p:stCondLst>
                                            <p:cond delay="1808"/>
                                          </p:stCondLst>
                                        </p:cTn>
                                        <p:tgtEl>
                                          <p:spTgt spid="3">
                                            <p:txEl>
                                              <p:pRg st="4" end="4"/>
                                            </p:txEl>
                                          </p:spTgt>
                                        </p:tgtEl>
                                      </p:cBhvr>
                                      <p:to x="100000" y="95000"/>
                                    </p:animScale>
                                    <p:animScale>
                                      <p:cBhvr>
                                        <p:cTn id="36" dur="166" decel="50000">
                                          <p:stCondLst>
                                            <p:cond delay="1834"/>
                                          </p:stCondLst>
                                        </p:cTn>
                                        <p:tgtEl>
                                          <p:spTgt spid="3">
                                            <p:txEl>
                                              <p:pRg st="4" end="4"/>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wipe(down)">
                                      <p:cBhvr>
                                        <p:cTn id="39" dur="580">
                                          <p:stCondLst>
                                            <p:cond delay="0"/>
                                          </p:stCondLst>
                                        </p:cTn>
                                        <p:tgtEl>
                                          <p:spTgt spid="3">
                                            <p:txEl>
                                              <p:pRg st="5" end="5"/>
                                            </p:txEl>
                                          </p:spTgt>
                                        </p:tgtEl>
                                      </p:cBhvr>
                                    </p:animEffect>
                                    <p:anim calcmode="lin" valueType="num">
                                      <p:cBhvr>
                                        <p:cTn id="40"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5" end="5"/>
                                            </p:txEl>
                                          </p:spTgt>
                                        </p:tgtEl>
                                      </p:cBhvr>
                                      <p:to x="100000" y="60000"/>
                                    </p:animScale>
                                    <p:animScale>
                                      <p:cBhvr>
                                        <p:cTn id="46" dur="166" decel="50000">
                                          <p:stCondLst>
                                            <p:cond delay="676"/>
                                          </p:stCondLst>
                                        </p:cTn>
                                        <p:tgtEl>
                                          <p:spTgt spid="3">
                                            <p:txEl>
                                              <p:pRg st="5" end="5"/>
                                            </p:txEl>
                                          </p:spTgt>
                                        </p:tgtEl>
                                      </p:cBhvr>
                                      <p:to x="100000" y="100000"/>
                                    </p:animScale>
                                    <p:animScale>
                                      <p:cBhvr>
                                        <p:cTn id="47" dur="26">
                                          <p:stCondLst>
                                            <p:cond delay="1312"/>
                                          </p:stCondLst>
                                        </p:cTn>
                                        <p:tgtEl>
                                          <p:spTgt spid="3">
                                            <p:txEl>
                                              <p:pRg st="5" end="5"/>
                                            </p:txEl>
                                          </p:spTgt>
                                        </p:tgtEl>
                                      </p:cBhvr>
                                      <p:to x="100000" y="80000"/>
                                    </p:animScale>
                                    <p:animScale>
                                      <p:cBhvr>
                                        <p:cTn id="48" dur="166" decel="50000">
                                          <p:stCondLst>
                                            <p:cond delay="1338"/>
                                          </p:stCondLst>
                                        </p:cTn>
                                        <p:tgtEl>
                                          <p:spTgt spid="3">
                                            <p:txEl>
                                              <p:pRg st="5" end="5"/>
                                            </p:txEl>
                                          </p:spTgt>
                                        </p:tgtEl>
                                      </p:cBhvr>
                                      <p:to x="100000" y="100000"/>
                                    </p:animScale>
                                    <p:animScale>
                                      <p:cBhvr>
                                        <p:cTn id="49" dur="26">
                                          <p:stCondLst>
                                            <p:cond delay="1642"/>
                                          </p:stCondLst>
                                        </p:cTn>
                                        <p:tgtEl>
                                          <p:spTgt spid="3">
                                            <p:txEl>
                                              <p:pRg st="5" end="5"/>
                                            </p:txEl>
                                          </p:spTgt>
                                        </p:tgtEl>
                                      </p:cBhvr>
                                      <p:to x="100000" y="90000"/>
                                    </p:animScale>
                                    <p:animScale>
                                      <p:cBhvr>
                                        <p:cTn id="50" dur="166" decel="50000">
                                          <p:stCondLst>
                                            <p:cond delay="1668"/>
                                          </p:stCondLst>
                                        </p:cTn>
                                        <p:tgtEl>
                                          <p:spTgt spid="3">
                                            <p:txEl>
                                              <p:pRg st="5" end="5"/>
                                            </p:txEl>
                                          </p:spTgt>
                                        </p:tgtEl>
                                      </p:cBhvr>
                                      <p:to x="100000" y="100000"/>
                                    </p:animScale>
                                    <p:animScale>
                                      <p:cBhvr>
                                        <p:cTn id="51" dur="26">
                                          <p:stCondLst>
                                            <p:cond delay="1808"/>
                                          </p:stCondLst>
                                        </p:cTn>
                                        <p:tgtEl>
                                          <p:spTgt spid="3">
                                            <p:txEl>
                                              <p:pRg st="5" end="5"/>
                                            </p:txEl>
                                          </p:spTgt>
                                        </p:tgtEl>
                                      </p:cBhvr>
                                      <p:to x="100000" y="95000"/>
                                    </p:animScale>
                                    <p:animScale>
                                      <p:cBhvr>
                                        <p:cTn id="52" dur="166" decel="50000">
                                          <p:stCondLst>
                                            <p:cond delay="1834"/>
                                          </p:stCondLst>
                                        </p:cTn>
                                        <p:tgtEl>
                                          <p:spTgt spid="3">
                                            <p:txEl>
                                              <p:pRg st="5" end="5"/>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wipe(down)">
                                      <p:cBhvr>
                                        <p:cTn id="55" dur="580">
                                          <p:stCondLst>
                                            <p:cond delay="0"/>
                                          </p:stCondLst>
                                        </p:cTn>
                                        <p:tgtEl>
                                          <p:spTgt spid="3">
                                            <p:txEl>
                                              <p:pRg st="6" end="6"/>
                                            </p:txEl>
                                          </p:spTgt>
                                        </p:tgtEl>
                                      </p:cBhvr>
                                    </p:animEffect>
                                    <p:anim calcmode="lin" valueType="num">
                                      <p:cBhvr>
                                        <p:cTn id="56"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6" end="6"/>
                                            </p:txEl>
                                          </p:spTgt>
                                        </p:tgtEl>
                                      </p:cBhvr>
                                      <p:to x="100000" y="60000"/>
                                    </p:animScale>
                                    <p:animScale>
                                      <p:cBhvr>
                                        <p:cTn id="62" dur="166" decel="50000">
                                          <p:stCondLst>
                                            <p:cond delay="676"/>
                                          </p:stCondLst>
                                        </p:cTn>
                                        <p:tgtEl>
                                          <p:spTgt spid="3">
                                            <p:txEl>
                                              <p:pRg st="6" end="6"/>
                                            </p:txEl>
                                          </p:spTgt>
                                        </p:tgtEl>
                                      </p:cBhvr>
                                      <p:to x="100000" y="100000"/>
                                    </p:animScale>
                                    <p:animScale>
                                      <p:cBhvr>
                                        <p:cTn id="63" dur="26">
                                          <p:stCondLst>
                                            <p:cond delay="1312"/>
                                          </p:stCondLst>
                                        </p:cTn>
                                        <p:tgtEl>
                                          <p:spTgt spid="3">
                                            <p:txEl>
                                              <p:pRg st="6" end="6"/>
                                            </p:txEl>
                                          </p:spTgt>
                                        </p:tgtEl>
                                      </p:cBhvr>
                                      <p:to x="100000" y="80000"/>
                                    </p:animScale>
                                    <p:animScale>
                                      <p:cBhvr>
                                        <p:cTn id="64" dur="166" decel="50000">
                                          <p:stCondLst>
                                            <p:cond delay="1338"/>
                                          </p:stCondLst>
                                        </p:cTn>
                                        <p:tgtEl>
                                          <p:spTgt spid="3">
                                            <p:txEl>
                                              <p:pRg st="6" end="6"/>
                                            </p:txEl>
                                          </p:spTgt>
                                        </p:tgtEl>
                                      </p:cBhvr>
                                      <p:to x="100000" y="100000"/>
                                    </p:animScale>
                                    <p:animScale>
                                      <p:cBhvr>
                                        <p:cTn id="65" dur="26">
                                          <p:stCondLst>
                                            <p:cond delay="1642"/>
                                          </p:stCondLst>
                                        </p:cTn>
                                        <p:tgtEl>
                                          <p:spTgt spid="3">
                                            <p:txEl>
                                              <p:pRg st="6" end="6"/>
                                            </p:txEl>
                                          </p:spTgt>
                                        </p:tgtEl>
                                      </p:cBhvr>
                                      <p:to x="100000" y="90000"/>
                                    </p:animScale>
                                    <p:animScale>
                                      <p:cBhvr>
                                        <p:cTn id="66" dur="166" decel="50000">
                                          <p:stCondLst>
                                            <p:cond delay="1668"/>
                                          </p:stCondLst>
                                        </p:cTn>
                                        <p:tgtEl>
                                          <p:spTgt spid="3">
                                            <p:txEl>
                                              <p:pRg st="6" end="6"/>
                                            </p:txEl>
                                          </p:spTgt>
                                        </p:tgtEl>
                                      </p:cBhvr>
                                      <p:to x="100000" y="100000"/>
                                    </p:animScale>
                                    <p:animScale>
                                      <p:cBhvr>
                                        <p:cTn id="67" dur="26">
                                          <p:stCondLst>
                                            <p:cond delay="1808"/>
                                          </p:stCondLst>
                                        </p:cTn>
                                        <p:tgtEl>
                                          <p:spTgt spid="3">
                                            <p:txEl>
                                              <p:pRg st="6" end="6"/>
                                            </p:txEl>
                                          </p:spTgt>
                                        </p:tgtEl>
                                      </p:cBhvr>
                                      <p:to x="100000" y="95000"/>
                                    </p:animScale>
                                    <p:animScale>
                                      <p:cBhvr>
                                        <p:cTn id="68" dur="166" decel="50000">
                                          <p:stCondLst>
                                            <p:cond delay="1834"/>
                                          </p:stCondLst>
                                        </p:cTn>
                                        <p:tgtEl>
                                          <p:spTgt spid="3">
                                            <p:txEl>
                                              <p:pRg st="6" end="6"/>
                                            </p:txEl>
                                          </p:spTgt>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3">
                                            <p:txEl>
                                              <p:pRg st="7" end="7"/>
                                            </p:txEl>
                                          </p:spTgt>
                                        </p:tgtEl>
                                        <p:attrNameLst>
                                          <p:attrName>style.visibility</p:attrName>
                                        </p:attrNameLst>
                                      </p:cBhvr>
                                      <p:to>
                                        <p:strVal val="visible"/>
                                      </p:to>
                                    </p:set>
                                    <p:animEffect transition="in" filter="wipe(down)">
                                      <p:cBhvr>
                                        <p:cTn id="71" dur="580">
                                          <p:stCondLst>
                                            <p:cond delay="0"/>
                                          </p:stCondLst>
                                        </p:cTn>
                                        <p:tgtEl>
                                          <p:spTgt spid="3">
                                            <p:txEl>
                                              <p:pRg st="7" end="7"/>
                                            </p:txEl>
                                          </p:spTgt>
                                        </p:tgtEl>
                                      </p:cBhvr>
                                    </p:animEffect>
                                    <p:anim calcmode="lin" valueType="num">
                                      <p:cBhvr>
                                        <p:cTn id="72"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3">
                                            <p:txEl>
                                              <p:pRg st="7" end="7"/>
                                            </p:txEl>
                                          </p:spTgt>
                                        </p:tgtEl>
                                      </p:cBhvr>
                                      <p:to x="100000" y="60000"/>
                                    </p:animScale>
                                    <p:animScale>
                                      <p:cBhvr>
                                        <p:cTn id="78" dur="166" decel="50000">
                                          <p:stCondLst>
                                            <p:cond delay="676"/>
                                          </p:stCondLst>
                                        </p:cTn>
                                        <p:tgtEl>
                                          <p:spTgt spid="3">
                                            <p:txEl>
                                              <p:pRg st="7" end="7"/>
                                            </p:txEl>
                                          </p:spTgt>
                                        </p:tgtEl>
                                      </p:cBhvr>
                                      <p:to x="100000" y="100000"/>
                                    </p:animScale>
                                    <p:animScale>
                                      <p:cBhvr>
                                        <p:cTn id="79" dur="26">
                                          <p:stCondLst>
                                            <p:cond delay="1312"/>
                                          </p:stCondLst>
                                        </p:cTn>
                                        <p:tgtEl>
                                          <p:spTgt spid="3">
                                            <p:txEl>
                                              <p:pRg st="7" end="7"/>
                                            </p:txEl>
                                          </p:spTgt>
                                        </p:tgtEl>
                                      </p:cBhvr>
                                      <p:to x="100000" y="80000"/>
                                    </p:animScale>
                                    <p:animScale>
                                      <p:cBhvr>
                                        <p:cTn id="80" dur="166" decel="50000">
                                          <p:stCondLst>
                                            <p:cond delay="1338"/>
                                          </p:stCondLst>
                                        </p:cTn>
                                        <p:tgtEl>
                                          <p:spTgt spid="3">
                                            <p:txEl>
                                              <p:pRg st="7" end="7"/>
                                            </p:txEl>
                                          </p:spTgt>
                                        </p:tgtEl>
                                      </p:cBhvr>
                                      <p:to x="100000" y="100000"/>
                                    </p:animScale>
                                    <p:animScale>
                                      <p:cBhvr>
                                        <p:cTn id="81" dur="26">
                                          <p:stCondLst>
                                            <p:cond delay="1642"/>
                                          </p:stCondLst>
                                        </p:cTn>
                                        <p:tgtEl>
                                          <p:spTgt spid="3">
                                            <p:txEl>
                                              <p:pRg st="7" end="7"/>
                                            </p:txEl>
                                          </p:spTgt>
                                        </p:tgtEl>
                                      </p:cBhvr>
                                      <p:to x="100000" y="90000"/>
                                    </p:animScale>
                                    <p:animScale>
                                      <p:cBhvr>
                                        <p:cTn id="82" dur="166" decel="50000">
                                          <p:stCondLst>
                                            <p:cond delay="1668"/>
                                          </p:stCondLst>
                                        </p:cTn>
                                        <p:tgtEl>
                                          <p:spTgt spid="3">
                                            <p:txEl>
                                              <p:pRg st="7" end="7"/>
                                            </p:txEl>
                                          </p:spTgt>
                                        </p:tgtEl>
                                      </p:cBhvr>
                                      <p:to x="100000" y="100000"/>
                                    </p:animScale>
                                    <p:animScale>
                                      <p:cBhvr>
                                        <p:cTn id="83" dur="26">
                                          <p:stCondLst>
                                            <p:cond delay="1808"/>
                                          </p:stCondLst>
                                        </p:cTn>
                                        <p:tgtEl>
                                          <p:spTgt spid="3">
                                            <p:txEl>
                                              <p:pRg st="7" end="7"/>
                                            </p:txEl>
                                          </p:spTgt>
                                        </p:tgtEl>
                                      </p:cBhvr>
                                      <p:to x="100000" y="95000"/>
                                    </p:animScale>
                                    <p:animScale>
                                      <p:cBhvr>
                                        <p:cTn id="84"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用于纹理分析的频域变换</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zh-CN" dirty="0"/>
                  <a:t>用于纹理分析的频域变换方法，主要包括</a:t>
                </a:r>
                <a:r>
                  <a:rPr lang="zh-CN" altLang="zh-CN" dirty="0">
                    <a:solidFill>
                      <a:srgbClr val="FF0000"/>
                    </a:solidFill>
                  </a:rPr>
                  <a:t>傅里叶变换</a:t>
                </a:r>
                <a:r>
                  <a:rPr lang="zh-CN" altLang="zh-CN" dirty="0"/>
                  <a:t>、</a:t>
                </a:r>
                <a:r>
                  <a:rPr lang="en-US" altLang="zh-CN" dirty="0">
                    <a:solidFill>
                      <a:srgbClr val="0000FF"/>
                    </a:solidFill>
                  </a:rPr>
                  <a:t>Gabor</a:t>
                </a:r>
                <a:r>
                  <a:rPr lang="zh-CN" altLang="zh-CN" dirty="0">
                    <a:solidFill>
                      <a:srgbClr val="0000FF"/>
                    </a:solidFill>
                  </a:rPr>
                  <a:t>变换</a:t>
                </a:r>
                <a:r>
                  <a:rPr lang="zh-CN" altLang="zh-CN" dirty="0"/>
                  <a:t>和</a:t>
                </a:r>
                <a:r>
                  <a:rPr lang="zh-CN" altLang="zh-CN" dirty="0">
                    <a:solidFill>
                      <a:srgbClr val="00B050"/>
                    </a:solidFill>
                  </a:rPr>
                  <a:t>小波变换</a:t>
                </a:r>
                <a:r>
                  <a:rPr lang="zh-CN" altLang="zh-CN" dirty="0" smtClean="0"/>
                  <a:t>。</a:t>
                </a:r>
                <a:endParaRPr lang="en-US" altLang="zh-CN" dirty="0" smtClean="0"/>
              </a:p>
              <a:p>
                <a:r>
                  <a:rPr lang="zh-CN" altLang="zh-CN" dirty="0" smtClean="0">
                    <a:solidFill>
                      <a:srgbClr val="C00000"/>
                    </a:solidFill>
                  </a:rPr>
                  <a:t>对于一个二维图像</a:t>
                </a:r>
                <a14:m>
                  <m:oMath xmlns:m="http://schemas.openxmlformats.org/officeDocument/2006/math">
                    <m:d>
                      <m:dPr>
                        <m:begChr m:val="{"/>
                        <m:endChr m:val="}"/>
                        <m:ctrlPr>
                          <a:rPr lang="zh-CN" altLang="zh-CN" i="1">
                            <a:solidFill>
                              <a:srgbClr val="C00000"/>
                            </a:solidFill>
                          </a:rPr>
                        </m:ctrlPr>
                      </m:dPr>
                      <m:e>
                        <m:r>
                          <a:rPr lang="en-US" altLang="zh-CN" i="1">
                            <a:solidFill>
                              <a:srgbClr val="C00000"/>
                            </a:solidFill>
                          </a:rPr>
                          <m:t>𝑓</m:t>
                        </m:r>
                        <m:r>
                          <a:rPr lang="en-US" altLang="zh-CN" i="1">
                            <a:solidFill>
                              <a:srgbClr val="C00000"/>
                            </a:solidFill>
                          </a:rPr>
                          <m:t>(</m:t>
                        </m:r>
                        <m:r>
                          <a:rPr lang="en-US" altLang="zh-CN" i="1">
                            <a:solidFill>
                              <a:srgbClr val="C00000"/>
                            </a:solidFill>
                          </a:rPr>
                          <m:t>𝑚</m:t>
                        </m:r>
                        <m:r>
                          <a:rPr lang="en-US" altLang="zh-CN" i="1">
                            <a:solidFill>
                              <a:srgbClr val="C00000"/>
                            </a:solidFill>
                          </a:rPr>
                          <m:t>,</m:t>
                        </m:r>
                        <m:r>
                          <a:rPr lang="en-US" altLang="zh-CN" i="1">
                            <a:solidFill>
                              <a:srgbClr val="C00000"/>
                            </a:solidFill>
                          </a:rPr>
                          <m:t>𝑛</m:t>
                        </m:r>
                        <m:r>
                          <a:rPr lang="en-US" altLang="zh-CN" i="1">
                            <a:solidFill>
                              <a:srgbClr val="C00000"/>
                            </a:solidFill>
                          </a:rPr>
                          <m:t>)</m:t>
                        </m:r>
                      </m:e>
                    </m:d>
                  </m:oMath>
                </a14:m>
                <a:r>
                  <a:rPr lang="zh-CN" altLang="zh-CN" dirty="0">
                    <a:solidFill>
                      <a:srgbClr val="C00000"/>
                    </a:solidFill>
                  </a:rPr>
                  <a:t>，</a:t>
                </a:r>
                <a14:m>
                  <m:oMath xmlns:m="http://schemas.openxmlformats.org/officeDocument/2006/math">
                    <m:r>
                      <a:rPr lang="en-US" altLang="zh-CN" i="1">
                        <a:solidFill>
                          <a:srgbClr val="C00000"/>
                        </a:solidFill>
                      </a:rPr>
                      <m:t>𝑚</m:t>
                    </m:r>
                    <m:r>
                      <a:rPr lang="en-US" altLang="zh-CN" i="1">
                        <a:solidFill>
                          <a:srgbClr val="C00000"/>
                        </a:solidFill>
                      </a:rPr>
                      <m:t>=0,1,…,</m:t>
                    </m:r>
                    <m:r>
                      <a:rPr lang="en-US" altLang="zh-CN" i="1">
                        <a:solidFill>
                          <a:srgbClr val="C00000"/>
                        </a:solidFill>
                      </a:rPr>
                      <m:t>𝑀</m:t>
                    </m:r>
                    <m:r>
                      <a:rPr lang="en-US" altLang="zh-CN" i="1">
                        <a:solidFill>
                          <a:srgbClr val="C00000"/>
                        </a:solidFill>
                      </a:rPr>
                      <m:t>−1</m:t>
                    </m:r>
                  </m:oMath>
                </a14:m>
                <a:r>
                  <a:rPr lang="zh-CN" altLang="zh-CN" dirty="0">
                    <a:solidFill>
                      <a:srgbClr val="C00000"/>
                    </a:solidFill>
                  </a:rPr>
                  <a:t>，</a:t>
                </a:r>
                <a14:m>
                  <m:oMath xmlns:m="http://schemas.openxmlformats.org/officeDocument/2006/math">
                    <m:r>
                      <a:rPr lang="en-US" altLang="zh-CN" i="1">
                        <a:solidFill>
                          <a:srgbClr val="C00000"/>
                        </a:solidFill>
                      </a:rPr>
                      <m:t>𝑛</m:t>
                    </m:r>
                    <m:r>
                      <a:rPr lang="en-US" altLang="zh-CN" i="1">
                        <a:solidFill>
                          <a:srgbClr val="C00000"/>
                        </a:solidFill>
                      </a:rPr>
                      <m:t>=0,1,…,</m:t>
                    </m:r>
                    <m:r>
                      <a:rPr lang="en-US" altLang="zh-CN" i="1">
                        <a:solidFill>
                          <a:srgbClr val="C00000"/>
                        </a:solidFill>
                      </a:rPr>
                      <m:t>𝑁</m:t>
                    </m:r>
                    <m:r>
                      <a:rPr lang="en-US" altLang="zh-CN" i="1">
                        <a:solidFill>
                          <a:srgbClr val="C00000"/>
                        </a:solidFill>
                      </a:rPr>
                      <m:t>−1</m:t>
                    </m:r>
                  </m:oMath>
                </a14:m>
                <a:r>
                  <a:rPr lang="zh-CN" altLang="zh-CN" dirty="0">
                    <a:solidFill>
                      <a:srgbClr val="C00000"/>
                    </a:solidFill>
                  </a:rPr>
                  <a:t>（为了简化起见，不失一般性，假设</a:t>
                </a:r>
                <a14:m>
                  <m:oMath xmlns:m="http://schemas.openxmlformats.org/officeDocument/2006/math">
                    <m:r>
                      <a:rPr lang="en-US" altLang="zh-CN" i="1">
                        <a:solidFill>
                          <a:srgbClr val="C00000"/>
                        </a:solidFill>
                      </a:rPr>
                      <m:t>𝑀</m:t>
                    </m:r>
                    <m:r>
                      <a:rPr lang="en-US" altLang="zh-CN" i="1">
                        <a:solidFill>
                          <a:srgbClr val="C00000"/>
                        </a:solidFill>
                      </a:rPr>
                      <m:t>=</m:t>
                    </m:r>
                    <m:r>
                      <a:rPr lang="en-US" altLang="zh-CN" i="1">
                        <a:solidFill>
                          <a:srgbClr val="C00000"/>
                        </a:solidFill>
                      </a:rPr>
                      <m:t>𝑁</m:t>
                    </m:r>
                  </m:oMath>
                </a14:m>
                <a:r>
                  <a:rPr lang="zh-CN" altLang="zh-CN" dirty="0">
                    <a:solidFill>
                      <a:srgbClr val="C00000"/>
                    </a:solidFill>
                  </a:rPr>
                  <a:t>），其离散二维傅里叶变换可以定义</a:t>
                </a:r>
                <a:r>
                  <a:rPr lang="zh-CN" altLang="zh-CN" dirty="0" smtClean="0">
                    <a:solidFill>
                      <a:srgbClr val="C00000"/>
                    </a:solidFill>
                  </a:rPr>
                  <a:t>为</a:t>
                </a:r>
                <a:endParaRPr lang="en-US" altLang="zh-CN" dirty="0" smtClean="0">
                  <a:solidFill>
                    <a:srgbClr val="C00000"/>
                  </a:solidFill>
                </a:endParaRPr>
              </a:p>
              <a:p>
                <a:pPr lvl="1"/>
                <a14:m>
                  <m:oMath xmlns:m="http://schemas.openxmlformats.org/officeDocument/2006/math">
                    <m:r>
                      <a:rPr lang="en-US" altLang="zh-CN" i="1" smtClean="0">
                        <a:solidFill>
                          <a:srgbClr val="00B050"/>
                        </a:solidFill>
                      </a:rPr>
                      <m:t>𝐹</m:t>
                    </m:r>
                    <m:d>
                      <m:dPr>
                        <m:ctrlPr>
                          <a:rPr lang="zh-CN" altLang="zh-CN" i="1">
                            <a:solidFill>
                              <a:srgbClr val="00B050"/>
                            </a:solidFill>
                          </a:rPr>
                        </m:ctrlPr>
                      </m:dPr>
                      <m:e>
                        <m:r>
                          <a:rPr lang="en-US" altLang="zh-CN" i="1">
                            <a:solidFill>
                              <a:srgbClr val="00B050"/>
                            </a:solidFill>
                          </a:rPr>
                          <m:t>𝑢</m:t>
                        </m:r>
                        <m:r>
                          <a:rPr lang="en-US" altLang="zh-CN" i="1">
                            <a:solidFill>
                              <a:srgbClr val="00B050"/>
                            </a:solidFill>
                          </a:rPr>
                          <m:t>,</m:t>
                        </m:r>
                        <m:r>
                          <a:rPr lang="en-US" altLang="zh-CN" i="1">
                            <a:solidFill>
                              <a:srgbClr val="00B050"/>
                            </a:solidFill>
                          </a:rPr>
                          <m:t>𝑣</m:t>
                        </m:r>
                      </m:e>
                    </m:d>
                    <m:r>
                      <a:rPr lang="en-US" altLang="zh-CN" i="1">
                        <a:solidFill>
                          <a:srgbClr val="00B050"/>
                        </a:solidFill>
                      </a:rPr>
                      <m:t>=</m:t>
                    </m:r>
                    <m:f>
                      <m:fPr>
                        <m:ctrlPr>
                          <a:rPr lang="zh-CN" altLang="zh-CN" i="1">
                            <a:solidFill>
                              <a:srgbClr val="00B050"/>
                            </a:solidFill>
                          </a:rPr>
                        </m:ctrlPr>
                      </m:fPr>
                      <m:num>
                        <m:r>
                          <a:rPr lang="en-US" altLang="zh-CN" i="1">
                            <a:solidFill>
                              <a:srgbClr val="00B050"/>
                            </a:solidFill>
                          </a:rPr>
                          <m:t>1</m:t>
                        </m:r>
                      </m:num>
                      <m:den>
                        <m:r>
                          <a:rPr lang="en-US" altLang="zh-CN" i="1">
                            <a:solidFill>
                              <a:srgbClr val="00B050"/>
                            </a:solidFill>
                          </a:rPr>
                          <m:t>𝑁</m:t>
                        </m:r>
                      </m:den>
                    </m:f>
                    <m:nary>
                      <m:naryPr>
                        <m:chr m:val="∑"/>
                        <m:limLoc m:val="undOvr"/>
                        <m:ctrlPr>
                          <a:rPr lang="zh-CN" altLang="zh-CN" i="1">
                            <a:solidFill>
                              <a:srgbClr val="00B050"/>
                            </a:solidFill>
                          </a:rPr>
                        </m:ctrlPr>
                      </m:naryPr>
                      <m:sub>
                        <m:r>
                          <a:rPr lang="en-US" altLang="zh-CN" i="1">
                            <a:solidFill>
                              <a:srgbClr val="00B050"/>
                            </a:solidFill>
                          </a:rPr>
                          <m:t>𝑚</m:t>
                        </m:r>
                        <m:r>
                          <a:rPr lang="en-US" altLang="zh-CN" i="1">
                            <a:solidFill>
                              <a:srgbClr val="00B050"/>
                            </a:solidFill>
                          </a:rPr>
                          <m:t>=0</m:t>
                        </m:r>
                      </m:sub>
                      <m:sup>
                        <m:r>
                          <a:rPr lang="en-US" altLang="zh-CN" i="1">
                            <a:solidFill>
                              <a:srgbClr val="00B050"/>
                            </a:solidFill>
                          </a:rPr>
                          <m:t>𝑁</m:t>
                        </m:r>
                        <m:r>
                          <a:rPr lang="en-US" altLang="zh-CN" i="1">
                            <a:solidFill>
                              <a:srgbClr val="00B050"/>
                            </a:solidFill>
                          </a:rPr>
                          <m:t>−1</m:t>
                        </m:r>
                      </m:sup>
                      <m:e>
                        <m:nary>
                          <m:naryPr>
                            <m:chr m:val="∑"/>
                            <m:limLoc m:val="undOvr"/>
                            <m:ctrlPr>
                              <a:rPr lang="zh-CN" altLang="zh-CN" i="1">
                                <a:solidFill>
                                  <a:srgbClr val="00B050"/>
                                </a:solidFill>
                              </a:rPr>
                            </m:ctrlPr>
                          </m:naryPr>
                          <m:sub>
                            <m:r>
                              <a:rPr lang="en-US" altLang="zh-CN" i="1">
                                <a:solidFill>
                                  <a:srgbClr val="00B050"/>
                                </a:solidFill>
                              </a:rPr>
                              <m:t>𝑛</m:t>
                            </m:r>
                            <m:r>
                              <a:rPr lang="en-US" altLang="zh-CN" i="1">
                                <a:solidFill>
                                  <a:srgbClr val="00B050"/>
                                </a:solidFill>
                              </a:rPr>
                              <m:t>=0</m:t>
                            </m:r>
                          </m:sub>
                          <m:sup>
                            <m:r>
                              <a:rPr lang="en-US" altLang="zh-CN" i="1">
                                <a:solidFill>
                                  <a:srgbClr val="00B050"/>
                                </a:solidFill>
                              </a:rPr>
                              <m:t>𝑁</m:t>
                            </m:r>
                            <m:r>
                              <a:rPr lang="en-US" altLang="zh-CN" i="1">
                                <a:solidFill>
                                  <a:srgbClr val="00B050"/>
                                </a:solidFill>
                              </a:rPr>
                              <m:t>−1</m:t>
                            </m:r>
                          </m:sup>
                          <m:e>
                            <m:r>
                              <a:rPr lang="en-US" altLang="zh-CN" i="1">
                                <a:solidFill>
                                  <a:srgbClr val="00B050"/>
                                </a:solidFill>
                              </a:rPr>
                              <m:t>𝑓</m:t>
                            </m:r>
                            <m:r>
                              <a:rPr lang="en-US" altLang="zh-CN" i="1">
                                <a:solidFill>
                                  <a:srgbClr val="00B050"/>
                                </a:solidFill>
                              </a:rPr>
                              <m:t>(</m:t>
                            </m:r>
                            <m:r>
                              <a:rPr lang="en-US" altLang="zh-CN" i="1">
                                <a:solidFill>
                                  <a:srgbClr val="00B050"/>
                                </a:solidFill>
                              </a:rPr>
                              <m:t>𝑚</m:t>
                            </m:r>
                            <m:r>
                              <a:rPr lang="en-US" altLang="zh-CN" i="1">
                                <a:solidFill>
                                  <a:srgbClr val="00B050"/>
                                </a:solidFill>
                              </a:rPr>
                              <m:t>,</m:t>
                            </m:r>
                            <m:r>
                              <a:rPr lang="en-US" altLang="zh-CN" i="1">
                                <a:solidFill>
                                  <a:srgbClr val="00B050"/>
                                </a:solidFill>
                              </a:rPr>
                              <m:t>𝑛</m:t>
                            </m:r>
                            <m:r>
                              <a:rPr lang="en-US" altLang="zh-CN" i="1">
                                <a:solidFill>
                                  <a:srgbClr val="00B050"/>
                                </a:solidFill>
                              </a:rPr>
                              <m:t>)</m:t>
                            </m:r>
                            <m:sSup>
                              <m:sSupPr>
                                <m:ctrlPr>
                                  <a:rPr lang="zh-CN" altLang="zh-CN" i="1">
                                    <a:solidFill>
                                      <a:srgbClr val="00B050"/>
                                    </a:solidFill>
                                  </a:rPr>
                                </m:ctrlPr>
                              </m:sSupPr>
                              <m:e>
                                <m:r>
                                  <a:rPr lang="en-US" altLang="zh-CN" i="1">
                                    <a:solidFill>
                                      <a:srgbClr val="00B050"/>
                                    </a:solidFill>
                                  </a:rPr>
                                  <m:t>𝑒</m:t>
                                </m:r>
                              </m:e>
                              <m:sup>
                                <m:r>
                                  <a:rPr lang="en-US" altLang="zh-CN" i="1">
                                    <a:solidFill>
                                      <a:srgbClr val="00B050"/>
                                    </a:solidFill>
                                  </a:rPr>
                                  <m:t>−</m:t>
                                </m:r>
                                <m:r>
                                  <a:rPr lang="en-US" altLang="zh-CN" i="1">
                                    <a:solidFill>
                                      <a:srgbClr val="00B050"/>
                                    </a:solidFill>
                                  </a:rPr>
                                  <m:t>𝑗</m:t>
                                </m:r>
                                <m:f>
                                  <m:fPr>
                                    <m:ctrlPr>
                                      <a:rPr lang="zh-CN" altLang="zh-CN" i="1">
                                        <a:solidFill>
                                          <a:srgbClr val="00B050"/>
                                        </a:solidFill>
                                      </a:rPr>
                                    </m:ctrlPr>
                                  </m:fPr>
                                  <m:num>
                                    <m:r>
                                      <a:rPr lang="en-US" altLang="zh-CN" i="1">
                                        <a:solidFill>
                                          <a:srgbClr val="00B050"/>
                                        </a:solidFill>
                                      </a:rPr>
                                      <m:t>2</m:t>
                                    </m:r>
                                    <m:r>
                                      <a:rPr lang="en-US" altLang="zh-CN" i="1">
                                        <a:solidFill>
                                          <a:srgbClr val="00B050"/>
                                        </a:solidFill>
                                      </a:rPr>
                                      <m:t>𝜋</m:t>
                                    </m:r>
                                    <m:r>
                                      <a:rPr lang="en-US" altLang="zh-CN" i="1">
                                        <a:solidFill>
                                          <a:srgbClr val="00B050"/>
                                        </a:solidFill>
                                      </a:rPr>
                                      <m:t>(</m:t>
                                    </m:r>
                                    <m:r>
                                      <a:rPr lang="en-US" altLang="zh-CN" i="1">
                                        <a:solidFill>
                                          <a:srgbClr val="00B050"/>
                                        </a:solidFill>
                                      </a:rPr>
                                      <m:t>𝑚𝑢</m:t>
                                    </m:r>
                                    <m:r>
                                      <a:rPr lang="en-US" altLang="zh-CN" i="1">
                                        <a:solidFill>
                                          <a:srgbClr val="00B050"/>
                                        </a:solidFill>
                                      </a:rPr>
                                      <m:t>+</m:t>
                                    </m:r>
                                    <m:r>
                                      <a:rPr lang="en-US" altLang="zh-CN" i="1">
                                        <a:solidFill>
                                          <a:srgbClr val="00B050"/>
                                        </a:solidFill>
                                      </a:rPr>
                                      <m:t>𝑛𝑣</m:t>
                                    </m:r>
                                    <m:r>
                                      <a:rPr lang="en-US" altLang="zh-CN" i="1">
                                        <a:solidFill>
                                          <a:srgbClr val="00B050"/>
                                        </a:solidFill>
                                      </a:rPr>
                                      <m:t>)</m:t>
                                    </m:r>
                                  </m:num>
                                  <m:den>
                                    <m:r>
                                      <a:rPr lang="en-US" altLang="zh-CN" i="1">
                                        <a:solidFill>
                                          <a:srgbClr val="00B050"/>
                                        </a:solidFill>
                                      </a:rPr>
                                      <m:t>𝑁</m:t>
                                    </m:r>
                                  </m:den>
                                </m:f>
                              </m:sup>
                            </m:sSup>
                          </m:e>
                        </m:nary>
                      </m:e>
                    </m:nary>
                    <m:r>
                      <a:rPr lang="zh-CN" altLang="zh-CN"/>
                      <m:t>，</m:t>
                    </m:r>
                    <m:r>
                      <a:rPr lang="en-US" altLang="zh-CN" i="1"/>
                      <m:t>𝑢</m:t>
                    </m:r>
                    <m:r>
                      <a:rPr lang="en-US" altLang="zh-CN" i="1"/>
                      <m:t>,</m:t>
                    </m:r>
                    <m:r>
                      <a:rPr lang="en-US" altLang="zh-CN" i="1"/>
                      <m:t>𝑣</m:t>
                    </m:r>
                    <m:r>
                      <a:rPr lang="en-US" altLang="zh-CN" i="1"/>
                      <m:t>=0,1,…,</m:t>
                    </m:r>
                    <m:r>
                      <a:rPr lang="en-US" altLang="zh-CN" i="1"/>
                      <m:t>𝑁</m:t>
                    </m:r>
                    <m:r>
                      <a:rPr lang="en-US" altLang="zh-CN" i="1"/>
                      <m:t>−1</m:t>
                    </m:r>
                    <m:r>
                      <a:rPr lang="zh-CN" altLang="zh-CN"/>
                      <m:t>。</m:t>
                    </m:r>
                  </m:oMath>
                </a14:m>
                <a:endParaRPr lang="en-US" altLang="zh-CN" dirty="0" smtClean="0"/>
              </a:p>
              <a:p>
                <a:pPr lvl="1"/>
                <a:r>
                  <a:rPr lang="zh-CN" altLang="zh-CN" dirty="0"/>
                  <a:t>而傅里叶逆变换的数学公式则可以定义</a:t>
                </a:r>
                <a:r>
                  <a:rPr lang="zh-CN" altLang="zh-CN" dirty="0" smtClean="0"/>
                  <a:t>为</a:t>
                </a:r>
                <a:endParaRPr lang="en-US" altLang="zh-CN" dirty="0" smtClean="0"/>
              </a:p>
              <a:p>
                <a:pPr lvl="2"/>
                <a14:m>
                  <m:oMath xmlns:m="http://schemas.openxmlformats.org/officeDocument/2006/math">
                    <m:r>
                      <a:rPr lang="en-US" altLang="zh-CN" i="1" smtClean="0">
                        <a:solidFill>
                          <a:srgbClr val="00B050"/>
                        </a:solidFill>
                      </a:rPr>
                      <m:t>𝑓</m:t>
                    </m:r>
                    <m:d>
                      <m:dPr>
                        <m:ctrlPr>
                          <a:rPr lang="zh-CN" altLang="zh-CN" i="1">
                            <a:solidFill>
                              <a:srgbClr val="00B050"/>
                            </a:solidFill>
                          </a:rPr>
                        </m:ctrlPr>
                      </m:dPr>
                      <m:e>
                        <m:r>
                          <a:rPr lang="en-US" altLang="zh-CN" i="1">
                            <a:solidFill>
                              <a:srgbClr val="00B050"/>
                            </a:solidFill>
                          </a:rPr>
                          <m:t>𝑚</m:t>
                        </m:r>
                        <m:r>
                          <a:rPr lang="en-US" altLang="zh-CN" i="1">
                            <a:solidFill>
                              <a:srgbClr val="00B050"/>
                            </a:solidFill>
                          </a:rPr>
                          <m:t>,</m:t>
                        </m:r>
                        <m:r>
                          <a:rPr lang="en-US" altLang="zh-CN" i="1">
                            <a:solidFill>
                              <a:srgbClr val="00B050"/>
                            </a:solidFill>
                          </a:rPr>
                          <m:t>𝑛</m:t>
                        </m:r>
                      </m:e>
                    </m:d>
                    <m:r>
                      <a:rPr lang="en-US" altLang="zh-CN" i="1">
                        <a:solidFill>
                          <a:srgbClr val="00B050"/>
                        </a:solidFill>
                      </a:rPr>
                      <m:t>=</m:t>
                    </m:r>
                    <m:f>
                      <m:fPr>
                        <m:ctrlPr>
                          <a:rPr lang="zh-CN" altLang="zh-CN" i="1">
                            <a:solidFill>
                              <a:srgbClr val="00B050"/>
                            </a:solidFill>
                          </a:rPr>
                        </m:ctrlPr>
                      </m:fPr>
                      <m:num>
                        <m:r>
                          <a:rPr lang="en-US" altLang="zh-CN" i="1">
                            <a:solidFill>
                              <a:srgbClr val="00B050"/>
                            </a:solidFill>
                          </a:rPr>
                          <m:t>1</m:t>
                        </m:r>
                      </m:num>
                      <m:den>
                        <m:r>
                          <a:rPr lang="en-US" altLang="zh-CN" i="1">
                            <a:solidFill>
                              <a:srgbClr val="00B050"/>
                            </a:solidFill>
                          </a:rPr>
                          <m:t>𝑁</m:t>
                        </m:r>
                      </m:den>
                    </m:f>
                    <m:nary>
                      <m:naryPr>
                        <m:chr m:val="∑"/>
                        <m:limLoc m:val="undOvr"/>
                        <m:ctrlPr>
                          <a:rPr lang="zh-CN" altLang="zh-CN" i="1">
                            <a:solidFill>
                              <a:srgbClr val="00B050"/>
                            </a:solidFill>
                          </a:rPr>
                        </m:ctrlPr>
                      </m:naryPr>
                      <m:sub>
                        <m:r>
                          <a:rPr lang="en-US" altLang="zh-CN" i="1">
                            <a:solidFill>
                              <a:srgbClr val="00B050"/>
                            </a:solidFill>
                          </a:rPr>
                          <m:t>𝑢</m:t>
                        </m:r>
                        <m:r>
                          <a:rPr lang="en-US" altLang="zh-CN" i="1">
                            <a:solidFill>
                              <a:srgbClr val="00B050"/>
                            </a:solidFill>
                          </a:rPr>
                          <m:t>=0</m:t>
                        </m:r>
                      </m:sub>
                      <m:sup>
                        <m:r>
                          <a:rPr lang="en-US" altLang="zh-CN" i="1">
                            <a:solidFill>
                              <a:srgbClr val="00B050"/>
                            </a:solidFill>
                          </a:rPr>
                          <m:t>𝑁</m:t>
                        </m:r>
                        <m:r>
                          <a:rPr lang="en-US" altLang="zh-CN" i="1">
                            <a:solidFill>
                              <a:srgbClr val="00B050"/>
                            </a:solidFill>
                          </a:rPr>
                          <m:t>−1</m:t>
                        </m:r>
                      </m:sup>
                      <m:e>
                        <m:nary>
                          <m:naryPr>
                            <m:chr m:val="∑"/>
                            <m:limLoc m:val="undOvr"/>
                            <m:ctrlPr>
                              <a:rPr lang="zh-CN" altLang="zh-CN" i="1">
                                <a:solidFill>
                                  <a:srgbClr val="00B050"/>
                                </a:solidFill>
                              </a:rPr>
                            </m:ctrlPr>
                          </m:naryPr>
                          <m:sub>
                            <m:r>
                              <a:rPr lang="en-US" altLang="zh-CN" i="1">
                                <a:solidFill>
                                  <a:srgbClr val="00B050"/>
                                </a:solidFill>
                              </a:rPr>
                              <m:t>𝑣</m:t>
                            </m:r>
                            <m:r>
                              <a:rPr lang="en-US" altLang="zh-CN" i="1">
                                <a:solidFill>
                                  <a:srgbClr val="00B050"/>
                                </a:solidFill>
                              </a:rPr>
                              <m:t>=0</m:t>
                            </m:r>
                          </m:sub>
                          <m:sup>
                            <m:r>
                              <a:rPr lang="en-US" altLang="zh-CN" i="1">
                                <a:solidFill>
                                  <a:srgbClr val="00B050"/>
                                </a:solidFill>
                              </a:rPr>
                              <m:t>𝑁</m:t>
                            </m:r>
                            <m:r>
                              <a:rPr lang="en-US" altLang="zh-CN" i="1">
                                <a:solidFill>
                                  <a:srgbClr val="00B050"/>
                                </a:solidFill>
                              </a:rPr>
                              <m:t>−1</m:t>
                            </m:r>
                          </m:sup>
                          <m:e>
                            <m:r>
                              <a:rPr lang="en-US" altLang="zh-CN" i="1">
                                <a:solidFill>
                                  <a:srgbClr val="00B050"/>
                                </a:solidFill>
                              </a:rPr>
                              <m:t>𝐹</m:t>
                            </m:r>
                            <m:r>
                              <a:rPr lang="en-US" altLang="zh-CN" i="1">
                                <a:solidFill>
                                  <a:srgbClr val="00B050"/>
                                </a:solidFill>
                              </a:rPr>
                              <m:t>(</m:t>
                            </m:r>
                            <m:r>
                              <a:rPr lang="en-US" altLang="zh-CN" i="1">
                                <a:solidFill>
                                  <a:srgbClr val="00B050"/>
                                </a:solidFill>
                              </a:rPr>
                              <m:t>𝑢</m:t>
                            </m:r>
                            <m:r>
                              <a:rPr lang="en-US" altLang="zh-CN" i="1">
                                <a:solidFill>
                                  <a:srgbClr val="00B050"/>
                                </a:solidFill>
                              </a:rPr>
                              <m:t>,</m:t>
                            </m:r>
                            <m:r>
                              <a:rPr lang="en-US" altLang="zh-CN" i="1">
                                <a:solidFill>
                                  <a:srgbClr val="00B050"/>
                                </a:solidFill>
                              </a:rPr>
                              <m:t>𝑣</m:t>
                            </m:r>
                            <m:r>
                              <a:rPr lang="en-US" altLang="zh-CN" i="1">
                                <a:solidFill>
                                  <a:srgbClr val="00B050"/>
                                </a:solidFill>
                              </a:rPr>
                              <m:t>)</m:t>
                            </m:r>
                            <m:sSup>
                              <m:sSupPr>
                                <m:ctrlPr>
                                  <a:rPr lang="zh-CN" altLang="zh-CN" i="1">
                                    <a:solidFill>
                                      <a:srgbClr val="00B050"/>
                                    </a:solidFill>
                                  </a:rPr>
                                </m:ctrlPr>
                              </m:sSupPr>
                              <m:e>
                                <m:r>
                                  <a:rPr lang="en-US" altLang="zh-CN" i="1">
                                    <a:solidFill>
                                      <a:srgbClr val="00B050"/>
                                    </a:solidFill>
                                  </a:rPr>
                                  <m:t>𝑒</m:t>
                                </m:r>
                              </m:e>
                              <m:sup>
                                <m:r>
                                  <a:rPr lang="en-US" altLang="zh-CN" i="1">
                                    <a:solidFill>
                                      <a:srgbClr val="00B050"/>
                                    </a:solidFill>
                                  </a:rPr>
                                  <m:t>𝑗</m:t>
                                </m:r>
                                <m:f>
                                  <m:fPr>
                                    <m:ctrlPr>
                                      <a:rPr lang="zh-CN" altLang="zh-CN" i="1">
                                        <a:solidFill>
                                          <a:srgbClr val="00B050"/>
                                        </a:solidFill>
                                      </a:rPr>
                                    </m:ctrlPr>
                                  </m:fPr>
                                  <m:num>
                                    <m:r>
                                      <a:rPr lang="en-US" altLang="zh-CN" i="1">
                                        <a:solidFill>
                                          <a:srgbClr val="00B050"/>
                                        </a:solidFill>
                                      </a:rPr>
                                      <m:t>2</m:t>
                                    </m:r>
                                    <m:r>
                                      <a:rPr lang="en-US" altLang="zh-CN" i="1">
                                        <a:solidFill>
                                          <a:srgbClr val="00B050"/>
                                        </a:solidFill>
                                      </a:rPr>
                                      <m:t>𝜋</m:t>
                                    </m:r>
                                    <m:r>
                                      <a:rPr lang="en-US" altLang="zh-CN" i="1">
                                        <a:solidFill>
                                          <a:srgbClr val="00B050"/>
                                        </a:solidFill>
                                      </a:rPr>
                                      <m:t>(</m:t>
                                    </m:r>
                                    <m:r>
                                      <a:rPr lang="en-US" altLang="zh-CN" i="1">
                                        <a:solidFill>
                                          <a:srgbClr val="00B050"/>
                                        </a:solidFill>
                                      </a:rPr>
                                      <m:t>𝑚𝑢</m:t>
                                    </m:r>
                                    <m:r>
                                      <a:rPr lang="en-US" altLang="zh-CN" i="1">
                                        <a:solidFill>
                                          <a:srgbClr val="00B050"/>
                                        </a:solidFill>
                                      </a:rPr>
                                      <m:t>+</m:t>
                                    </m:r>
                                    <m:r>
                                      <a:rPr lang="en-US" altLang="zh-CN" i="1">
                                        <a:solidFill>
                                          <a:srgbClr val="00B050"/>
                                        </a:solidFill>
                                      </a:rPr>
                                      <m:t>𝑛𝑣</m:t>
                                    </m:r>
                                    <m:r>
                                      <a:rPr lang="en-US" altLang="zh-CN" i="1">
                                        <a:solidFill>
                                          <a:srgbClr val="00B050"/>
                                        </a:solidFill>
                                      </a:rPr>
                                      <m:t>)</m:t>
                                    </m:r>
                                  </m:num>
                                  <m:den>
                                    <m:r>
                                      <a:rPr lang="en-US" altLang="zh-CN" i="1">
                                        <a:solidFill>
                                          <a:srgbClr val="00B050"/>
                                        </a:solidFill>
                                      </a:rPr>
                                      <m:t>𝑁</m:t>
                                    </m:r>
                                  </m:den>
                                </m:f>
                              </m:sup>
                            </m:sSup>
                          </m:e>
                        </m:nary>
                      </m:e>
                    </m:nary>
                    <m:r>
                      <a:rPr lang="zh-CN" altLang="zh-CN">
                        <a:solidFill>
                          <a:srgbClr val="00B050"/>
                        </a:solidFill>
                      </a:rPr>
                      <m:t>。</m:t>
                    </m:r>
                  </m:oMath>
                </a14:m>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113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59</a:t>
            </a:fld>
            <a:endParaRPr lang="zh-CN" altLang="en-US"/>
          </a:p>
        </p:txBody>
      </p:sp>
    </p:spTree>
    <p:extLst>
      <p:ext uri="{BB962C8B-B14F-4D97-AF65-F5344CB8AC3E}">
        <p14:creationId xmlns:p14="http://schemas.microsoft.com/office/powerpoint/2010/main" val="337838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80">
                                          <p:stCondLst>
                                            <p:cond delay="0"/>
                                          </p:stCondLst>
                                        </p:cTn>
                                        <p:tgtEl>
                                          <p:spTgt spid="3">
                                            <p:txEl>
                                              <p:pRg st="2" end="2"/>
                                            </p:txEl>
                                          </p:spTgt>
                                        </p:tgtEl>
                                      </p:cBhvr>
                                    </p:animEffect>
                                    <p:anim calcmode="lin" valueType="num">
                                      <p:cBhvr>
                                        <p:cTn id="2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2" end="2"/>
                                            </p:txEl>
                                          </p:spTgt>
                                        </p:tgtEl>
                                      </p:cBhvr>
                                      <p:to x="100000" y="60000"/>
                                    </p:animScale>
                                    <p:animScale>
                                      <p:cBhvr>
                                        <p:cTn id="32" dur="166" decel="50000">
                                          <p:stCondLst>
                                            <p:cond delay="676"/>
                                          </p:stCondLst>
                                        </p:cTn>
                                        <p:tgtEl>
                                          <p:spTgt spid="3">
                                            <p:txEl>
                                              <p:pRg st="2" end="2"/>
                                            </p:txEl>
                                          </p:spTgt>
                                        </p:tgtEl>
                                      </p:cBhvr>
                                      <p:to x="100000" y="100000"/>
                                    </p:animScale>
                                    <p:animScale>
                                      <p:cBhvr>
                                        <p:cTn id="33" dur="26">
                                          <p:stCondLst>
                                            <p:cond delay="1312"/>
                                          </p:stCondLst>
                                        </p:cTn>
                                        <p:tgtEl>
                                          <p:spTgt spid="3">
                                            <p:txEl>
                                              <p:pRg st="2" end="2"/>
                                            </p:txEl>
                                          </p:spTgt>
                                        </p:tgtEl>
                                      </p:cBhvr>
                                      <p:to x="100000" y="80000"/>
                                    </p:animScale>
                                    <p:animScale>
                                      <p:cBhvr>
                                        <p:cTn id="34" dur="166" decel="50000">
                                          <p:stCondLst>
                                            <p:cond delay="1338"/>
                                          </p:stCondLst>
                                        </p:cTn>
                                        <p:tgtEl>
                                          <p:spTgt spid="3">
                                            <p:txEl>
                                              <p:pRg st="2" end="2"/>
                                            </p:txEl>
                                          </p:spTgt>
                                        </p:tgtEl>
                                      </p:cBhvr>
                                      <p:to x="100000" y="100000"/>
                                    </p:animScale>
                                    <p:animScale>
                                      <p:cBhvr>
                                        <p:cTn id="35" dur="26">
                                          <p:stCondLst>
                                            <p:cond delay="1642"/>
                                          </p:stCondLst>
                                        </p:cTn>
                                        <p:tgtEl>
                                          <p:spTgt spid="3">
                                            <p:txEl>
                                              <p:pRg st="2" end="2"/>
                                            </p:txEl>
                                          </p:spTgt>
                                        </p:tgtEl>
                                      </p:cBhvr>
                                      <p:to x="100000" y="90000"/>
                                    </p:animScale>
                                    <p:animScale>
                                      <p:cBhvr>
                                        <p:cTn id="36" dur="166" decel="50000">
                                          <p:stCondLst>
                                            <p:cond delay="1668"/>
                                          </p:stCondLst>
                                        </p:cTn>
                                        <p:tgtEl>
                                          <p:spTgt spid="3">
                                            <p:txEl>
                                              <p:pRg st="2" end="2"/>
                                            </p:txEl>
                                          </p:spTgt>
                                        </p:tgtEl>
                                      </p:cBhvr>
                                      <p:to x="100000" y="100000"/>
                                    </p:animScale>
                                    <p:animScale>
                                      <p:cBhvr>
                                        <p:cTn id="37" dur="26">
                                          <p:stCondLst>
                                            <p:cond delay="1808"/>
                                          </p:stCondLst>
                                        </p:cTn>
                                        <p:tgtEl>
                                          <p:spTgt spid="3">
                                            <p:txEl>
                                              <p:pRg st="2" end="2"/>
                                            </p:txEl>
                                          </p:spTgt>
                                        </p:tgtEl>
                                      </p:cBhvr>
                                      <p:to x="100000" y="95000"/>
                                    </p:animScale>
                                    <p:animScale>
                                      <p:cBhvr>
                                        <p:cTn id="38" dur="166" decel="50000">
                                          <p:stCondLst>
                                            <p:cond delay="1834"/>
                                          </p:stCondLst>
                                        </p:cTn>
                                        <p:tgtEl>
                                          <p:spTgt spid="3">
                                            <p:txEl>
                                              <p:pRg st="2" end="2"/>
                                            </p:txEl>
                                          </p:spTgt>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wipe(down)">
                                      <p:cBhvr>
                                        <p:cTn id="41" dur="580">
                                          <p:stCondLst>
                                            <p:cond delay="0"/>
                                          </p:stCondLst>
                                        </p:cTn>
                                        <p:tgtEl>
                                          <p:spTgt spid="3">
                                            <p:txEl>
                                              <p:pRg st="3" end="3"/>
                                            </p:txEl>
                                          </p:spTgt>
                                        </p:tgtEl>
                                      </p:cBhvr>
                                    </p:animEffect>
                                    <p:anim calcmode="lin" valueType="num">
                                      <p:cBhvr>
                                        <p:cTn id="4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
                                            <p:txEl>
                                              <p:pRg st="3" end="3"/>
                                            </p:txEl>
                                          </p:spTgt>
                                        </p:tgtEl>
                                      </p:cBhvr>
                                      <p:to x="100000" y="60000"/>
                                    </p:animScale>
                                    <p:animScale>
                                      <p:cBhvr>
                                        <p:cTn id="48" dur="166" decel="50000">
                                          <p:stCondLst>
                                            <p:cond delay="676"/>
                                          </p:stCondLst>
                                        </p:cTn>
                                        <p:tgtEl>
                                          <p:spTgt spid="3">
                                            <p:txEl>
                                              <p:pRg st="3" end="3"/>
                                            </p:txEl>
                                          </p:spTgt>
                                        </p:tgtEl>
                                      </p:cBhvr>
                                      <p:to x="100000" y="100000"/>
                                    </p:animScale>
                                    <p:animScale>
                                      <p:cBhvr>
                                        <p:cTn id="49" dur="26">
                                          <p:stCondLst>
                                            <p:cond delay="1312"/>
                                          </p:stCondLst>
                                        </p:cTn>
                                        <p:tgtEl>
                                          <p:spTgt spid="3">
                                            <p:txEl>
                                              <p:pRg st="3" end="3"/>
                                            </p:txEl>
                                          </p:spTgt>
                                        </p:tgtEl>
                                      </p:cBhvr>
                                      <p:to x="100000" y="80000"/>
                                    </p:animScale>
                                    <p:animScale>
                                      <p:cBhvr>
                                        <p:cTn id="50" dur="166" decel="50000">
                                          <p:stCondLst>
                                            <p:cond delay="1338"/>
                                          </p:stCondLst>
                                        </p:cTn>
                                        <p:tgtEl>
                                          <p:spTgt spid="3">
                                            <p:txEl>
                                              <p:pRg st="3" end="3"/>
                                            </p:txEl>
                                          </p:spTgt>
                                        </p:tgtEl>
                                      </p:cBhvr>
                                      <p:to x="100000" y="100000"/>
                                    </p:animScale>
                                    <p:animScale>
                                      <p:cBhvr>
                                        <p:cTn id="51" dur="26">
                                          <p:stCondLst>
                                            <p:cond delay="1642"/>
                                          </p:stCondLst>
                                        </p:cTn>
                                        <p:tgtEl>
                                          <p:spTgt spid="3">
                                            <p:txEl>
                                              <p:pRg st="3" end="3"/>
                                            </p:txEl>
                                          </p:spTgt>
                                        </p:tgtEl>
                                      </p:cBhvr>
                                      <p:to x="100000" y="90000"/>
                                    </p:animScale>
                                    <p:animScale>
                                      <p:cBhvr>
                                        <p:cTn id="52" dur="166" decel="50000">
                                          <p:stCondLst>
                                            <p:cond delay="1668"/>
                                          </p:stCondLst>
                                        </p:cTn>
                                        <p:tgtEl>
                                          <p:spTgt spid="3">
                                            <p:txEl>
                                              <p:pRg st="3" end="3"/>
                                            </p:txEl>
                                          </p:spTgt>
                                        </p:tgtEl>
                                      </p:cBhvr>
                                      <p:to x="100000" y="100000"/>
                                    </p:animScale>
                                    <p:animScale>
                                      <p:cBhvr>
                                        <p:cTn id="53" dur="26">
                                          <p:stCondLst>
                                            <p:cond delay="1808"/>
                                          </p:stCondLst>
                                        </p:cTn>
                                        <p:tgtEl>
                                          <p:spTgt spid="3">
                                            <p:txEl>
                                              <p:pRg st="3" end="3"/>
                                            </p:txEl>
                                          </p:spTgt>
                                        </p:tgtEl>
                                      </p:cBhvr>
                                      <p:to x="100000" y="95000"/>
                                    </p:animScale>
                                    <p:animScale>
                                      <p:cBhvr>
                                        <p:cTn id="54" dur="166" decel="50000">
                                          <p:stCondLst>
                                            <p:cond delay="1834"/>
                                          </p:stCondLst>
                                        </p:cTn>
                                        <p:tgtEl>
                                          <p:spTgt spid="3">
                                            <p:txEl>
                                              <p:pRg st="3" end="3"/>
                                            </p:txEl>
                                          </p:spTgt>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wipe(down)">
                                      <p:cBhvr>
                                        <p:cTn id="57" dur="580">
                                          <p:stCondLst>
                                            <p:cond delay="0"/>
                                          </p:stCondLst>
                                        </p:cTn>
                                        <p:tgtEl>
                                          <p:spTgt spid="3">
                                            <p:txEl>
                                              <p:pRg st="4" end="4"/>
                                            </p:txEl>
                                          </p:spTgt>
                                        </p:tgtEl>
                                      </p:cBhvr>
                                    </p:animEffect>
                                    <p:anim calcmode="lin" valueType="num">
                                      <p:cBhvr>
                                        <p:cTn id="5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4" end="4"/>
                                            </p:txEl>
                                          </p:spTgt>
                                        </p:tgtEl>
                                      </p:cBhvr>
                                      <p:to x="100000" y="60000"/>
                                    </p:animScale>
                                    <p:animScale>
                                      <p:cBhvr>
                                        <p:cTn id="64" dur="166" decel="50000">
                                          <p:stCondLst>
                                            <p:cond delay="676"/>
                                          </p:stCondLst>
                                        </p:cTn>
                                        <p:tgtEl>
                                          <p:spTgt spid="3">
                                            <p:txEl>
                                              <p:pRg st="4" end="4"/>
                                            </p:txEl>
                                          </p:spTgt>
                                        </p:tgtEl>
                                      </p:cBhvr>
                                      <p:to x="100000" y="100000"/>
                                    </p:animScale>
                                    <p:animScale>
                                      <p:cBhvr>
                                        <p:cTn id="65" dur="26">
                                          <p:stCondLst>
                                            <p:cond delay="1312"/>
                                          </p:stCondLst>
                                        </p:cTn>
                                        <p:tgtEl>
                                          <p:spTgt spid="3">
                                            <p:txEl>
                                              <p:pRg st="4" end="4"/>
                                            </p:txEl>
                                          </p:spTgt>
                                        </p:tgtEl>
                                      </p:cBhvr>
                                      <p:to x="100000" y="80000"/>
                                    </p:animScale>
                                    <p:animScale>
                                      <p:cBhvr>
                                        <p:cTn id="66" dur="166" decel="50000">
                                          <p:stCondLst>
                                            <p:cond delay="1338"/>
                                          </p:stCondLst>
                                        </p:cTn>
                                        <p:tgtEl>
                                          <p:spTgt spid="3">
                                            <p:txEl>
                                              <p:pRg st="4" end="4"/>
                                            </p:txEl>
                                          </p:spTgt>
                                        </p:tgtEl>
                                      </p:cBhvr>
                                      <p:to x="100000" y="100000"/>
                                    </p:animScale>
                                    <p:animScale>
                                      <p:cBhvr>
                                        <p:cTn id="67" dur="26">
                                          <p:stCondLst>
                                            <p:cond delay="1642"/>
                                          </p:stCondLst>
                                        </p:cTn>
                                        <p:tgtEl>
                                          <p:spTgt spid="3">
                                            <p:txEl>
                                              <p:pRg st="4" end="4"/>
                                            </p:txEl>
                                          </p:spTgt>
                                        </p:tgtEl>
                                      </p:cBhvr>
                                      <p:to x="100000" y="90000"/>
                                    </p:animScale>
                                    <p:animScale>
                                      <p:cBhvr>
                                        <p:cTn id="68" dur="166" decel="50000">
                                          <p:stCondLst>
                                            <p:cond delay="1668"/>
                                          </p:stCondLst>
                                        </p:cTn>
                                        <p:tgtEl>
                                          <p:spTgt spid="3">
                                            <p:txEl>
                                              <p:pRg st="4" end="4"/>
                                            </p:txEl>
                                          </p:spTgt>
                                        </p:tgtEl>
                                      </p:cBhvr>
                                      <p:to x="100000" y="100000"/>
                                    </p:animScale>
                                    <p:animScale>
                                      <p:cBhvr>
                                        <p:cTn id="69" dur="26">
                                          <p:stCondLst>
                                            <p:cond delay="1808"/>
                                          </p:stCondLst>
                                        </p:cTn>
                                        <p:tgtEl>
                                          <p:spTgt spid="3">
                                            <p:txEl>
                                              <p:pRg st="4" end="4"/>
                                            </p:txEl>
                                          </p:spTgt>
                                        </p:tgtEl>
                                      </p:cBhvr>
                                      <p:to x="100000" y="95000"/>
                                    </p:animScale>
                                    <p:animScale>
                                      <p:cBhvr>
                                        <p:cTn id="70"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RGB</a:t>
            </a:r>
            <a:r>
              <a:rPr lang="zh-CN" altLang="zh-CN" dirty="0"/>
              <a:t>色彩空间</a:t>
            </a:r>
            <a:endParaRPr lang="zh-CN" altLang="en-US" dirty="0"/>
          </a:p>
        </p:txBody>
      </p:sp>
      <p:sp>
        <p:nvSpPr>
          <p:cNvPr id="3" name="内容占位符 2"/>
          <p:cNvSpPr>
            <a:spLocks noGrp="1"/>
          </p:cNvSpPr>
          <p:nvPr>
            <p:ph idx="1"/>
          </p:nvPr>
        </p:nvSpPr>
        <p:spPr/>
        <p:txBody>
          <a:bodyPr>
            <a:normAutofit lnSpcReduction="10000"/>
          </a:bodyPr>
          <a:lstStyle/>
          <a:p>
            <a:r>
              <a:rPr lang="zh-CN" altLang="zh-CN" dirty="0"/>
              <a:t>根据人眼结构，所有颜色都可看作是</a:t>
            </a:r>
            <a:r>
              <a:rPr lang="en-US" altLang="zh-CN" dirty="0"/>
              <a:t>3</a:t>
            </a:r>
            <a:r>
              <a:rPr lang="zh-CN" altLang="zh-CN" dirty="0"/>
              <a:t>个基本颜色——</a:t>
            </a:r>
            <a:r>
              <a:rPr lang="zh-CN" altLang="zh-CN" dirty="0">
                <a:solidFill>
                  <a:srgbClr val="FF0000"/>
                </a:solidFill>
              </a:rPr>
              <a:t>红</a:t>
            </a:r>
            <a:r>
              <a:rPr lang="zh-CN" altLang="zh-CN" dirty="0"/>
              <a:t>（</a:t>
            </a:r>
            <a:r>
              <a:rPr lang="en-US" altLang="zh-CN" dirty="0"/>
              <a:t>Red</a:t>
            </a:r>
            <a:r>
              <a:rPr lang="zh-CN" altLang="zh-CN" dirty="0"/>
              <a:t>），</a:t>
            </a:r>
            <a:r>
              <a:rPr lang="zh-CN" altLang="zh-CN" dirty="0">
                <a:solidFill>
                  <a:srgbClr val="00FF00"/>
                </a:solidFill>
              </a:rPr>
              <a:t>绿</a:t>
            </a:r>
            <a:r>
              <a:rPr lang="zh-CN" altLang="zh-CN" dirty="0"/>
              <a:t>（</a:t>
            </a:r>
            <a:r>
              <a:rPr lang="en-US" altLang="zh-CN" dirty="0"/>
              <a:t>Green</a:t>
            </a:r>
            <a:r>
              <a:rPr lang="zh-CN" altLang="zh-CN" dirty="0"/>
              <a:t>）和</a:t>
            </a:r>
            <a:r>
              <a:rPr lang="zh-CN" altLang="zh-CN" dirty="0">
                <a:solidFill>
                  <a:srgbClr val="0000FF"/>
                </a:solidFill>
              </a:rPr>
              <a:t>蓝</a:t>
            </a:r>
            <a:r>
              <a:rPr lang="zh-CN" altLang="zh-CN" dirty="0"/>
              <a:t>（</a:t>
            </a:r>
            <a:r>
              <a:rPr lang="en-US" altLang="zh-CN" dirty="0"/>
              <a:t>Blue</a:t>
            </a:r>
            <a:r>
              <a:rPr lang="zh-CN" altLang="zh-CN" dirty="0"/>
              <a:t>）——的不同组合</a:t>
            </a:r>
            <a:r>
              <a:rPr lang="zh-CN" altLang="zh-CN" dirty="0" smtClean="0"/>
              <a:t>。</a:t>
            </a:r>
            <a:endParaRPr lang="en-US" altLang="zh-CN" dirty="0" smtClean="0"/>
          </a:p>
          <a:p>
            <a:pPr lvl="1"/>
            <a:r>
              <a:rPr lang="zh-CN" altLang="zh-CN" dirty="0"/>
              <a:t>在</a:t>
            </a:r>
            <a:r>
              <a:rPr lang="en-US" altLang="zh-CN" dirty="0"/>
              <a:t>RGB</a:t>
            </a:r>
            <a:r>
              <a:rPr lang="zh-CN" altLang="zh-CN" dirty="0"/>
              <a:t>颜色空间的原点上，任一基色均没有亮度，即原点为黑色</a:t>
            </a:r>
            <a:r>
              <a:rPr lang="zh-CN" altLang="zh-CN" dirty="0" smtClean="0"/>
              <a:t>。</a:t>
            </a:r>
            <a:endParaRPr lang="en-US" altLang="zh-CN" dirty="0" smtClean="0"/>
          </a:p>
          <a:p>
            <a:pPr lvl="1"/>
            <a:r>
              <a:rPr lang="zh-CN" altLang="zh-CN" dirty="0">
                <a:solidFill>
                  <a:srgbClr val="C00000"/>
                </a:solidFill>
              </a:rPr>
              <a:t>三基色都达到最高亮度时表现为白色。亮度较低的等量的三种基色产生灰色的影调</a:t>
            </a:r>
            <a:r>
              <a:rPr lang="zh-CN" altLang="zh-CN" dirty="0" smtClean="0">
                <a:solidFill>
                  <a:srgbClr val="C00000"/>
                </a:solidFill>
              </a:rPr>
              <a:t>。</a:t>
            </a:r>
            <a:endParaRPr lang="en-US" altLang="zh-CN" dirty="0" smtClean="0">
              <a:solidFill>
                <a:srgbClr val="C00000"/>
              </a:solidFill>
            </a:endParaRPr>
          </a:p>
          <a:p>
            <a:pPr lvl="1"/>
            <a:r>
              <a:rPr lang="zh-CN" altLang="zh-CN" dirty="0"/>
              <a:t>所有这些点均落在彩色立方体的对角线上，该对角线被称为灰色线</a:t>
            </a:r>
            <a:r>
              <a:rPr lang="zh-CN" altLang="zh-CN" dirty="0" smtClean="0"/>
              <a:t>。</a:t>
            </a:r>
            <a:endParaRPr lang="en-US" altLang="zh-CN" dirty="0" smtClean="0"/>
          </a:p>
          <a:p>
            <a:pPr lvl="1"/>
            <a:r>
              <a:rPr lang="zh-CN" altLang="zh-CN" dirty="0">
                <a:solidFill>
                  <a:srgbClr val="C00000"/>
                </a:solidFill>
              </a:rPr>
              <a:t>彩色立方体中有三个角对应于三基色，红色、绿色和蓝色</a:t>
            </a:r>
            <a:r>
              <a:rPr lang="zh-CN" altLang="zh-CN" dirty="0" smtClean="0">
                <a:solidFill>
                  <a:srgbClr val="C00000"/>
                </a:solidFill>
              </a:rPr>
              <a:t>。</a:t>
            </a:r>
            <a:endParaRPr lang="en-US" altLang="zh-CN" dirty="0" smtClean="0">
              <a:solidFill>
                <a:srgbClr val="C00000"/>
              </a:solidFill>
            </a:endParaRPr>
          </a:p>
          <a:p>
            <a:pPr lvl="1"/>
            <a:r>
              <a:rPr lang="zh-CN" altLang="zh-CN" dirty="0" smtClean="0"/>
              <a:t>剩下</a:t>
            </a:r>
            <a:r>
              <a:rPr lang="zh-CN" altLang="zh-CN" dirty="0"/>
              <a:t>的三个角对应于二次色，黄色、青色（蓝绿色）和品红（紫色</a:t>
            </a:r>
            <a:r>
              <a:rPr lang="zh-CN" altLang="zh-CN" dirty="0" smtClean="0"/>
              <a:t>）</a:t>
            </a:r>
            <a:r>
              <a:rPr lang="zh-CN" altLang="en-US" dirty="0" smtClean="0"/>
              <a:t>。</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a:t>
            </a:fld>
            <a:endParaRPr lang="zh-CN" altLang="en-US"/>
          </a:p>
        </p:txBody>
      </p:sp>
    </p:spTree>
    <p:extLst>
      <p:ext uri="{BB962C8B-B14F-4D97-AF65-F5344CB8AC3E}">
        <p14:creationId xmlns:p14="http://schemas.microsoft.com/office/powerpoint/2010/main" val="310421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80">
                                          <p:stCondLst>
                                            <p:cond delay="0"/>
                                          </p:stCondLst>
                                        </p:cTn>
                                        <p:tgtEl>
                                          <p:spTgt spid="3">
                                            <p:txEl>
                                              <p:pRg st="2" end="2"/>
                                            </p:txEl>
                                          </p:spTgt>
                                        </p:tgtEl>
                                      </p:cBhvr>
                                    </p:animEffect>
                                    <p:anim calcmode="lin" valueType="num">
                                      <p:cBhvr>
                                        <p:cTn id="2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2" end="2"/>
                                            </p:txEl>
                                          </p:spTgt>
                                        </p:tgtEl>
                                      </p:cBhvr>
                                      <p:to x="100000" y="60000"/>
                                    </p:animScale>
                                    <p:animScale>
                                      <p:cBhvr>
                                        <p:cTn id="32" dur="166" decel="50000">
                                          <p:stCondLst>
                                            <p:cond delay="676"/>
                                          </p:stCondLst>
                                        </p:cTn>
                                        <p:tgtEl>
                                          <p:spTgt spid="3">
                                            <p:txEl>
                                              <p:pRg st="2" end="2"/>
                                            </p:txEl>
                                          </p:spTgt>
                                        </p:tgtEl>
                                      </p:cBhvr>
                                      <p:to x="100000" y="100000"/>
                                    </p:animScale>
                                    <p:animScale>
                                      <p:cBhvr>
                                        <p:cTn id="33" dur="26">
                                          <p:stCondLst>
                                            <p:cond delay="1312"/>
                                          </p:stCondLst>
                                        </p:cTn>
                                        <p:tgtEl>
                                          <p:spTgt spid="3">
                                            <p:txEl>
                                              <p:pRg st="2" end="2"/>
                                            </p:txEl>
                                          </p:spTgt>
                                        </p:tgtEl>
                                      </p:cBhvr>
                                      <p:to x="100000" y="80000"/>
                                    </p:animScale>
                                    <p:animScale>
                                      <p:cBhvr>
                                        <p:cTn id="34" dur="166" decel="50000">
                                          <p:stCondLst>
                                            <p:cond delay="1338"/>
                                          </p:stCondLst>
                                        </p:cTn>
                                        <p:tgtEl>
                                          <p:spTgt spid="3">
                                            <p:txEl>
                                              <p:pRg st="2" end="2"/>
                                            </p:txEl>
                                          </p:spTgt>
                                        </p:tgtEl>
                                      </p:cBhvr>
                                      <p:to x="100000" y="100000"/>
                                    </p:animScale>
                                    <p:animScale>
                                      <p:cBhvr>
                                        <p:cTn id="35" dur="26">
                                          <p:stCondLst>
                                            <p:cond delay="1642"/>
                                          </p:stCondLst>
                                        </p:cTn>
                                        <p:tgtEl>
                                          <p:spTgt spid="3">
                                            <p:txEl>
                                              <p:pRg st="2" end="2"/>
                                            </p:txEl>
                                          </p:spTgt>
                                        </p:tgtEl>
                                      </p:cBhvr>
                                      <p:to x="100000" y="90000"/>
                                    </p:animScale>
                                    <p:animScale>
                                      <p:cBhvr>
                                        <p:cTn id="36" dur="166" decel="50000">
                                          <p:stCondLst>
                                            <p:cond delay="1668"/>
                                          </p:stCondLst>
                                        </p:cTn>
                                        <p:tgtEl>
                                          <p:spTgt spid="3">
                                            <p:txEl>
                                              <p:pRg st="2" end="2"/>
                                            </p:txEl>
                                          </p:spTgt>
                                        </p:tgtEl>
                                      </p:cBhvr>
                                      <p:to x="100000" y="100000"/>
                                    </p:animScale>
                                    <p:animScale>
                                      <p:cBhvr>
                                        <p:cTn id="37" dur="26">
                                          <p:stCondLst>
                                            <p:cond delay="1808"/>
                                          </p:stCondLst>
                                        </p:cTn>
                                        <p:tgtEl>
                                          <p:spTgt spid="3">
                                            <p:txEl>
                                              <p:pRg st="2" end="2"/>
                                            </p:txEl>
                                          </p:spTgt>
                                        </p:tgtEl>
                                      </p:cBhvr>
                                      <p:to x="100000" y="95000"/>
                                    </p:animScale>
                                    <p:animScale>
                                      <p:cBhvr>
                                        <p:cTn id="38" dur="166" decel="50000">
                                          <p:stCondLst>
                                            <p:cond delay="1834"/>
                                          </p:stCondLst>
                                        </p:cTn>
                                        <p:tgtEl>
                                          <p:spTgt spid="3">
                                            <p:txEl>
                                              <p:pRg st="2" end="2"/>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wipe(down)">
                                      <p:cBhvr>
                                        <p:cTn id="43" dur="580">
                                          <p:stCondLst>
                                            <p:cond delay="0"/>
                                          </p:stCondLst>
                                        </p:cTn>
                                        <p:tgtEl>
                                          <p:spTgt spid="3">
                                            <p:txEl>
                                              <p:pRg st="3" end="3"/>
                                            </p:txEl>
                                          </p:spTgt>
                                        </p:tgtEl>
                                      </p:cBhvr>
                                    </p:animEffect>
                                    <p:anim calcmode="lin" valueType="num">
                                      <p:cBhvr>
                                        <p:cTn id="4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3" end="3"/>
                                            </p:txEl>
                                          </p:spTgt>
                                        </p:tgtEl>
                                      </p:cBhvr>
                                      <p:to x="100000" y="60000"/>
                                    </p:animScale>
                                    <p:animScale>
                                      <p:cBhvr>
                                        <p:cTn id="50" dur="166" decel="50000">
                                          <p:stCondLst>
                                            <p:cond delay="676"/>
                                          </p:stCondLst>
                                        </p:cTn>
                                        <p:tgtEl>
                                          <p:spTgt spid="3">
                                            <p:txEl>
                                              <p:pRg st="3" end="3"/>
                                            </p:txEl>
                                          </p:spTgt>
                                        </p:tgtEl>
                                      </p:cBhvr>
                                      <p:to x="100000" y="100000"/>
                                    </p:animScale>
                                    <p:animScale>
                                      <p:cBhvr>
                                        <p:cTn id="51" dur="26">
                                          <p:stCondLst>
                                            <p:cond delay="1312"/>
                                          </p:stCondLst>
                                        </p:cTn>
                                        <p:tgtEl>
                                          <p:spTgt spid="3">
                                            <p:txEl>
                                              <p:pRg st="3" end="3"/>
                                            </p:txEl>
                                          </p:spTgt>
                                        </p:tgtEl>
                                      </p:cBhvr>
                                      <p:to x="100000" y="80000"/>
                                    </p:animScale>
                                    <p:animScale>
                                      <p:cBhvr>
                                        <p:cTn id="52" dur="166" decel="50000">
                                          <p:stCondLst>
                                            <p:cond delay="1338"/>
                                          </p:stCondLst>
                                        </p:cTn>
                                        <p:tgtEl>
                                          <p:spTgt spid="3">
                                            <p:txEl>
                                              <p:pRg st="3" end="3"/>
                                            </p:txEl>
                                          </p:spTgt>
                                        </p:tgtEl>
                                      </p:cBhvr>
                                      <p:to x="100000" y="100000"/>
                                    </p:animScale>
                                    <p:animScale>
                                      <p:cBhvr>
                                        <p:cTn id="53" dur="26">
                                          <p:stCondLst>
                                            <p:cond delay="1642"/>
                                          </p:stCondLst>
                                        </p:cTn>
                                        <p:tgtEl>
                                          <p:spTgt spid="3">
                                            <p:txEl>
                                              <p:pRg st="3" end="3"/>
                                            </p:txEl>
                                          </p:spTgt>
                                        </p:tgtEl>
                                      </p:cBhvr>
                                      <p:to x="100000" y="90000"/>
                                    </p:animScale>
                                    <p:animScale>
                                      <p:cBhvr>
                                        <p:cTn id="54" dur="166" decel="50000">
                                          <p:stCondLst>
                                            <p:cond delay="1668"/>
                                          </p:stCondLst>
                                        </p:cTn>
                                        <p:tgtEl>
                                          <p:spTgt spid="3">
                                            <p:txEl>
                                              <p:pRg st="3" end="3"/>
                                            </p:txEl>
                                          </p:spTgt>
                                        </p:tgtEl>
                                      </p:cBhvr>
                                      <p:to x="100000" y="100000"/>
                                    </p:animScale>
                                    <p:animScale>
                                      <p:cBhvr>
                                        <p:cTn id="55" dur="26">
                                          <p:stCondLst>
                                            <p:cond delay="1808"/>
                                          </p:stCondLst>
                                        </p:cTn>
                                        <p:tgtEl>
                                          <p:spTgt spid="3">
                                            <p:txEl>
                                              <p:pRg st="3" end="3"/>
                                            </p:txEl>
                                          </p:spTgt>
                                        </p:tgtEl>
                                      </p:cBhvr>
                                      <p:to x="100000" y="95000"/>
                                    </p:animScale>
                                    <p:animScale>
                                      <p:cBhvr>
                                        <p:cTn id="56" dur="166" decel="50000">
                                          <p:stCondLst>
                                            <p:cond delay="1834"/>
                                          </p:stCondLst>
                                        </p:cTn>
                                        <p:tgtEl>
                                          <p:spTgt spid="3">
                                            <p:txEl>
                                              <p:pRg st="3" end="3"/>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animEffect transition="in" filter="wipe(down)">
                                      <p:cBhvr>
                                        <p:cTn id="61" dur="580">
                                          <p:stCondLst>
                                            <p:cond delay="0"/>
                                          </p:stCondLst>
                                        </p:cTn>
                                        <p:tgtEl>
                                          <p:spTgt spid="3">
                                            <p:txEl>
                                              <p:pRg st="4" end="4"/>
                                            </p:txEl>
                                          </p:spTgt>
                                        </p:tgtEl>
                                      </p:cBhvr>
                                    </p:animEffect>
                                    <p:anim calcmode="lin" valueType="num">
                                      <p:cBhvr>
                                        <p:cTn id="6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4" end="4"/>
                                            </p:txEl>
                                          </p:spTgt>
                                        </p:tgtEl>
                                      </p:cBhvr>
                                      <p:to x="100000" y="60000"/>
                                    </p:animScale>
                                    <p:animScale>
                                      <p:cBhvr>
                                        <p:cTn id="68" dur="166" decel="50000">
                                          <p:stCondLst>
                                            <p:cond delay="676"/>
                                          </p:stCondLst>
                                        </p:cTn>
                                        <p:tgtEl>
                                          <p:spTgt spid="3">
                                            <p:txEl>
                                              <p:pRg st="4" end="4"/>
                                            </p:txEl>
                                          </p:spTgt>
                                        </p:tgtEl>
                                      </p:cBhvr>
                                      <p:to x="100000" y="100000"/>
                                    </p:animScale>
                                    <p:animScale>
                                      <p:cBhvr>
                                        <p:cTn id="69" dur="26">
                                          <p:stCondLst>
                                            <p:cond delay="1312"/>
                                          </p:stCondLst>
                                        </p:cTn>
                                        <p:tgtEl>
                                          <p:spTgt spid="3">
                                            <p:txEl>
                                              <p:pRg st="4" end="4"/>
                                            </p:txEl>
                                          </p:spTgt>
                                        </p:tgtEl>
                                      </p:cBhvr>
                                      <p:to x="100000" y="80000"/>
                                    </p:animScale>
                                    <p:animScale>
                                      <p:cBhvr>
                                        <p:cTn id="70" dur="166" decel="50000">
                                          <p:stCondLst>
                                            <p:cond delay="1338"/>
                                          </p:stCondLst>
                                        </p:cTn>
                                        <p:tgtEl>
                                          <p:spTgt spid="3">
                                            <p:txEl>
                                              <p:pRg st="4" end="4"/>
                                            </p:txEl>
                                          </p:spTgt>
                                        </p:tgtEl>
                                      </p:cBhvr>
                                      <p:to x="100000" y="100000"/>
                                    </p:animScale>
                                    <p:animScale>
                                      <p:cBhvr>
                                        <p:cTn id="71" dur="26">
                                          <p:stCondLst>
                                            <p:cond delay="1642"/>
                                          </p:stCondLst>
                                        </p:cTn>
                                        <p:tgtEl>
                                          <p:spTgt spid="3">
                                            <p:txEl>
                                              <p:pRg st="4" end="4"/>
                                            </p:txEl>
                                          </p:spTgt>
                                        </p:tgtEl>
                                      </p:cBhvr>
                                      <p:to x="100000" y="90000"/>
                                    </p:animScale>
                                    <p:animScale>
                                      <p:cBhvr>
                                        <p:cTn id="72" dur="166" decel="50000">
                                          <p:stCondLst>
                                            <p:cond delay="1668"/>
                                          </p:stCondLst>
                                        </p:cTn>
                                        <p:tgtEl>
                                          <p:spTgt spid="3">
                                            <p:txEl>
                                              <p:pRg st="4" end="4"/>
                                            </p:txEl>
                                          </p:spTgt>
                                        </p:tgtEl>
                                      </p:cBhvr>
                                      <p:to x="100000" y="100000"/>
                                    </p:animScale>
                                    <p:animScale>
                                      <p:cBhvr>
                                        <p:cTn id="73" dur="26">
                                          <p:stCondLst>
                                            <p:cond delay="1808"/>
                                          </p:stCondLst>
                                        </p:cTn>
                                        <p:tgtEl>
                                          <p:spTgt spid="3">
                                            <p:txEl>
                                              <p:pRg st="4" end="4"/>
                                            </p:txEl>
                                          </p:spTgt>
                                        </p:tgtEl>
                                      </p:cBhvr>
                                      <p:to x="100000" y="95000"/>
                                    </p:animScale>
                                    <p:animScale>
                                      <p:cBhvr>
                                        <p:cTn id="74" dur="166" decel="50000">
                                          <p:stCondLst>
                                            <p:cond delay="1834"/>
                                          </p:stCondLst>
                                        </p:cTn>
                                        <p:tgtEl>
                                          <p:spTgt spid="3">
                                            <p:txEl>
                                              <p:pRg st="4" end="4"/>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3">
                                            <p:txEl>
                                              <p:pRg st="5" end="5"/>
                                            </p:txEl>
                                          </p:spTgt>
                                        </p:tgtEl>
                                        <p:attrNameLst>
                                          <p:attrName>style.visibility</p:attrName>
                                        </p:attrNameLst>
                                      </p:cBhvr>
                                      <p:to>
                                        <p:strVal val="visible"/>
                                      </p:to>
                                    </p:set>
                                    <p:animEffect transition="in" filter="wipe(down)">
                                      <p:cBhvr>
                                        <p:cTn id="79" dur="580">
                                          <p:stCondLst>
                                            <p:cond delay="0"/>
                                          </p:stCondLst>
                                        </p:cTn>
                                        <p:tgtEl>
                                          <p:spTgt spid="3">
                                            <p:txEl>
                                              <p:pRg st="5" end="5"/>
                                            </p:txEl>
                                          </p:spTgt>
                                        </p:tgtEl>
                                      </p:cBhvr>
                                    </p:animEffect>
                                    <p:anim calcmode="lin" valueType="num">
                                      <p:cBhvr>
                                        <p:cTn id="80"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5" end="5"/>
                                            </p:txEl>
                                          </p:spTgt>
                                        </p:tgtEl>
                                      </p:cBhvr>
                                      <p:to x="100000" y="60000"/>
                                    </p:animScale>
                                    <p:animScale>
                                      <p:cBhvr>
                                        <p:cTn id="86" dur="166" decel="50000">
                                          <p:stCondLst>
                                            <p:cond delay="676"/>
                                          </p:stCondLst>
                                        </p:cTn>
                                        <p:tgtEl>
                                          <p:spTgt spid="3">
                                            <p:txEl>
                                              <p:pRg st="5" end="5"/>
                                            </p:txEl>
                                          </p:spTgt>
                                        </p:tgtEl>
                                      </p:cBhvr>
                                      <p:to x="100000" y="100000"/>
                                    </p:animScale>
                                    <p:animScale>
                                      <p:cBhvr>
                                        <p:cTn id="87" dur="26">
                                          <p:stCondLst>
                                            <p:cond delay="1312"/>
                                          </p:stCondLst>
                                        </p:cTn>
                                        <p:tgtEl>
                                          <p:spTgt spid="3">
                                            <p:txEl>
                                              <p:pRg st="5" end="5"/>
                                            </p:txEl>
                                          </p:spTgt>
                                        </p:tgtEl>
                                      </p:cBhvr>
                                      <p:to x="100000" y="80000"/>
                                    </p:animScale>
                                    <p:animScale>
                                      <p:cBhvr>
                                        <p:cTn id="88" dur="166" decel="50000">
                                          <p:stCondLst>
                                            <p:cond delay="1338"/>
                                          </p:stCondLst>
                                        </p:cTn>
                                        <p:tgtEl>
                                          <p:spTgt spid="3">
                                            <p:txEl>
                                              <p:pRg st="5" end="5"/>
                                            </p:txEl>
                                          </p:spTgt>
                                        </p:tgtEl>
                                      </p:cBhvr>
                                      <p:to x="100000" y="100000"/>
                                    </p:animScale>
                                    <p:animScale>
                                      <p:cBhvr>
                                        <p:cTn id="89" dur="26">
                                          <p:stCondLst>
                                            <p:cond delay="1642"/>
                                          </p:stCondLst>
                                        </p:cTn>
                                        <p:tgtEl>
                                          <p:spTgt spid="3">
                                            <p:txEl>
                                              <p:pRg st="5" end="5"/>
                                            </p:txEl>
                                          </p:spTgt>
                                        </p:tgtEl>
                                      </p:cBhvr>
                                      <p:to x="100000" y="90000"/>
                                    </p:animScale>
                                    <p:animScale>
                                      <p:cBhvr>
                                        <p:cTn id="90" dur="166" decel="50000">
                                          <p:stCondLst>
                                            <p:cond delay="1668"/>
                                          </p:stCondLst>
                                        </p:cTn>
                                        <p:tgtEl>
                                          <p:spTgt spid="3">
                                            <p:txEl>
                                              <p:pRg st="5" end="5"/>
                                            </p:txEl>
                                          </p:spTgt>
                                        </p:tgtEl>
                                      </p:cBhvr>
                                      <p:to x="100000" y="100000"/>
                                    </p:animScale>
                                    <p:animScale>
                                      <p:cBhvr>
                                        <p:cTn id="91" dur="26">
                                          <p:stCondLst>
                                            <p:cond delay="1808"/>
                                          </p:stCondLst>
                                        </p:cTn>
                                        <p:tgtEl>
                                          <p:spTgt spid="3">
                                            <p:txEl>
                                              <p:pRg st="5" end="5"/>
                                            </p:txEl>
                                          </p:spTgt>
                                        </p:tgtEl>
                                      </p:cBhvr>
                                      <p:to x="100000" y="95000"/>
                                    </p:animScale>
                                    <p:animScale>
                                      <p:cBhvr>
                                        <p:cTn id="92" dur="166" decel="50000">
                                          <p:stCondLst>
                                            <p:cond delay="1834"/>
                                          </p:stCondLst>
                                        </p:cTn>
                                        <p:tgtEl>
                                          <p:spTgt spid="3">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Gabor</a:t>
            </a:r>
            <a:r>
              <a:rPr lang="zh-CN" altLang="zh-CN" dirty="0"/>
              <a:t>变换</a:t>
            </a:r>
            <a:endParaRPr lang="zh-CN" altLang="en-US" dirty="0"/>
          </a:p>
        </p:txBody>
      </p:sp>
      <p:sp>
        <p:nvSpPr>
          <p:cNvPr id="3" name="内容占位符 2"/>
          <p:cNvSpPr>
            <a:spLocks noGrp="1"/>
          </p:cNvSpPr>
          <p:nvPr>
            <p:ph idx="1"/>
          </p:nvPr>
        </p:nvSpPr>
        <p:spPr/>
        <p:txBody>
          <a:bodyPr>
            <a:normAutofit fontScale="92500"/>
          </a:bodyPr>
          <a:lstStyle/>
          <a:p>
            <a:r>
              <a:rPr lang="en-US" altLang="zh-CN" dirty="0">
                <a:solidFill>
                  <a:srgbClr val="FF0000"/>
                </a:solidFill>
              </a:rPr>
              <a:t>Gabor</a:t>
            </a:r>
            <a:r>
              <a:rPr lang="zh-CN" altLang="zh-CN" dirty="0">
                <a:solidFill>
                  <a:srgbClr val="FF0000"/>
                </a:solidFill>
              </a:rPr>
              <a:t>变换</a:t>
            </a:r>
            <a:r>
              <a:rPr lang="zh-CN" altLang="zh-CN" dirty="0"/>
              <a:t>是根据模拟人类视觉系统而产生的</a:t>
            </a:r>
            <a:r>
              <a:rPr lang="zh-CN" altLang="zh-CN" dirty="0" smtClean="0"/>
              <a:t>。</a:t>
            </a:r>
            <a:endParaRPr lang="en-US" altLang="zh-CN" dirty="0" smtClean="0"/>
          </a:p>
          <a:p>
            <a:r>
              <a:rPr lang="zh-CN" altLang="zh-CN" dirty="0"/>
              <a:t>通过模拟人类视觉系统，可以将视网膜成像分解成一组滤波图像，每个分解的图像能够反映频率和方向在局部范围内的强度变化</a:t>
            </a:r>
            <a:r>
              <a:rPr lang="zh-CN" altLang="zh-CN" dirty="0" smtClean="0"/>
              <a:t>。</a:t>
            </a:r>
            <a:endParaRPr lang="en-US" altLang="zh-CN" dirty="0" smtClean="0"/>
          </a:p>
          <a:p>
            <a:r>
              <a:rPr lang="zh-CN" altLang="zh-CN" dirty="0"/>
              <a:t>通过一组</a:t>
            </a:r>
            <a:r>
              <a:rPr lang="zh-CN" altLang="zh-CN" dirty="0">
                <a:solidFill>
                  <a:srgbClr val="0000FF"/>
                </a:solidFill>
              </a:rPr>
              <a:t>多通道</a:t>
            </a:r>
            <a:r>
              <a:rPr lang="en-US" altLang="zh-CN" dirty="0"/>
              <a:t>Gabor</a:t>
            </a:r>
            <a:r>
              <a:rPr lang="zh-CN" altLang="zh-CN" dirty="0"/>
              <a:t>滤波器，可以获得纹理特征</a:t>
            </a:r>
            <a:r>
              <a:rPr lang="zh-CN" altLang="zh-CN" dirty="0" smtClean="0"/>
              <a:t>。</a:t>
            </a:r>
            <a:endParaRPr lang="en-US" altLang="zh-CN" dirty="0" smtClean="0"/>
          </a:p>
          <a:p>
            <a:r>
              <a:rPr lang="en-US" altLang="zh-CN" dirty="0"/>
              <a:t>Gabor</a:t>
            </a:r>
            <a:r>
              <a:rPr lang="zh-CN" altLang="zh-CN" dirty="0"/>
              <a:t>变换的</a:t>
            </a:r>
            <a:r>
              <a:rPr lang="zh-CN" altLang="zh-CN" dirty="0">
                <a:solidFill>
                  <a:srgbClr val="00B050"/>
                </a:solidFill>
              </a:rPr>
              <a:t>根本</a:t>
            </a:r>
            <a:r>
              <a:rPr lang="zh-CN" altLang="zh-CN" dirty="0"/>
              <a:t>就是</a:t>
            </a:r>
            <a:r>
              <a:rPr lang="en-US" altLang="zh-CN" dirty="0"/>
              <a:t>Gabor</a:t>
            </a:r>
            <a:r>
              <a:rPr lang="zh-CN" altLang="zh-CN" dirty="0"/>
              <a:t>滤波器的设计，而滤波器的设计又是其频率函数和高斯函数参数的设计</a:t>
            </a:r>
            <a:r>
              <a:rPr lang="zh-CN" altLang="zh-CN" dirty="0" smtClean="0"/>
              <a:t>。</a:t>
            </a:r>
            <a:endParaRPr lang="en-US" altLang="zh-CN" dirty="0" smtClean="0"/>
          </a:p>
          <a:p>
            <a:r>
              <a:rPr lang="zh-CN" altLang="zh-CN" dirty="0"/>
              <a:t>通过频率参数和高斯函数参数的选取，</a:t>
            </a:r>
            <a:r>
              <a:rPr lang="en-US" altLang="zh-CN" dirty="0"/>
              <a:t>Gabor</a:t>
            </a:r>
            <a:r>
              <a:rPr lang="zh-CN" altLang="zh-CN" dirty="0"/>
              <a:t>变换可以选取很多纹理特征，但是</a:t>
            </a:r>
            <a:r>
              <a:rPr lang="en-US" altLang="zh-CN" dirty="0"/>
              <a:t>Gabor</a:t>
            </a:r>
            <a:r>
              <a:rPr lang="zh-CN" altLang="zh-CN" dirty="0">
                <a:solidFill>
                  <a:srgbClr val="0070C0"/>
                </a:solidFill>
              </a:rPr>
              <a:t>是非正交的</a:t>
            </a:r>
            <a:r>
              <a:rPr lang="zh-CN" altLang="zh-CN" dirty="0"/>
              <a:t>，不同特征分量之间有冗余，所以在对纹理图像的分析中效率不太高。</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60</a:t>
            </a:fld>
            <a:endParaRPr lang="zh-CN" altLang="en-US"/>
          </a:p>
        </p:txBody>
      </p:sp>
    </p:spTree>
    <p:extLst>
      <p:ext uri="{BB962C8B-B14F-4D97-AF65-F5344CB8AC3E}">
        <p14:creationId xmlns:p14="http://schemas.microsoft.com/office/powerpoint/2010/main" val="140349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Gabor</a:t>
            </a:r>
            <a:r>
              <a:rPr lang="zh-CN" altLang="zh-CN" dirty="0"/>
              <a:t>变换</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a:bodyPr>
              <a:lstStyle/>
              <a:p>
                <a:r>
                  <a:rPr lang="zh-CN" altLang="zh-CN" dirty="0"/>
                  <a:t>对于二维图像来说，</a:t>
                </a:r>
                <a:r>
                  <a:rPr lang="en-US" altLang="zh-CN" dirty="0"/>
                  <a:t>Gabor</a:t>
                </a:r>
                <a:r>
                  <a:rPr lang="zh-CN" altLang="zh-CN" dirty="0"/>
                  <a:t>核函数可以定义</a:t>
                </a:r>
                <a:r>
                  <a:rPr lang="zh-CN" altLang="zh-CN" dirty="0" smtClean="0"/>
                  <a:t>如下</a:t>
                </a:r>
                <a:endParaRPr lang="en-US" altLang="zh-CN" dirty="0" smtClean="0"/>
              </a:p>
              <a:p>
                <a:pPr lvl="1"/>
                <a14:m>
                  <m:oMath xmlns:m="http://schemas.openxmlformats.org/officeDocument/2006/math">
                    <m:r>
                      <a:rPr lang="en-US" altLang="zh-CN" i="1" smtClean="0">
                        <a:solidFill>
                          <a:srgbClr val="FF0000"/>
                        </a:solidFill>
                      </a:rPr>
                      <m:t>𝑔</m:t>
                    </m:r>
                    <m:d>
                      <m:dPr>
                        <m:ctrlPr>
                          <a:rPr lang="zh-CN" altLang="zh-CN" i="1">
                            <a:solidFill>
                              <a:srgbClr val="FF0000"/>
                            </a:solidFill>
                          </a:rPr>
                        </m:ctrlPr>
                      </m:dPr>
                      <m:e>
                        <m:r>
                          <a:rPr lang="en-US" altLang="zh-CN" i="1">
                            <a:solidFill>
                              <a:srgbClr val="FF0000"/>
                            </a:solidFill>
                          </a:rPr>
                          <m:t>𝑥</m:t>
                        </m:r>
                        <m:r>
                          <a:rPr lang="en-US" altLang="zh-CN" i="1">
                            <a:solidFill>
                              <a:srgbClr val="FF0000"/>
                            </a:solidFill>
                          </a:rPr>
                          <m:t>,</m:t>
                        </m:r>
                        <m:r>
                          <a:rPr lang="en-US" altLang="zh-CN" i="1">
                            <a:solidFill>
                              <a:srgbClr val="FF0000"/>
                            </a:solidFill>
                          </a:rPr>
                          <m:t>𝑦</m:t>
                        </m:r>
                      </m:e>
                    </m:d>
                    <m:r>
                      <a:rPr lang="en-US" altLang="zh-CN" i="1">
                        <a:solidFill>
                          <a:srgbClr val="FF0000"/>
                        </a:solidFill>
                      </a:rPr>
                      <m:t>=</m:t>
                    </m:r>
                    <m:f>
                      <m:fPr>
                        <m:ctrlPr>
                          <a:rPr lang="zh-CN" altLang="zh-CN" i="1">
                            <a:solidFill>
                              <a:srgbClr val="FF0000"/>
                            </a:solidFill>
                          </a:rPr>
                        </m:ctrlPr>
                      </m:fPr>
                      <m:num>
                        <m:r>
                          <a:rPr lang="en-US" altLang="zh-CN" i="1">
                            <a:solidFill>
                              <a:srgbClr val="FF0000"/>
                            </a:solidFill>
                          </a:rPr>
                          <m:t>1</m:t>
                        </m:r>
                      </m:num>
                      <m:den>
                        <m:r>
                          <a:rPr lang="en-US" altLang="zh-CN" i="1">
                            <a:solidFill>
                              <a:srgbClr val="FF0000"/>
                            </a:solidFill>
                          </a:rPr>
                          <m:t>2</m:t>
                        </m:r>
                        <m:r>
                          <a:rPr lang="en-US" altLang="zh-CN" i="1">
                            <a:solidFill>
                              <a:srgbClr val="FF0000"/>
                            </a:solidFill>
                          </a:rPr>
                          <m:t>𝜋</m:t>
                        </m:r>
                        <m:sSub>
                          <m:sSubPr>
                            <m:ctrlPr>
                              <a:rPr lang="zh-CN" altLang="zh-CN" i="1">
                                <a:solidFill>
                                  <a:srgbClr val="FF0000"/>
                                </a:solidFill>
                              </a:rPr>
                            </m:ctrlPr>
                          </m:sSubPr>
                          <m:e>
                            <m:r>
                              <a:rPr lang="en-US" altLang="zh-CN" i="1">
                                <a:solidFill>
                                  <a:srgbClr val="FF0000"/>
                                </a:solidFill>
                              </a:rPr>
                              <m:t>𝜎</m:t>
                            </m:r>
                          </m:e>
                          <m:sub>
                            <m:r>
                              <a:rPr lang="en-US" altLang="zh-CN" i="1">
                                <a:solidFill>
                                  <a:srgbClr val="FF0000"/>
                                </a:solidFill>
                              </a:rPr>
                              <m:t>𝑥</m:t>
                            </m:r>
                          </m:sub>
                        </m:sSub>
                        <m:sSub>
                          <m:sSubPr>
                            <m:ctrlPr>
                              <a:rPr lang="zh-CN" altLang="zh-CN" i="1">
                                <a:solidFill>
                                  <a:srgbClr val="FF0000"/>
                                </a:solidFill>
                              </a:rPr>
                            </m:ctrlPr>
                          </m:sSubPr>
                          <m:e>
                            <m:r>
                              <a:rPr lang="en-US" altLang="zh-CN" i="1">
                                <a:solidFill>
                                  <a:srgbClr val="FF0000"/>
                                </a:solidFill>
                              </a:rPr>
                              <m:t>𝜎</m:t>
                            </m:r>
                          </m:e>
                          <m:sub>
                            <m:r>
                              <a:rPr lang="en-US" altLang="zh-CN" i="1">
                                <a:solidFill>
                                  <a:srgbClr val="FF0000"/>
                                </a:solidFill>
                              </a:rPr>
                              <m:t>𝑦</m:t>
                            </m:r>
                          </m:sub>
                        </m:sSub>
                      </m:den>
                    </m:f>
                    <m:sSup>
                      <m:sSupPr>
                        <m:ctrlPr>
                          <a:rPr lang="zh-CN" altLang="zh-CN" i="1">
                            <a:solidFill>
                              <a:srgbClr val="FF0000"/>
                            </a:solidFill>
                          </a:rPr>
                        </m:ctrlPr>
                      </m:sSupPr>
                      <m:e>
                        <m:r>
                          <a:rPr lang="en-US" altLang="zh-CN" i="1">
                            <a:solidFill>
                              <a:srgbClr val="FF0000"/>
                            </a:solidFill>
                          </a:rPr>
                          <m:t>𝑒</m:t>
                        </m:r>
                      </m:e>
                      <m:sup>
                        <m:r>
                          <a:rPr lang="en-US" altLang="zh-CN" i="1">
                            <a:solidFill>
                              <a:srgbClr val="FF0000"/>
                            </a:solidFill>
                          </a:rPr>
                          <m:t>−</m:t>
                        </m:r>
                        <m:f>
                          <m:fPr>
                            <m:ctrlPr>
                              <a:rPr lang="zh-CN" altLang="zh-CN" i="1">
                                <a:solidFill>
                                  <a:srgbClr val="FF0000"/>
                                </a:solidFill>
                              </a:rPr>
                            </m:ctrlPr>
                          </m:fPr>
                          <m:num>
                            <m:r>
                              <a:rPr lang="en-US" altLang="zh-CN" i="1">
                                <a:solidFill>
                                  <a:srgbClr val="FF0000"/>
                                </a:solidFill>
                              </a:rPr>
                              <m:t>1</m:t>
                            </m:r>
                          </m:num>
                          <m:den>
                            <m:r>
                              <a:rPr lang="en-US" altLang="zh-CN" i="1">
                                <a:solidFill>
                                  <a:srgbClr val="FF0000"/>
                                </a:solidFill>
                              </a:rPr>
                              <m:t>2</m:t>
                            </m:r>
                          </m:den>
                        </m:f>
                        <m:d>
                          <m:dPr>
                            <m:ctrlPr>
                              <a:rPr lang="zh-CN" altLang="zh-CN" i="1">
                                <a:solidFill>
                                  <a:srgbClr val="FF0000"/>
                                </a:solidFill>
                              </a:rPr>
                            </m:ctrlPr>
                          </m:dPr>
                          <m:e>
                            <m:f>
                              <m:fPr>
                                <m:ctrlPr>
                                  <a:rPr lang="zh-CN" altLang="zh-CN" i="1">
                                    <a:solidFill>
                                      <a:srgbClr val="FF0000"/>
                                    </a:solidFill>
                                  </a:rPr>
                                </m:ctrlPr>
                              </m:fPr>
                              <m:num>
                                <m:sSup>
                                  <m:sSupPr>
                                    <m:ctrlPr>
                                      <a:rPr lang="zh-CN" altLang="zh-CN" i="1">
                                        <a:solidFill>
                                          <a:srgbClr val="FF0000"/>
                                        </a:solidFill>
                                      </a:rPr>
                                    </m:ctrlPr>
                                  </m:sSupPr>
                                  <m:e>
                                    <m:r>
                                      <a:rPr lang="en-US" altLang="zh-CN" i="1">
                                        <a:solidFill>
                                          <a:srgbClr val="FF0000"/>
                                        </a:solidFill>
                                      </a:rPr>
                                      <m:t>𝑥</m:t>
                                    </m:r>
                                    <m:r>
                                      <a:rPr lang="en-US" altLang="zh-CN" i="1">
                                        <a:solidFill>
                                          <a:srgbClr val="FF0000"/>
                                        </a:solidFill>
                                      </a:rPr>
                                      <m:t>′</m:t>
                                    </m:r>
                                  </m:e>
                                  <m:sup>
                                    <m:r>
                                      <a:rPr lang="en-US" altLang="zh-CN" i="1">
                                        <a:solidFill>
                                          <a:srgbClr val="FF0000"/>
                                        </a:solidFill>
                                      </a:rPr>
                                      <m:t>2</m:t>
                                    </m:r>
                                  </m:sup>
                                </m:sSup>
                              </m:num>
                              <m:den>
                                <m:sSup>
                                  <m:sSupPr>
                                    <m:ctrlPr>
                                      <a:rPr lang="zh-CN" altLang="zh-CN" i="1">
                                        <a:solidFill>
                                          <a:srgbClr val="FF0000"/>
                                        </a:solidFill>
                                      </a:rPr>
                                    </m:ctrlPr>
                                  </m:sSupPr>
                                  <m:e>
                                    <m:sSub>
                                      <m:sSubPr>
                                        <m:ctrlPr>
                                          <a:rPr lang="zh-CN" altLang="zh-CN" i="1">
                                            <a:solidFill>
                                              <a:srgbClr val="FF0000"/>
                                            </a:solidFill>
                                          </a:rPr>
                                        </m:ctrlPr>
                                      </m:sSubPr>
                                      <m:e>
                                        <m:r>
                                          <a:rPr lang="en-US" altLang="zh-CN" i="1">
                                            <a:solidFill>
                                              <a:srgbClr val="FF0000"/>
                                            </a:solidFill>
                                          </a:rPr>
                                          <m:t>𝜎</m:t>
                                        </m:r>
                                      </m:e>
                                      <m:sub>
                                        <m:r>
                                          <a:rPr lang="en-US" altLang="zh-CN" i="1">
                                            <a:solidFill>
                                              <a:srgbClr val="FF0000"/>
                                            </a:solidFill>
                                          </a:rPr>
                                          <m:t>𝑥</m:t>
                                        </m:r>
                                      </m:sub>
                                    </m:sSub>
                                  </m:e>
                                  <m:sup>
                                    <m:r>
                                      <a:rPr lang="en-US" altLang="zh-CN" i="1">
                                        <a:solidFill>
                                          <a:srgbClr val="FF0000"/>
                                        </a:solidFill>
                                      </a:rPr>
                                      <m:t>2</m:t>
                                    </m:r>
                                  </m:sup>
                                </m:sSup>
                              </m:den>
                            </m:f>
                            <m:r>
                              <a:rPr lang="en-US" altLang="zh-CN" i="1">
                                <a:solidFill>
                                  <a:srgbClr val="FF0000"/>
                                </a:solidFill>
                              </a:rPr>
                              <m:t>+</m:t>
                            </m:r>
                            <m:f>
                              <m:fPr>
                                <m:ctrlPr>
                                  <a:rPr lang="zh-CN" altLang="zh-CN" i="1">
                                    <a:solidFill>
                                      <a:srgbClr val="FF0000"/>
                                    </a:solidFill>
                                  </a:rPr>
                                </m:ctrlPr>
                              </m:fPr>
                              <m:num>
                                <m:sSup>
                                  <m:sSupPr>
                                    <m:ctrlPr>
                                      <a:rPr lang="zh-CN" altLang="zh-CN" i="1">
                                        <a:solidFill>
                                          <a:srgbClr val="FF0000"/>
                                        </a:solidFill>
                                      </a:rPr>
                                    </m:ctrlPr>
                                  </m:sSupPr>
                                  <m:e>
                                    <m:r>
                                      <a:rPr lang="en-US" altLang="zh-CN" i="1">
                                        <a:solidFill>
                                          <a:srgbClr val="FF0000"/>
                                        </a:solidFill>
                                      </a:rPr>
                                      <m:t>𝑦</m:t>
                                    </m:r>
                                    <m:r>
                                      <a:rPr lang="en-US" altLang="zh-CN" i="1">
                                        <a:solidFill>
                                          <a:srgbClr val="FF0000"/>
                                        </a:solidFill>
                                      </a:rPr>
                                      <m:t>′</m:t>
                                    </m:r>
                                  </m:e>
                                  <m:sup>
                                    <m:r>
                                      <a:rPr lang="en-US" altLang="zh-CN" i="1">
                                        <a:solidFill>
                                          <a:srgbClr val="FF0000"/>
                                        </a:solidFill>
                                      </a:rPr>
                                      <m:t>2</m:t>
                                    </m:r>
                                  </m:sup>
                                </m:sSup>
                              </m:num>
                              <m:den>
                                <m:sSup>
                                  <m:sSupPr>
                                    <m:ctrlPr>
                                      <a:rPr lang="zh-CN" altLang="zh-CN" i="1">
                                        <a:solidFill>
                                          <a:srgbClr val="FF0000"/>
                                        </a:solidFill>
                                      </a:rPr>
                                    </m:ctrlPr>
                                  </m:sSupPr>
                                  <m:e>
                                    <m:sSub>
                                      <m:sSubPr>
                                        <m:ctrlPr>
                                          <a:rPr lang="zh-CN" altLang="zh-CN" i="1">
                                            <a:solidFill>
                                              <a:srgbClr val="FF0000"/>
                                            </a:solidFill>
                                          </a:rPr>
                                        </m:ctrlPr>
                                      </m:sSubPr>
                                      <m:e>
                                        <m:r>
                                          <a:rPr lang="en-US" altLang="zh-CN" i="1">
                                            <a:solidFill>
                                              <a:srgbClr val="FF0000"/>
                                            </a:solidFill>
                                          </a:rPr>
                                          <m:t>𝜎</m:t>
                                        </m:r>
                                      </m:e>
                                      <m:sub>
                                        <m:r>
                                          <a:rPr lang="en-US" altLang="zh-CN" i="1">
                                            <a:solidFill>
                                              <a:srgbClr val="FF0000"/>
                                            </a:solidFill>
                                          </a:rPr>
                                          <m:t>𝑦</m:t>
                                        </m:r>
                                      </m:sub>
                                    </m:sSub>
                                  </m:e>
                                  <m:sup>
                                    <m:r>
                                      <a:rPr lang="en-US" altLang="zh-CN" i="1">
                                        <a:solidFill>
                                          <a:srgbClr val="FF0000"/>
                                        </a:solidFill>
                                      </a:rPr>
                                      <m:t>2</m:t>
                                    </m:r>
                                  </m:sup>
                                </m:sSup>
                              </m:den>
                            </m:f>
                          </m:e>
                        </m:d>
                      </m:sup>
                    </m:sSup>
                    <m:sSup>
                      <m:sSupPr>
                        <m:ctrlPr>
                          <a:rPr lang="zh-CN" altLang="zh-CN" i="1">
                            <a:solidFill>
                              <a:srgbClr val="FF0000"/>
                            </a:solidFill>
                          </a:rPr>
                        </m:ctrlPr>
                      </m:sSupPr>
                      <m:e>
                        <m:r>
                          <a:rPr lang="en-US" altLang="zh-CN" i="1">
                            <a:solidFill>
                              <a:srgbClr val="FF0000"/>
                            </a:solidFill>
                          </a:rPr>
                          <m:t>𝑒</m:t>
                        </m:r>
                      </m:e>
                      <m:sup>
                        <m:r>
                          <a:rPr lang="en-US" altLang="zh-CN" i="1">
                            <a:solidFill>
                              <a:srgbClr val="FF0000"/>
                            </a:solidFill>
                          </a:rPr>
                          <m:t>2</m:t>
                        </m:r>
                        <m:r>
                          <a:rPr lang="en-US" altLang="zh-CN" i="1">
                            <a:solidFill>
                              <a:srgbClr val="FF0000"/>
                            </a:solidFill>
                          </a:rPr>
                          <m:t>𝜋</m:t>
                        </m:r>
                        <m:r>
                          <a:rPr lang="en-US" altLang="zh-CN" i="1">
                            <a:solidFill>
                              <a:srgbClr val="FF0000"/>
                            </a:solidFill>
                          </a:rPr>
                          <m:t>𝑗</m:t>
                        </m:r>
                        <m:sSub>
                          <m:sSubPr>
                            <m:ctrlPr>
                              <a:rPr lang="zh-CN" altLang="zh-CN" i="1">
                                <a:solidFill>
                                  <a:srgbClr val="FF0000"/>
                                </a:solidFill>
                              </a:rPr>
                            </m:ctrlPr>
                          </m:sSubPr>
                          <m:e>
                            <m:r>
                              <a:rPr lang="en-US" altLang="zh-CN" i="1">
                                <a:solidFill>
                                  <a:srgbClr val="FF0000"/>
                                </a:solidFill>
                              </a:rPr>
                              <m:t>𝑓</m:t>
                            </m:r>
                          </m:e>
                          <m:sub>
                            <m:r>
                              <a:rPr lang="en-US" altLang="zh-CN" i="1">
                                <a:solidFill>
                                  <a:srgbClr val="FF0000"/>
                                </a:solidFill>
                              </a:rPr>
                              <m:t>𝑐</m:t>
                            </m:r>
                          </m:sub>
                        </m:sSub>
                        <m:d>
                          <m:dPr>
                            <m:ctrlPr>
                              <a:rPr lang="zh-CN" altLang="zh-CN" i="1">
                                <a:solidFill>
                                  <a:srgbClr val="FF0000"/>
                                </a:solidFill>
                              </a:rPr>
                            </m:ctrlPr>
                          </m:dPr>
                          <m:e>
                            <m:r>
                              <a:rPr lang="en-US" altLang="zh-CN" i="1">
                                <a:solidFill>
                                  <a:srgbClr val="FF0000"/>
                                </a:solidFill>
                              </a:rPr>
                              <m:t>𝑥</m:t>
                            </m:r>
                            <m:r>
                              <a:rPr lang="en-US" altLang="zh-CN" i="1">
                                <a:solidFill>
                                  <a:srgbClr val="FF0000"/>
                                </a:solidFill>
                              </a:rPr>
                              <m:t>′</m:t>
                            </m:r>
                            <m:r>
                              <m:rPr>
                                <m:sty m:val="p"/>
                              </m:rPr>
                              <a:rPr lang="en-US" altLang="zh-CN">
                                <a:solidFill>
                                  <a:srgbClr val="FF0000"/>
                                </a:solidFill>
                              </a:rPr>
                              <m:t>cos</m:t>
                            </m:r>
                            <m:r>
                              <a:rPr lang="en-US" altLang="zh-CN" i="1">
                                <a:solidFill>
                                  <a:srgbClr val="FF0000"/>
                                </a:solidFill>
                              </a:rPr>
                              <m:t>𝛽</m:t>
                            </m:r>
                            <m:r>
                              <a:rPr lang="en-US" altLang="zh-CN" i="1">
                                <a:solidFill>
                                  <a:srgbClr val="FF0000"/>
                                </a:solidFill>
                              </a:rPr>
                              <m:t>+</m:t>
                            </m:r>
                            <m:r>
                              <a:rPr lang="en-US" altLang="zh-CN" i="1">
                                <a:solidFill>
                                  <a:srgbClr val="FF0000"/>
                                </a:solidFill>
                              </a:rPr>
                              <m:t>𝑦</m:t>
                            </m:r>
                            <m:r>
                              <a:rPr lang="en-US" altLang="zh-CN" i="1">
                                <a:solidFill>
                                  <a:srgbClr val="FF0000"/>
                                </a:solidFill>
                              </a:rPr>
                              <m:t>′</m:t>
                            </m:r>
                            <m:r>
                              <m:rPr>
                                <m:sty m:val="p"/>
                              </m:rPr>
                              <a:rPr lang="en-US" altLang="zh-CN">
                                <a:solidFill>
                                  <a:srgbClr val="FF0000"/>
                                </a:solidFill>
                              </a:rPr>
                              <m:t>sin</m:t>
                            </m:r>
                            <m:r>
                              <a:rPr lang="en-US" altLang="zh-CN" i="1">
                                <a:solidFill>
                                  <a:srgbClr val="FF0000"/>
                                </a:solidFill>
                              </a:rPr>
                              <m:t>𝛽</m:t>
                            </m:r>
                          </m:e>
                        </m:d>
                      </m:sup>
                    </m:sSup>
                    <m:r>
                      <a:rPr lang="zh-CN" altLang="zh-CN">
                        <a:solidFill>
                          <a:srgbClr val="FF0000"/>
                        </a:solidFill>
                      </a:rPr>
                      <m:t>，</m:t>
                    </m:r>
                  </m:oMath>
                </a14:m>
                <a:endParaRPr lang="en-US" altLang="zh-CN" dirty="0" smtClean="0">
                  <a:solidFill>
                    <a:srgbClr val="FF0000"/>
                  </a:solidFill>
                </a:endParaRPr>
              </a:p>
              <a:p>
                <a:pPr lvl="2"/>
                <a:r>
                  <a:rPr lang="zh-CN" altLang="zh-CN" dirty="0"/>
                  <a:t>参数</a:t>
                </a:r>
                <a14:m>
                  <m:oMath xmlns:m="http://schemas.openxmlformats.org/officeDocument/2006/math">
                    <m:sSub>
                      <m:sSubPr>
                        <m:ctrlPr>
                          <a:rPr lang="zh-CN" altLang="zh-CN" i="1"/>
                        </m:ctrlPr>
                      </m:sSubPr>
                      <m:e>
                        <m:r>
                          <a:rPr lang="en-US" altLang="zh-CN" i="1"/>
                          <m:t>𝜎</m:t>
                        </m:r>
                      </m:e>
                      <m:sub>
                        <m:r>
                          <a:rPr lang="en-US" altLang="zh-CN" i="1"/>
                          <m:t>𝑥</m:t>
                        </m:r>
                      </m:sub>
                    </m:sSub>
                  </m:oMath>
                </a14:m>
                <a:r>
                  <a:rPr lang="zh-CN" altLang="zh-CN" dirty="0"/>
                  <a:t>和</a:t>
                </a:r>
                <a14:m>
                  <m:oMath xmlns:m="http://schemas.openxmlformats.org/officeDocument/2006/math">
                    <m:sSub>
                      <m:sSubPr>
                        <m:ctrlPr>
                          <a:rPr lang="zh-CN" altLang="zh-CN" i="1"/>
                        </m:ctrlPr>
                      </m:sSubPr>
                      <m:e>
                        <m:r>
                          <a:rPr lang="en-US" altLang="zh-CN" i="1"/>
                          <m:t>𝜎</m:t>
                        </m:r>
                      </m:e>
                      <m:sub>
                        <m:r>
                          <a:rPr lang="en-US" altLang="zh-CN" i="1"/>
                          <m:t>𝑦</m:t>
                        </m:r>
                      </m:sub>
                    </m:sSub>
                  </m:oMath>
                </a14:m>
                <a:r>
                  <a:rPr lang="zh-CN" altLang="zh-CN" dirty="0"/>
                  <a:t>表示核函数的空间尺度，</a:t>
                </a:r>
                <a14:m>
                  <m:oMath xmlns:m="http://schemas.openxmlformats.org/officeDocument/2006/math">
                    <m:sSub>
                      <m:sSubPr>
                        <m:ctrlPr>
                          <a:rPr lang="zh-CN" altLang="zh-CN" i="1"/>
                        </m:ctrlPr>
                      </m:sSubPr>
                      <m:e>
                        <m:r>
                          <a:rPr lang="en-US" altLang="zh-CN" i="1"/>
                          <m:t>𝑓</m:t>
                        </m:r>
                      </m:e>
                      <m:sub>
                        <m:r>
                          <a:rPr lang="en-US" altLang="zh-CN" i="1"/>
                          <m:t>𝑐</m:t>
                        </m:r>
                      </m:sub>
                    </m:sSub>
                  </m:oMath>
                </a14:m>
                <a:r>
                  <a:rPr lang="zh-CN" altLang="zh-CN" dirty="0"/>
                  <a:t>和</a:t>
                </a:r>
                <a14:m>
                  <m:oMath xmlns:m="http://schemas.openxmlformats.org/officeDocument/2006/math">
                    <m:r>
                      <a:rPr lang="en-US" altLang="zh-CN" i="1"/>
                      <m:t>𝛽</m:t>
                    </m:r>
                  </m:oMath>
                </a14:m>
                <a:r>
                  <a:rPr lang="zh-CN" altLang="zh-CN" dirty="0"/>
                  <a:t>表示频域中的频率位移，</a:t>
                </a:r>
                <a14:m>
                  <m:oMath xmlns:m="http://schemas.openxmlformats.org/officeDocument/2006/math">
                    <m:r>
                      <a:rPr lang="en-US" altLang="zh-CN" i="1"/>
                      <m:t>𝛼</m:t>
                    </m:r>
                  </m:oMath>
                </a14:m>
                <a:r>
                  <a:rPr lang="zh-CN" altLang="zh-CN" dirty="0"/>
                  <a:t>表示坐标的旋转角度</a:t>
                </a:r>
                <a:r>
                  <a:rPr lang="zh-CN" altLang="zh-CN" dirty="0" smtClean="0"/>
                  <a:t>。</a:t>
                </a:r>
                <a:endParaRPr lang="en-US" altLang="zh-CN" dirty="0" smtClean="0"/>
              </a:p>
              <a:p>
                <a:r>
                  <a:rPr lang="zh-CN" altLang="zh-CN" dirty="0"/>
                  <a:t>对上述</a:t>
                </a:r>
                <a:r>
                  <a:rPr lang="en-US" altLang="zh-CN" dirty="0"/>
                  <a:t>Gabor</a:t>
                </a:r>
                <a:r>
                  <a:rPr lang="zh-CN" altLang="zh-CN" dirty="0"/>
                  <a:t>核函数进行傅里叶变换，</a:t>
                </a:r>
                <a:r>
                  <a:rPr lang="zh-CN" altLang="zh-CN" dirty="0" smtClean="0"/>
                  <a:t>得到</a:t>
                </a:r>
                <a:endParaRPr lang="en-US" altLang="zh-CN" dirty="0" smtClean="0"/>
              </a:p>
              <a:p>
                <a:pPr lvl="1"/>
                <a14:m>
                  <m:oMath xmlns:m="http://schemas.openxmlformats.org/officeDocument/2006/math">
                    <m:r>
                      <a:rPr lang="en-US" altLang="zh-CN" i="1" smtClean="0">
                        <a:solidFill>
                          <a:srgbClr val="0000FF"/>
                        </a:solidFill>
                      </a:rPr>
                      <m:t>𝐺</m:t>
                    </m:r>
                    <m:d>
                      <m:dPr>
                        <m:ctrlPr>
                          <a:rPr lang="zh-CN" altLang="zh-CN" i="1">
                            <a:solidFill>
                              <a:srgbClr val="0000FF"/>
                            </a:solidFill>
                          </a:rPr>
                        </m:ctrlPr>
                      </m:dPr>
                      <m:e>
                        <m:r>
                          <a:rPr lang="en-US" altLang="zh-CN" i="1">
                            <a:solidFill>
                              <a:srgbClr val="0000FF"/>
                            </a:solidFill>
                          </a:rPr>
                          <m:t>𝜔</m:t>
                        </m:r>
                        <m:r>
                          <a:rPr lang="en-US" altLang="zh-CN" i="1">
                            <a:solidFill>
                              <a:srgbClr val="0000FF"/>
                            </a:solidFill>
                          </a:rPr>
                          <m:t>,</m:t>
                        </m:r>
                        <m:r>
                          <a:rPr lang="en-US" altLang="zh-CN" i="1">
                            <a:solidFill>
                              <a:srgbClr val="0000FF"/>
                            </a:solidFill>
                          </a:rPr>
                          <m:t>𝜏</m:t>
                        </m:r>
                      </m:e>
                    </m:d>
                    <m:r>
                      <a:rPr lang="en-US" altLang="zh-CN" i="1">
                        <a:solidFill>
                          <a:srgbClr val="0000FF"/>
                        </a:solidFill>
                      </a:rPr>
                      <m:t>=</m:t>
                    </m:r>
                    <m:sSup>
                      <m:sSupPr>
                        <m:ctrlPr>
                          <a:rPr lang="zh-CN" altLang="zh-CN" i="1">
                            <a:solidFill>
                              <a:srgbClr val="0000FF"/>
                            </a:solidFill>
                          </a:rPr>
                        </m:ctrlPr>
                      </m:sSupPr>
                      <m:e>
                        <m:r>
                          <a:rPr lang="en-US" altLang="zh-CN" i="1">
                            <a:solidFill>
                              <a:srgbClr val="0000FF"/>
                            </a:solidFill>
                          </a:rPr>
                          <m:t>𝑒</m:t>
                        </m:r>
                      </m:e>
                      <m:sup>
                        <m:r>
                          <a:rPr lang="en-US" altLang="zh-CN" i="1">
                            <a:solidFill>
                              <a:srgbClr val="0000FF"/>
                            </a:solidFill>
                          </a:rPr>
                          <m:t>−</m:t>
                        </m:r>
                        <m:f>
                          <m:fPr>
                            <m:ctrlPr>
                              <a:rPr lang="zh-CN" altLang="zh-CN" i="1">
                                <a:solidFill>
                                  <a:srgbClr val="0000FF"/>
                                </a:solidFill>
                              </a:rPr>
                            </m:ctrlPr>
                          </m:fPr>
                          <m:num>
                            <m:r>
                              <a:rPr lang="en-US" altLang="zh-CN" i="1">
                                <a:solidFill>
                                  <a:srgbClr val="0000FF"/>
                                </a:solidFill>
                              </a:rPr>
                              <m:t>1</m:t>
                            </m:r>
                          </m:num>
                          <m:den>
                            <m:r>
                              <a:rPr lang="en-US" altLang="zh-CN" i="1">
                                <a:solidFill>
                                  <a:srgbClr val="0000FF"/>
                                </a:solidFill>
                              </a:rPr>
                              <m:t>2</m:t>
                            </m:r>
                          </m:den>
                        </m:f>
                        <m:d>
                          <m:dPr>
                            <m:ctrlPr>
                              <a:rPr lang="zh-CN" altLang="zh-CN" i="1">
                                <a:solidFill>
                                  <a:srgbClr val="0000FF"/>
                                </a:solidFill>
                              </a:rPr>
                            </m:ctrlPr>
                          </m:dPr>
                          <m:e>
                            <m:f>
                              <m:fPr>
                                <m:ctrlPr>
                                  <a:rPr lang="zh-CN" altLang="zh-CN" i="1">
                                    <a:solidFill>
                                      <a:srgbClr val="0000FF"/>
                                    </a:solidFill>
                                  </a:rPr>
                                </m:ctrlPr>
                              </m:fPr>
                              <m:num>
                                <m:sSup>
                                  <m:sSupPr>
                                    <m:ctrlPr>
                                      <a:rPr lang="zh-CN" altLang="zh-CN" i="1">
                                        <a:solidFill>
                                          <a:srgbClr val="0000FF"/>
                                        </a:solidFill>
                                      </a:rPr>
                                    </m:ctrlPr>
                                  </m:sSupPr>
                                  <m:e>
                                    <m:d>
                                      <m:dPr>
                                        <m:ctrlPr>
                                          <a:rPr lang="zh-CN" altLang="zh-CN" i="1">
                                            <a:solidFill>
                                              <a:srgbClr val="0000FF"/>
                                            </a:solidFill>
                                          </a:rPr>
                                        </m:ctrlPr>
                                      </m:dPr>
                                      <m:e>
                                        <m:sSup>
                                          <m:sSupPr>
                                            <m:ctrlPr>
                                              <a:rPr lang="zh-CN" altLang="zh-CN" i="1">
                                                <a:solidFill>
                                                  <a:srgbClr val="0000FF"/>
                                                </a:solidFill>
                                              </a:rPr>
                                            </m:ctrlPr>
                                          </m:sSupPr>
                                          <m:e>
                                            <m:r>
                                              <a:rPr lang="en-US" altLang="zh-CN" i="1">
                                                <a:solidFill>
                                                  <a:srgbClr val="0000FF"/>
                                                </a:solidFill>
                                              </a:rPr>
                                              <m:t>𝜔</m:t>
                                            </m:r>
                                          </m:e>
                                          <m:sup>
                                            <m:r>
                                              <a:rPr lang="en-US" altLang="zh-CN" i="1">
                                                <a:solidFill>
                                                  <a:srgbClr val="0000FF"/>
                                                </a:solidFill>
                                              </a:rPr>
                                              <m:t>′</m:t>
                                            </m:r>
                                          </m:sup>
                                        </m:sSup>
                                        <m:r>
                                          <a:rPr lang="en-US" altLang="zh-CN" i="1">
                                            <a:solidFill>
                                              <a:srgbClr val="0000FF"/>
                                            </a:solidFill>
                                          </a:rPr>
                                          <m:t>−</m:t>
                                        </m:r>
                                        <m:sSub>
                                          <m:sSubPr>
                                            <m:ctrlPr>
                                              <a:rPr lang="zh-CN" altLang="zh-CN" i="1">
                                                <a:solidFill>
                                                  <a:srgbClr val="0000FF"/>
                                                </a:solidFill>
                                              </a:rPr>
                                            </m:ctrlPr>
                                          </m:sSubPr>
                                          <m:e>
                                            <m:r>
                                              <a:rPr lang="en-US" altLang="zh-CN" i="1">
                                                <a:solidFill>
                                                  <a:srgbClr val="0000FF"/>
                                                </a:solidFill>
                                              </a:rPr>
                                              <m:t>𝑓</m:t>
                                            </m:r>
                                          </m:e>
                                          <m:sub>
                                            <m:r>
                                              <a:rPr lang="en-US" altLang="zh-CN" i="1">
                                                <a:solidFill>
                                                  <a:srgbClr val="0000FF"/>
                                                </a:solidFill>
                                              </a:rPr>
                                              <m:t>𝑐</m:t>
                                            </m:r>
                                          </m:sub>
                                        </m:sSub>
                                        <m:r>
                                          <m:rPr>
                                            <m:sty m:val="p"/>
                                          </m:rPr>
                                          <a:rPr lang="en-US" altLang="zh-CN">
                                            <a:solidFill>
                                              <a:srgbClr val="0000FF"/>
                                            </a:solidFill>
                                          </a:rPr>
                                          <m:t>cos</m:t>
                                        </m:r>
                                        <m:r>
                                          <a:rPr lang="en-US" altLang="zh-CN" i="1">
                                            <a:solidFill>
                                              <a:srgbClr val="0000FF"/>
                                            </a:solidFill>
                                          </a:rPr>
                                          <m:t>𝛽</m:t>
                                        </m:r>
                                      </m:e>
                                    </m:d>
                                  </m:e>
                                  <m:sup>
                                    <m:r>
                                      <a:rPr lang="en-US" altLang="zh-CN" i="1">
                                        <a:solidFill>
                                          <a:srgbClr val="0000FF"/>
                                        </a:solidFill>
                                      </a:rPr>
                                      <m:t>2</m:t>
                                    </m:r>
                                  </m:sup>
                                </m:sSup>
                              </m:num>
                              <m:den>
                                <m:sSup>
                                  <m:sSupPr>
                                    <m:ctrlPr>
                                      <a:rPr lang="zh-CN" altLang="zh-CN" i="1">
                                        <a:solidFill>
                                          <a:srgbClr val="0000FF"/>
                                        </a:solidFill>
                                      </a:rPr>
                                    </m:ctrlPr>
                                  </m:sSupPr>
                                  <m:e>
                                    <m:sSub>
                                      <m:sSubPr>
                                        <m:ctrlPr>
                                          <a:rPr lang="zh-CN" altLang="zh-CN" i="1">
                                            <a:solidFill>
                                              <a:srgbClr val="0000FF"/>
                                            </a:solidFill>
                                          </a:rPr>
                                        </m:ctrlPr>
                                      </m:sSubPr>
                                      <m:e>
                                        <m:r>
                                          <a:rPr lang="en-US" altLang="zh-CN" i="1">
                                            <a:solidFill>
                                              <a:srgbClr val="0000FF"/>
                                            </a:solidFill>
                                          </a:rPr>
                                          <m:t>𝜎</m:t>
                                        </m:r>
                                      </m:e>
                                      <m:sub>
                                        <m:r>
                                          <a:rPr lang="en-US" altLang="zh-CN" i="1">
                                            <a:solidFill>
                                              <a:srgbClr val="0000FF"/>
                                            </a:solidFill>
                                          </a:rPr>
                                          <m:t>𝜔</m:t>
                                        </m:r>
                                      </m:sub>
                                    </m:sSub>
                                  </m:e>
                                  <m:sup>
                                    <m:r>
                                      <a:rPr lang="en-US" altLang="zh-CN" i="1">
                                        <a:solidFill>
                                          <a:srgbClr val="0000FF"/>
                                        </a:solidFill>
                                      </a:rPr>
                                      <m:t>2</m:t>
                                    </m:r>
                                  </m:sup>
                                </m:sSup>
                              </m:den>
                            </m:f>
                            <m:r>
                              <a:rPr lang="en-US" altLang="zh-CN" i="1">
                                <a:solidFill>
                                  <a:srgbClr val="0000FF"/>
                                </a:solidFill>
                              </a:rPr>
                              <m:t>+</m:t>
                            </m:r>
                            <m:f>
                              <m:fPr>
                                <m:ctrlPr>
                                  <a:rPr lang="zh-CN" altLang="zh-CN" i="1">
                                    <a:solidFill>
                                      <a:srgbClr val="0000FF"/>
                                    </a:solidFill>
                                  </a:rPr>
                                </m:ctrlPr>
                              </m:fPr>
                              <m:num>
                                <m:sSup>
                                  <m:sSupPr>
                                    <m:ctrlPr>
                                      <a:rPr lang="zh-CN" altLang="zh-CN" i="1">
                                        <a:solidFill>
                                          <a:srgbClr val="0000FF"/>
                                        </a:solidFill>
                                      </a:rPr>
                                    </m:ctrlPr>
                                  </m:sSupPr>
                                  <m:e>
                                    <m:d>
                                      <m:dPr>
                                        <m:ctrlPr>
                                          <a:rPr lang="zh-CN" altLang="zh-CN" i="1">
                                            <a:solidFill>
                                              <a:srgbClr val="0000FF"/>
                                            </a:solidFill>
                                          </a:rPr>
                                        </m:ctrlPr>
                                      </m:dPr>
                                      <m:e>
                                        <m:sSup>
                                          <m:sSupPr>
                                            <m:ctrlPr>
                                              <a:rPr lang="zh-CN" altLang="zh-CN" i="1">
                                                <a:solidFill>
                                                  <a:srgbClr val="0000FF"/>
                                                </a:solidFill>
                                              </a:rPr>
                                            </m:ctrlPr>
                                          </m:sSupPr>
                                          <m:e>
                                            <m:r>
                                              <a:rPr lang="en-US" altLang="zh-CN" i="1">
                                                <a:solidFill>
                                                  <a:srgbClr val="0000FF"/>
                                                </a:solidFill>
                                              </a:rPr>
                                              <m:t>𝜏</m:t>
                                            </m:r>
                                          </m:e>
                                          <m:sup>
                                            <m:r>
                                              <a:rPr lang="en-US" altLang="zh-CN" i="1">
                                                <a:solidFill>
                                                  <a:srgbClr val="0000FF"/>
                                                </a:solidFill>
                                              </a:rPr>
                                              <m:t>′</m:t>
                                            </m:r>
                                          </m:sup>
                                        </m:sSup>
                                        <m:r>
                                          <a:rPr lang="en-US" altLang="zh-CN" i="1">
                                            <a:solidFill>
                                              <a:srgbClr val="0000FF"/>
                                            </a:solidFill>
                                          </a:rPr>
                                          <m:t>−</m:t>
                                        </m:r>
                                        <m:sSub>
                                          <m:sSubPr>
                                            <m:ctrlPr>
                                              <a:rPr lang="zh-CN" altLang="zh-CN" i="1">
                                                <a:solidFill>
                                                  <a:srgbClr val="0000FF"/>
                                                </a:solidFill>
                                              </a:rPr>
                                            </m:ctrlPr>
                                          </m:sSubPr>
                                          <m:e>
                                            <m:r>
                                              <a:rPr lang="en-US" altLang="zh-CN" i="1">
                                                <a:solidFill>
                                                  <a:srgbClr val="0000FF"/>
                                                </a:solidFill>
                                              </a:rPr>
                                              <m:t>𝑓</m:t>
                                            </m:r>
                                          </m:e>
                                          <m:sub>
                                            <m:r>
                                              <a:rPr lang="en-US" altLang="zh-CN" i="1">
                                                <a:solidFill>
                                                  <a:srgbClr val="0000FF"/>
                                                </a:solidFill>
                                              </a:rPr>
                                              <m:t>𝑐</m:t>
                                            </m:r>
                                          </m:sub>
                                        </m:sSub>
                                        <m:r>
                                          <m:rPr>
                                            <m:sty m:val="p"/>
                                          </m:rPr>
                                          <a:rPr lang="en-US" altLang="zh-CN">
                                            <a:solidFill>
                                              <a:srgbClr val="0000FF"/>
                                            </a:solidFill>
                                          </a:rPr>
                                          <m:t>sin</m:t>
                                        </m:r>
                                        <m:r>
                                          <a:rPr lang="en-US" altLang="zh-CN" i="1">
                                            <a:solidFill>
                                              <a:srgbClr val="0000FF"/>
                                            </a:solidFill>
                                          </a:rPr>
                                          <m:t>𝛽</m:t>
                                        </m:r>
                                      </m:e>
                                    </m:d>
                                  </m:e>
                                  <m:sup>
                                    <m:r>
                                      <a:rPr lang="en-US" altLang="zh-CN" i="1">
                                        <a:solidFill>
                                          <a:srgbClr val="0000FF"/>
                                        </a:solidFill>
                                      </a:rPr>
                                      <m:t>2</m:t>
                                    </m:r>
                                  </m:sup>
                                </m:sSup>
                              </m:num>
                              <m:den>
                                <m:sSup>
                                  <m:sSupPr>
                                    <m:ctrlPr>
                                      <a:rPr lang="zh-CN" altLang="zh-CN" i="1">
                                        <a:solidFill>
                                          <a:srgbClr val="0000FF"/>
                                        </a:solidFill>
                                      </a:rPr>
                                    </m:ctrlPr>
                                  </m:sSupPr>
                                  <m:e>
                                    <m:sSub>
                                      <m:sSubPr>
                                        <m:ctrlPr>
                                          <a:rPr lang="zh-CN" altLang="zh-CN" i="1">
                                            <a:solidFill>
                                              <a:srgbClr val="0000FF"/>
                                            </a:solidFill>
                                          </a:rPr>
                                        </m:ctrlPr>
                                      </m:sSubPr>
                                      <m:e>
                                        <m:r>
                                          <a:rPr lang="en-US" altLang="zh-CN" i="1">
                                            <a:solidFill>
                                              <a:srgbClr val="0000FF"/>
                                            </a:solidFill>
                                          </a:rPr>
                                          <m:t>𝜎</m:t>
                                        </m:r>
                                      </m:e>
                                      <m:sub>
                                        <m:r>
                                          <a:rPr lang="en-US" altLang="zh-CN" i="1">
                                            <a:solidFill>
                                              <a:srgbClr val="0000FF"/>
                                            </a:solidFill>
                                          </a:rPr>
                                          <m:t>𝜏</m:t>
                                        </m:r>
                                      </m:sub>
                                    </m:sSub>
                                  </m:e>
                                  <m:sup>
                                    <m:r>
                                      <a:rPr lang="en-US" altLang="zh-CN" i="1">
                                        <a:solidFill>
                                          <a:srgbClr val="0000FF"/>
                                        </a:solidFill>
                                      </a:rPr>
                                      <m:t>2</m:t>
                                    </m:r>
                                  </m:sup>
                                </m:sSup>
                              </m:den>
                            </m:f>
                          </m:e>
                        </m:d>
                      </m:sup>
                    </m:sSup>
                    <m:r>
                      <a:rPr lang="zh-CN" altLang="zh-CN">
                        <a:solidFill>
                          <a:srgbClr val="0000FF"/>
                        </a:solidFill>
                      </a:rPr>
                      <m:t>，</m:t>
                    </m:r>
                  </m:oMath>
                </a14:m>
                <a:endParaRPr lang="en-US" altLang="zh-CN" dirty="0" smtClean="0">
                  <a:solidFill>
                    <a:srgbClr val="0000FF"/>
                  </a:solidFill>
                </a:endParaRPr>
              </a:p>
              <a:p>
                <a:pPr lvl="1"/>
                <a:r>
                  <a:rPr lang="zh-CN" altLang="zh-CN" dirty="0" smtClean="0"/>
                  <a:t>其中</a:t>
                </a:r>
                <a:endParaRPr lang="en-US" altLang="zh-CN" dirty="0" smtClean="0"/>
              </a:p>
              <a:p>
                <a:pPr lvl="2"/>
                <a14:m>
                  <m:oMath xmlns:m="http://schemas.openxmlformats.org/officeDocument/2006/math">
                    <m:m>
                      <m:mPr>
                        <m:mcs>
                          <m:mc>
                            <m:mcPr>
                              <m:count m:val="1"/>
                              <m:mcJc m:val="center"/>
                            </m:mcPr>
                          </m:mc>
                        </m:mcs>
                        <m:ctrlPr>
                          <a:rPr lang="zh-CN" altLang="zh-CN" i="1" smtClean="0">
                            <a:solidFill>
                              <a:srgbClr val="00B050"/>
                            </a:solidFill>
                          </a:rPr>
                        </m:ctrlPr>
                      </m:mPr>
                      <m:mr>
                        <m:e>
                          <m:sSub>
                            <m:sSubPr>
                              <m:ctrlPr>
                                <a:rPr lang="zh-CN" altLang="zh-CN" i="1">
                                  <a:solidFill>
                                    <a:srgbClr val="00B050"/>
                                  </a:solidFill>
                                </a:rPr>
                              </m:ctrlPr>
                            </m:sSubPr>
                            <m:e>
                              <m:r>
                                <a:rPr lang="en-US" altLang="zh-CN" i="1">
                                  <a:solidFill>
                                    <a:srgbClr val="00B050"/>
                                  </a:solidFill>
                                </a:rPr>
                                <m:t>𝜎</m:t>
                              </m:r>
                            </m:e>
                            <m:sub>
                              <m:r>
                                <a:rPr lang="en-US" altLang="zh-CN" i="1">
                                  <a:solidFill>
                                    <a:srgbClr val="00B050"/>
                                  </a:solidFill>
                                </a:rPr>
                                <m:t>𝜔</m:t>
                              </m:r>
                            </m:sub>
                          </m:sSub>
                          <m:r>
                            <a:rPr lang="en-US" altLang="zh-CN" i="1">
                              <a:solidFill>
                                <a:srgbClr val="00B050"/>
                              </a:solidFill>
                            </a:rPr>
                            <m:t>=</m:t>
                          </m:r>
                          <m:f>
                            <m:fPr>
                              <m:ctrlPr>
                                <a:rPr lang="zh-CN" altLang="zh-CN" i="1">
                                  <a:solidFill>
                                    <a:srgbClr val="00B050"/>
                                  </a:solidFill>
                                </a:rPr>
                              </m:ctrlPr>
                            </m:fPr>
                            <m:num>
                              <m:r>
                                <a:rPr lang="en-US" altLang="zh-CN" i="1">
                                  <a:solidFill>
                                    <a:srgbClr val="00B050"/>
                                  </a:solidFill>
                                </a:rPr>
                                <m:t>1</m:t>
                              </m:r>
                            </m:num>
                            <m:den>
                              <m:r>
                                <a:rPr lang="en-US" altLang="zh-CN" i="1">
                                  <a:solidFill>
                                    <a:srgbClr val="00B050"/>
                                  </a:solidFill>
                                </a:rPr>
                                <m:t>2</m:t>
                              </m:r>
                              <m:r>
                                <a:rPr lang="en-US" altLang="zh-CN" i="1">
                                  <a:solidFill>
                                    <a:srgbClr val="00B050"/>
                                  </a:solidFill>
                                </a:rPr>
                                <m:t>𝜋</m:t>
                              </m:r>
                              <m:sSub>
                                <m:sSubPr>
                                  <m:ctrlPr>
                                    <a:rPr lang="zh-CN" altLang="zh-CN" i="1">
                                      <a:solidFill>
                                        <a:srgbClr val="00B050"/>
                                      </a:solidFill>
                                    </a:rPr>
                                  </m:ctrlPr>
                                </m:sSubPr>
                                <m:e>
                                  <m:r>
                                    <a:rPr lang="en-US" altLang="zh-CN" i="1">
                                      <a:solidFill>
                                        <a:srgbClr val="00B050"/>
                                      </a:solidFill>
                                    </a:rPr>
                                    <m:t>𝜎</m:t>
                                  </m:r>
                                </m:e>
                                <m:sub>
                                  <m:r>
                                    <a:rPr lang="en-US" altLang="zh-CN" i="1">
                                      <a:solidFill>
                                        <a:srgbClr val="00B050"/>
                                      </a:solidFill>
                                    </a:rPr>
                                    <m:t>𝑥</m:t>
                                  </m:r>
                                </m:sub>
                              </m:sSub>
                            </m:den>
                          </m:f>
                          <m:r>
                            <a:rPr lang="zh-CN" altLang="zh-CN">
                              <a:solidFill>
                                <a:srgbClr val="00B050"/>
                              </a:solidFill>
                            </a:rPr>
                            <m:t>，</m:t>
                          </m:r>
                          <m:sSub>
                            <m:sSubPr>
                              <m:ctrlPr>
                                <a:rPr lang="zh-CN" altLang="zh-CN" i="1">
                                  <a:solidFill>
                                    <a:srgbClr val="00B050"/>
                                  </a:solidFill>
                                </a:rPr>
                              </m:ctrlPr>
                            </m:sSubPr>
                            <m:e>
                              <m:r>
                                <a:rPr lang="en-US" altLang="zh-CN" i="1">
                                  <a:solidFill>
                                    <a:srgbClr val="00B050"/>
                                  </a:solidFill>
                                </a:rPr>
                                <m:t>𝜎</m:t>
                              </m:r>
                            </m:e>
                            <m:sub>
                              <m:r>
                                <a:rPr lang="en-US" altLang="zh-CN" i="1">
                                  <a:solidFill>
                                    <a:srgbClr val="00B050"/>
                                  </a:solidFill>
                                </a:rPr>
                                <m:t>𝜏</m:t>
                              </m:r>
                            </m:sub>
                          </m:sSub>
                          <m:r>
                            <a:rPr lang="en-US" altLang="zh-CN" i="1">
                              <a:solidFill>
                                <a:srgbClr val="00B050"/>
                              </a:solidFill>
                            </a:rPr>
                            <m:t>=</m:t>
                          </m:r>
                          <m:f>
                            <m:fPr>
                              <m:ctrlPr>
                                <a:rPr lang="zh-CN" altLang="zh-CN" i="1">
                                  <a:solidFill>
                                    <a:srgbClr val="00B050"/>
                                  </a:solidFill>
                                </a:rPr>
                              </m:ctrlPr>
                            </m:fPr>
                            <m:num>
                              <m:r>
                                <a:rPr lang="en-US" altLang="zh-CN" i="1">
                                  <a:solidFill>
                                    <a:srgbClr val="00B050"/>
                                  </a:solidFill>
                                </a:rPr>
                                <m:t>1</m:t>
                              </m:r>
                            </m:num>
                            <m:den>
                              <m:r>
                                <a:rPr lang="en-US" altLang="zh-CN" i="1">
                                  <a:solidFill>
                                    <a:srgbClr val="00B050"/>
                                  </a:solidFill>
                                </a:rPr>
                                <m:t>2</m:t>
                              </m:r>
                              <m:r>
                                <a:rPr lang="en-US" altLang="zh-CN" i="1">
                                  <a:solidFill>
                                    <a:srgbClr val="00B050"/>
                                  </a:solidFill>
                                </a:rPr>
                                <m:t>𝜋</m:t>
                              </m:r>
                              <m:sSub>
                                <m:sSubPr>
                                  <m:ctrlPr>
                                    <a:rPr lang="zh-CN" altLang="zh-CN" i="1">
                                      <a:solidFill>
                                        <a:srgbClr val="00B050"/>
                                      </a:solidFill>
                                    </a:rPr>
                                  </m:ctrlPr>
                                </m:sSubPr>
                                <m:e>
                                  <m:r>
                                    <a:rPr lang="en-US" altLang="zh-CN" i="1">
                                      <a:solidFill>
                                        <a:srgbClr val="00B050"/>
                                      </a:solidFill>
                                    </a:rPr>
                                    <m:t>𝜎</m:t>
                                  </m:r>
                                </m:e>
                                <m:sub>
                                  <m:r>
                                    <a:rPr lang="en-US" altLang="zh-CN" i="1">
                                      <a:solidFill>
                                        <a:srgbClr val="00B050"/>
                                      </a:solidFill>
                                    </a:rPr>
                                    <m:t>𝑦</m:t>
                                  </m:r>
                                </m:sub>
                              </m:sSub>
                            </m:den>
                          </m:f>
                        </m:e>
                      </m:mr>
                      <m:mr>
                        <m:e>
                          <m:sSup>
                            <m:sSupPr>
                              <m:ctrlPr>
                                <a:rPr lang="zh-CN" altLang="zh-CN" i="1">
                                  <a:solidFill>
                                    <a:srgbClr val="00B050"/>
                                  </a:solidFill>
                                </a:rPr>
                              </m:ctrlPr>
                            </m:sSupPr>
                            <m:e>
                              <m:r>
                                <a:rPr lang="en-US" altLang="zh-CN" i="1">
                                  <a:solidFill>
                                    <a:srgbClr val="00B050"/>
                                  </a:solidFill>
                                </a:rPr>
                                <m:t>𝜔</m:t>
                              </m:r>
                            </m:e>
                            <m:sup>
                              <m:r>
                                <a:rPr lang="en-US" altLang="zh-CN" i="1">
                                  <a:solidFill>
                                    <a:srgbClr val="00B050"/>
                                  </a:solidFill>
                                </a:rPr>
                                <m:t>′</m:t>
                              </m:r>
                            </m:sup>
                          </m:sSup>
                          <m:r>
                            <a:rPr lang="en-US" altLang="zh-CN" i="1">
                              <a:solidFill>
                                <a:srgbClr val="00B050"/>
                              </a:solidFill>
                            </a:rPr>
                            <m:t>=</m:t>
                          </m:r>
                          <m:r>
                            <a:rPr lang="en-US" altLang="zh-CN" i="1">
                              <a:solidFill>
                                <a:srgbClr val="00B050"/>
                              </a:solidFill>
                            </a:rPr>
                            <m:t>𝜔</m:t>
                          </m:r>
                          <m:r>
                            <m:rPr>
                              <m:sty m:val="p"/>
                            </m:rPr>
                            <a:rPr lang="en-US" altLang="zh-CN">
                              <a:solidFill>
                                <a:srgbClr val="00B050"/>
                              </a:solidFill>
                            </a:rPr>
                            <m:t>cos</m:t>
                          </m:r>
                          <m:r>
                            <a:rPr lang="en-US" altLang="zh-CN" i="1">
                              <a:solidFill>
                                <a:srgbClr val="00B050"/>
                              </a:solidFill>
                            </a:rPr>
                            <m:t>𝛼</m:t>
                          </m:r>
                          <m:r>
                            <a:rPr lang="en-US" altLang="zh-CN" i="1">
                              <a:solidFill>
                                <a:srgbClr val="00B050"/>
                              </a:solidFill>
                            </a:rPr>
                            <m:t>+</m:t>
                          </m:r>
                          <m:r>
                            <a:rPr lang="en-US" altLang="zh-CN" i="1">
                              <a:solidFill>
                                <a:srgbClr val="00B050"/>
                              </a:solidFill>
                            </a:rPr>
                            <m:t>𝜏</m:t>
                          </m:r>
                          <m:r>
                            <m:rPr>
                              <m:sty m:val="p"/>
                            </m:rPr>
                            <a:rPr lang="en-US" altLang="zh-CN">
                              <a:solidFill>
                                <a:srgbClr val="00B050"/>
                              </a:solidFill>
                            </a:rPr>
                            <m:t>sin</m:t>
                          </m:r>
                          <m:r>
                            <a:rPr lang="en-US" altLang="zh-CN" i="1">
                              <a:solidFill>
                                <a:srgbClr val="00B050"/>
                              </a:solidFill>
                            </a:rPr>
                            <m:t>𝛼</m:t>
                          </m:r>
                        </m:e>
                      </m:mr>
                      <m:mr>
                        <m:e>
                          <m:sSup>
                            <m:sSupPr>
                              <m:ctrlPr>
                                <a:rPr lang="zh-CN" altLang="zh-CN" i="1">
                                  <a:solidFill>
                                    <a:srgbClr val="00B050"/>
                                  </a:solidFill>
                                </a:rPr>
                              </m:ctrlPr>
                            </m:sSupPr>
                            <m:e>
                              <m:r>
                                <a:rPr lang="en-US" altLang="zh-CN" i="1">
                                  <a:solidFill>
                                    <a:srgbClr val="00B050"/>
                                  </a:solidFill>
                                </a:rPr>
                                <m:t>𝜏</m:t>
                              </m:r>
                            </m:e>
                            <m:sup>
                              <m:r>
                                <a:rPr lang="en-US" altLang="zh-CN" i="1">
                                  <a:solidFill>
                                    <a:srgbClr val="00B050"/>
                                  </a:solidFill>
                                </a:rPr>
                                <m:t>′</m:t>
                              </m:r>
                            </m:sup>
                          </m:sSup>
                          <m:r>
                            <a:rPr lang="en-US" altLang="zh-CN">
                              <a:solidFill>
                                <a:srgbClr val="00B050"/>
                              </a:solidFill>
                            </a:rPr>
                            <m:t>=</m:t>
                          </m:r>
                          <m:r>
                            <a:rPr lang="en-US" altLang="zh-CN" i="1">
                              <a:solidFill>
                                <a:srgbClr val="00B050"/>
                              </a:solidFill>
                            </a:rPr>
                            <m:t>−</m:t>
                          </m:r>
                          <m:r>
                            <a:rPr lang="en-US" altLang="zh-CN" i="1">
                              <a:solidFill>
                                <a:srgbClr val="00B050"/>
                              </a:solidFill>
                            </a:rPr>
                            <m:t>𝜔</m:t>
                          </m:r>
                          <m:r>
                            <m:rPr>
                              <m:sty m:val="p"/>
                            </m:rPr>
                            <a:rPr lang="en-US" altLang="zh-CN">
                              <a:solidFill>
                                <a:srgbClr val="00B050"/>
                              </a:solidFill>
                            </a:rPr>
                            <m:t>sin</m:t>
                          </m:r>
                          <m:r>
                            <a:rPr lang="en-US" altLang="zh-CN" i="1">
                              <a:solidFill>
                                <a:srgbClr val="00B050"/>
                              </a:solidFill>
                            </a:rPr>
                            <m:t>𝛼</m:t>
                          </m:r>
                          <m:r>
                            <a:rPr lang="en-US" altLang="zh-CN" i="1">
                              <a:solidFill>
                                <a:srgbClr val="00B050"/>
                              </a:solidFill>
                            </a:rPr>
                            <m:t>+</m:t>
                          </m:r>
                          <m:r>
                            <a:rPr lang="en-US" altLang="zh-CN" i="1">
                              <a:solidFill>
                                <a:srgbClr val="00B050"/>
                              </a:solidFill>
                            </a:rPr>
                            <m:t>𝜏</m:t>
                          </m:r>
                          <m:r>
                            <m:rPr>
                              <m:sty m:val="p"/>
                            </m:rPr>
                            <a:rPr lang="en-US" altLang="zh-CN">
                              <a:solidFill>
                                <a:srgbClr val="00B050"/>
                              </a:solidFill>
                            </a:rPr>
                            <m:t>cos</m:t>
                          </m:r>
                          <m:r>
                            <a:rPr lang="en-US" altLang="zh-CN" i="1">
                              <a:solidFill>
                                <a:srgbClr val="00B050"/>
                              </a:solidFill>
                            </a:rPr>
                            <m:t>𝛼</m:t>
                          </m:r>
                        </m:e>
                      </m:mr>
                    </m:m>
                    <m:r>
                      <a:rPr lang="zh-CN" altLang="zh-CN">
                        <a:solidFill>
                          <a:srgbClr val="00B050"/>
                        </a:solidFill>
                      </a:rPr>
                      <m:t>。</m:t>
                    </m:r>
                  </m:oMath>
                </a14:m>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337" t="-125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61</a:t>
            </a:fld>
            <a:endParaRPr lang="zh-CN" altLang="en-US"/>
          </a:p>
        </p:txBody>
      </p:sp>
    </p:spTree>
    <p:extLst>
      <p:ext uri="{BB962C8B-B14F-4D97-AF65-F5344CB8AC3E}">
        <p14:creationId xmlns:p14="http://schemas.microsoft.com/office/powerpoint/2010/main" val="217800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Gabor</a:t>
            </a:r>
            <a:r>
              <a:rPr lang="zh-CN" altLang="zh-CN" dirty="0"/>
              <a:t>变换</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62</a:t>
            </a:fld>
            <a:endParaRPr lang="zh-CN" alt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628800"/>
            <a:ext cx="6480720" cy="1672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3284984"/>
            <a:ext cx="6480720" cy="164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941168"/>
            <a:ext cx="6480720" cy="1637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丁字箭头 5"/>
          <p:cNvSpPr/>
          <p:nvPr/>
        </p:nvSpPr>
        <p:spPr>
          <a:xfrm rot="5400000">
            <a:off x="971600" y="3501008"/>
            <a:ext cx="1512168" cy="1224136"/>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576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anim calcmode="lin" valueType="num">
                                      <p:cBhvr additive="base">
                                        <p:cTn id="7" dur="500" fill="hold"/>
                                        <p:tgtEl>
                                          <p:spTgt spid="19459"/>
                                        </p:tgtEl>
                                        <p:attrNameLst>
                                          <p:attrName>ppt_x</p:attrName>
                                        </p:attrNameLst>
                                      </p:cBhvr>
                                      <p:tavLst>
                                        <p:tav tm="0">
                                          <p:val>
                                            <p:strVal val="1+#ppt_w/2"/>
                                          </p:val>
                                        </p:tav>
                                        <p:tav tm="100000">
                                          <p:val>
                                            <p:strVal val="#ppt_x"/>
                                          </p:val>
                                        </p:tav>
                                      </p:tavLst>
                                    </p:anim>
                                    <p:anim calcmode="lin" valueType="num">
                                      <p:cBhvr additive="base">
                                        <p:cTn id="8" dur="500" fill="hold"/>
                                        <p:tgtEl>
                                          <p:spTgt spid="194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nodeType="clickEffect">
                                  <p:stCondLst>
                                    <p:cond delay="0"/>
                                  </p:stCondLst>
                                  <p:childTnLst>
                                    <p:set>
                                      <p:cBhvr>
                                        <p:cTn id="17" dur="1" fill="hold">
                                          <p:stCondLst>
                                            <p:cond delay="0"/>
                                          </p:stCondLst>
                                        </p:cTn>
                                        <p:tgtEl>
                                          <p:spTgt spid="19460"/>
                                        </p:tgtEl>
                                        <p:attrNameLst>
                                          <p:attrName>style.visibility</p:attrName>
                                        </p:attrNameLst>
                                      </p:cBhvr>
                                      <p:to>
                                        <p:strVal val="visible"/>
                                      </p:to>
                                    </p:set>
                                    <p:anim calcmode="lin" valueType="num">
                                      <p:cBhvr additive="base">
                                        <p:cTn id="18" dur="500" fill="hold"/>
                                        <p:tgtEl>
                                          <p:spTgt spid="19460"/>
                                        </p:tgtEl>
                                        <p:attrNameLst>
                                          <p:attrName>ppt_x</p:attrName>
                                        </p:attrNameLst>
                                      </p:cBhvr>
                                      <p:tavLst>
                                        <p:tav tm="0">
                                          <p:val>
                                            <p:strVal val="#ppt_x"/>
                                          </p:val>
                                        </p:tav>
                                        <p:tav tm="100000">
                                          <p:val>
                                            <p:strVal val="#ppt_x"/>
                                          </p:val>
                                        </p:tav>
                                      </p:tavLst>
                                    </p:anim>
                                    <p:anim calcmode="lin" valueType="num">
                                      <p:cBhvr additive="base">
                                        <p:cTn id="19" dur="500" fill="hold"/>
                                        <p:tgtEl>
                                          <p:spTgt spid="1946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小波变换</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10000"/>
              </a:bodyPr>
              <a:lstStyle/>
              <a:p>
                <a:r>
                  <a:rPr lang="zh-CN" altLang="zh-CN" dirty="0">
                    <a:solidFill>
                      <a:srgbClr val="FF0000"/>
                    </a:solidFill>
                  </a:rPr>
                  <a:t>连续小波变换</a:t>
                </a:r>
                <a:r>
                  <a:rPr lang="zh-CN" altLang="zh-CN" dirty="0"/>
                  <a:t>，用于将一个时间上连续的函数划分为多个小波</a:t>
                </a:r>
                <a:r>
                  <a:rPr lang="zh-CN" altLang="zh-CN" dirty="0" smtClean="0"/>
                  <a:t>。</a:t>
                </a:r>
                <a:endParaRPr lang="en-US" altLang="zh-CN" dirty="0" smtClean="0"/>
              </a:p>
              <a:p>
                <a:r>
                  <a:rPr lang="zh-CN" altLang="zh-CN" dirty="0"/>
                  <a:t>在数学上，一个平方可积的连续函数</a:t>
                </a:r>
                <a14:m>
                  <m:oMath xmlns:m="http://schemas.openxmlformats.org/officeDocument/2006/math">
                    <m:r>
                      <a:rPr lang="en-US" altLang="zh-CN" i="1"/>
                      <m:t>𝑥</m:t>
                    </m:r>
                    <m:r>
                      <a:rPr lang="en-US" altLang="zh-CN" i="1"/>
                      <m:t>(</m:t>
                    </m:r>
                    <m:r>
                      <a:rPr lang="en-US" altLang="zh-CN" i="1"/>
                      <m:t>𝑡</m:t>
                    </m:r>
                    <m:r>
                      <a:rPr lang="en-US" altLang="zh-CN" i="1"/>
                      <m:t>)</m:t>
                    </m:r>
                  </m:oMath>
                </a14:m>
                <a:r>
                  <a:rPr lang="zh-CN" altLang="zh-CN" dirty="0"/>
                  <a:t>的连续小波变换可以使用如下的积分公式来</a:t>
                </a:r>
                <a:r>
                  <a:rPr lang="zh-CN" altLang="zh-CN" dirty="0" smtClean="0"/>
                  <a:t>表示</a:t>
                </a:r>
                <a:endParaRPr lang="en-US" altLang="zh-CN" dirty="0" smtClean="0"/>
              </a:p>
              <a:p>
                <a:pPr lvl="1"/>
                <a14:m>
                  <m:oMath xmlns:m="http://schemas.openxmlformats.org/officeDocument/2006/math">
                    <m:sSub>
                      <m:sSubPr>
                        <m:ctrlPr>
                          <a:rPr lang="zh-CN" altLang="zh-CN" i="1" smtClean="0">
                            <a:solidFill>
                              <a:srgbClr val="0000FF"/>
                            </a:solidFill>
                          </a:rPr>
                        </m:ctrlPr>
                      </m:sSubPr>
                      <m:e>
                        <m:r>
                          <a:rPr lang="en-US" altLang="zh-CN" i="1">
                            <a:solidFill>
                              <a:srgbClr val="0000FF"/>
                            </a:solidFill>
                          </a:rPr>
                          <m:t>𝑋</m:t>
                        </m:r>
                      </m:e>
                      <m:sub>
                        <m:r>
                          <a:rPr lang="en-US" altLang="zh-CN" i="1">
                            <a:solidFill>
                              <a:srgbClr val="0000FF"/>
                            </a:solidFill>
                          </a:rPr>
                          <m:t>𝑤</m:t>
                        </m:r>
                      </m:sub>
                    </m:sSub>
                    <m:d>
                      <m:dPr>
                        <m:ctrlPr>
                          <a:rPr lang="zh-CN" altLang="zh-CN" i="1">
                            <a:solidFill>
                              <a:srgbClr val="0000FF"/>
                            </a:solidFill>
                          </a:rPr>
                        </m:ctrlPr>
                      </m:dPr>
                      <m:e>
                        <m:r>
                          <a:rPr lang="en-US" altLang="zh-CN" i="1">
                            <a:solidFill>
                              <a:srgbClr val="0000FF"/>
                            </a:solidFill>
                          </a:rPr>
                          <m:t>𝑎</m:t>
                        </m:r>
                        <m:r>
                          <a:rPr lang="en-US" altLang="zh-CN" i="1">
                            <a:solidFill>
                              <a:srgbClr val="0000FF"/>
                            </a:solidFill>
                          </a:rPr>
                          <m:t>,</m:t>
                        </m:r>
                        <m:r>
                          <a:rPr lang="en-US" altLang="zh-CN" i="1">
                            <a:solidFill>
                              <a:srgbClr val="0000FF"/>
                            </a:solidFill>
                          </a:rPr>
                          <m:t>𝑏</m:t>
                        </m:r>
                      </m:e>
                    </m:d>
                    <m:r>
                      <a:rPr lang="en-US" altLang="zh-CN" i="1">
                        <a:solidFill>
                          <a:srgbClr val="0000FF"/>
                        </a:solidFill>
                      </a:rPr>
                      <m:t>=</m:t>
                    </m:r>
                    <m:f>
                      <m:fPr>
                        <m:ctrlPr>
                          <a:rPr lang="zh-CN" altLang="zh-CN" i="1">
                            <a:solidFill>
                              <a:srgbClr val="0000FF"/>
                            </a:solidFill>
                          </a:rPr>
                        </m:ctrlPr>
                      </m:fPr>
                      <m:num>
                        <m:r>
                          <a:rPr lang="en-US" altLang="zh-CN" i="1">
                            <a:solidFill>
                              <a:srgbClr val="0000FF"/>
                            </a:solidFill>
                          </a:rPr>
                          <m:t>1</m:t>
                        </m:r>
                      </m:num>
                      <m:den>
                        <m:rad>
                          <m:radPr>
                            <m:degHide m:val="on"/>
                            <m:ctrlPr>
                              <a:rPr lang="zh-CN" altLang="zh-CN" i="1">
                                <a:solidFill>
                                  <a:srgbClr val="0000FF"/>
                                </a:solidFill>
                              </a:rPr>
                            </m:ctrlPr>
                          </m:radPr>
                          <m:deg/>
                          <m:e>
                            <m:r>
                              <a:rPr lang="en-US" altLang="zh-CN" i="1">
                                <a:solidFill>
                                  <a:srgbClr val="0000FF"/>
                                </a:solidFill>
                              </a:rPr>
                              <m:t>𝑎</m:t>
                            </m:r>
                          </m:e>
                        </m:rad>
                      </m:den>
                    </m:f>
                    <m:nary>
                      <m:naryPr>
                        <m:limLoc m:val="subSup"/>
                        <m:ctrlPr>
                          <a:rPr lang="zh-CN" altLang="zh-CN" i="1">
                            <a:solidFill>
                              <a:srgbClr val="0000FF"/>
                            </a:solidFill>
                          </a:rPr>
                        </m:ctrlPr>
                      </m:naryPr>
                      <m:sub>
                        <m:r>
                          <a:rPr lang="en-US" altLang="zh-CN" i="1">
                            <a:solidFill>
                              <a:srgbClr val="0000FF"/>
                            </a:solidFill>
                          </a:rPr>
                          <m:t>−∞</m:t>
                        </m:r>
                      </m:sub>
                      <m:sup>
                        <m:r>
                          <a:rPr lang="en-US" altLang="zh-CN" i="1">
                            <a:solidFill>
                              <a:srgbClr val="0000FF"/>
                            </a:solidFill>
                          </a:rPr>
                          <m:t>∞</m:t>
                        </m:r>
                      </m:sup>
                      <m:e>
                        <m:r>
                          <a:rPr lang="en-US" altLang="zh-CN" i="1">
                            <a:solidFill>
                              <a:srgbClr val="0000FF"/>
                            </a:solidFill>
                          </a:rPr>
                          <m:t>𝑥</m:t>
                        </m:r>
                        <m:r>
                          <a:rPr lang="en-US" altLang="zh-CN" i="1">
                            <a:solidFill>
                              <a:srgbClr val="0000FF"/>
                            </a:solidFill>
                          </a:rPr>
                          <m:t>(</m:t>
                        </m:r>
                        <m:r>
                          <a:rPr lang="en-US" altLang="zh-CN" i="1">
                            <a:solidFill>
                              <a:srgbClr val="0000FF"/>
                            </a:solidFill>
                          </a:rPr>
                          <m:t>𝑡</m:t>
                        </m:r>
                        <m:r>
                          <a:rPr lang="en-US" altLang="zh-CN" i="1">
                            <a:solidFill>
                              <a:srgbClr val="0000FF"/>
                            </a:solidFill>
                          </a:rPr>
                          <m:t>)</m:t>
                        </m:r>
                        <m:sSup>
                          <m:sSupPr>
                            <m:ctrlPr>
                              <a:rPr lang="zh-CN" altLang="zh-CN" i="1">
                                <a:solidFill>
                                  <a:srgbClr val="0000FF"/>
                                </a:solidFill>
                              </a:rPr>
                            </m:ctrlPr>
                          </m:sSupPr>
                          <m:e>
                            <m:r>
                              <a:rPr lang="en-US" altLang="zh-CN" i="1">
                                <a:solidFill>
                                  <a:srgbClr val="0000FF"/>
                                </a:solidFill>
                              </a:rPr>
                              <m:t>𝜓</m:t>
                            </m:r>
                          </m:e>
                          <m:sup>
                            <m:r>
                              <a:rPr lang="en-US" altLang="zh-CN" i="1">
                                <a:solidFill>
                                  <a:srgbClr val="0000FF"/>
                                </a:solidFill>
                              </a:rPr>
                              <m:t>∗</m:t>
                            </m:r>
                          </m:sup>
                        </m:sSup>
                        <m:d>
                          <m:dPr>
                            <m:ctrlPr>
                              <a:rPr lang="zh-CN" altLang="zh-CN" i="1">
                                <a:solidFill>
                                  <a:srgbClr val="0000FF"/>
                                </a:solidFill>
                              </a:rPr>
                            </m:ctrlPr>
                          </m:dPr>
                          <m:e>
                            <m:f>
                              <m:fPr>
                                <m:ctrlPr>
                                  <a:rPr lang="zh-CN" altLang="zh-CN" i="1">
                                    <a:solidFill>
                                      <a:srgbClr val="0000FF"/>
                                    </a:solidFill>
                                  </a:rPr>
                                </m:ctrlPr>
                              </m:fPr>
                              <m:num>
                                <m:r>
                                  <a:rPr lang="en-US" altLang="zh-CN" i="1">
                                    <a:solidFill>
                                      <a:srgbClr val="0000FF"/>
                                    </a:solidFill>
                                  </a:rPr>
                                  <m:t>𝑡</m:t>
                                </m:r>
                                <m:r>
                                  <a:rPr lang="en-US" altLang="zh-CN" i="1">
                                    <a:solidFill>
                                      <a:srgbClr val="0000FF"/>
                                    </a:solidFill>
                                  </a:rPr>
                                  <m:t>−</m:t>
                                </m:r>
                                <m:r>
                                  <a:rPr lang="en-US" altLang="zh-CN" i="1">
                                    <a:solidFill>
                                      <a:srgbClr val="0000FF"/>
                                    </a:solidFill>
                                  </a:rPr>
                                  <m:t>𝑏</m:t>
                                </m:r>
                              </m:num>
                              <m:den>
                                <m:r>
                                  <a:rPr lang="en-US" altLang="zh-CN" i="1">
                                    <a:solidFill>
                                      <a:srgbClr val="0000FF"/>
                                    </a:solidFill>
                                  </a:rPr>
                                  <m:t>𝑎</m:t>
                                </m:r>
                              </m:den>
                            </m:f>
                          </m:e>
                        </m:d>
                        <m:r>
                          <a:rPr lang="en-US" altLang="zh-CN" i="1">
                            <a:solidFill>
                              <a:srgbClr val="0000FF"/>
                            </a:solidFill>
                          </a:rPr>
                          <m:t>𝑑𝑡</m:t>
                        </m:r>
                      </m:e>
                    </m:nary>
                    <m:r>
                      <a:rPr lang="zh-CN" altLang="zh-CN">
                        <a:solidFill>
                          <a:srgbClr val="0000FF"/>
                        </a:solidFill>
                      </a:rPr>
                      <m:t>，</m:t>
                    </m:r>
                  </m:oMath>
                </a14:m>
                <a:endParaRPr lang="en-US" altLang="zh-CN" dirty="0" smtClean="0">
                  <a:solidFill>
                    <a:srgbClr val="0000FF"/>
                  </a:solidFill>
                </a:endParaRPr>
              </a:p>
              <a:p>
                <a:pPr lvl="2"/>
                <a:r>
                  <a:rPr lang="zh-CN" altLang="zh-CN" dirty="0"/>
                  <a:t>其中</a:t>
                </a:r>
                <a14:m>
                  <m:oMath xmlns:m="http://schemas.openxmlformats.org/officeDocument/2006/math">
                    <m:r>
                      <a:rPr lang="en-US" altLang="zh-CN" i="1"/>
                      <m:t>𝑎</m:t>
                    </m:r>
                    <m:r>
                      <a:rPr lang="en-US" altLang="zh-CN"/>
                      <m:t>&gt;</m:t>
                    </m:r>
                    <m:r>
                      <a:rPr lang="en-US" altLang="zh-CN" i="1"/>
                      <m:t>0</m:t>
                    </m:r>
                  </m:oMath>
                </a14:m>
                <a:r>
                  <a:rPr lang="zh-CN" altLang="zh-CN" dirty="0"/>
                  <a:t>表示尺度，</a:t>
                </a:r>
                <a14:m>
                  <m:oMath xmlns:m="http://schemas.openxmlformats.org/officeDocument/2006/math">
                    <m:r>
                      <a:rPr lang="en-US" altLang="zh-CN" i="1"/>
                      <m:t>𝑏</m:t>
                    </m:r>
                  </m:oMath>
                </a14:m>
                <a:r>
                  <a:rPr lang="zh-CN" altLang="zh-CN" dirty="0"/>
                  <a:t>为平移量值，</a:t>
                </a:r>
                <a14:m>
                  <m:oMath xmlns:m="http://schemas.openxmlformats.org/officeDocument/2006/math">
                    <m:r>
                      <a:rPr lang="en-US" altLang="zh-CN" i="1"/>
                      <m:t>𝜓</m:t>
                    </m:r>
                    <m:r>
                      <a:rPr lang="en-US" altLang="zh-CN" i="1"/>
                      <m:t>(</m:t>
                    </m:r>
                    <m:r>
                      <a:rPr lang="en-US" altLang="zh-CN" i="1"/>
                      <m:t>𝑡</m:t>
                    </m:r>
                    <m:r>
                      <a:rPr lang="en-US" altLang="zh-CN" i="1"/>
                      <m:t>)</m:t>
                    </m:r>
                  </m:oMath>
                </a14:m>
                <a:r>
                  <a:rPr lang="zh-CN" altLang="zh-CN" dirty="0"/>
                  <a:t>为时间域和频率域上的连续函数，称为母小波，</a:t>
                </a:r>
                <a14:m>
                  <m:oMath xmlns:m="http://schemas.openxmlformats.org/officeDocument/2006/math">
                    <m:r>
                      <a:rPr lang="en-US" altLang="zh-CN" i="1"/>
                      <m:t>∗</m:t>
                    </m:r>
                  </m:oMath>
                </a14:m>
                <a:r>
                  <a:rPr lang="zh-CN" altLang="zh-CN" dirty="0"/>
                  <a:t>表示复数共轭操作</a:t>
                </a:r>
                <a:r>
                  <a:rPr lang="zh-CN" altLang="zh-CN" dirty="0" smtClean="0"/>
                  <a:t>。</a:t>
                </a:r>
                <a:endParaRPr lang="en-US" altLang="zh-CN" dirty="0" smtClean="0"/>
              </a:p>
              <a:p>
                <a:r>
                  <a:rPr lang="zh-CN" altLang="zh-CN" dirty="0" smtClean="0"/>
                  <a:t>为了</a:t>
                </a:r>
                <a:r>
                  <a:rPr lang="zh-CN" altLang="zh-CN" dirty="0"/>
                  <a:t>恢复原始信号</a:t>
                </a:r>
                <a14:m>
                  <m:oMath xmlns:m="http://schemas.openxmlformats.org/officeDocument/2006/math">
                    <m:r>
                      <a:rPr lang="en-US" altLang="zh-CN" i="1"/>
                      <m:t>𝑥</m:t>
                    </m:r>
                    <m:r>
                      <a:rPr lang="en-US" altLang="zh-CN" i="1"/>
                      <m:t>(</m:t>
                    </m:r>
                    <m:r>
                      <a:rPr lang="en-US" altLang="zh-CN" i="1"/>
                      <m:t>𝑡</m:t>
                    </m:r>
                    <m:r>
                      <a:rPr lang="en-US" altLang="zh-CN" i="1"/>
                      <m:t>)</m:t>
                    </m:r>
                  </m:oMath>
                </a14:m>
                <a:r>
                  <a:rPr lang="zh-CN" altLang="zh-CN" dirty="0"/>
                  <a:t>，连续小波逆变换可以描述</a:t>
                </a:r>
                <a:r>
                  <a:rPr lang="zh-CN" altLang="zh-CN" dirty="0" smtClean="0"/>
                  <a:t>为</a:t>
                </a:r>
                <a:endParaRPr lang="en-US" altLang="zh-CN" dirty="0" smtClean="0"/>
              </a:p>
              <a:p>
                <a:pPr lvl="1"/>
                <a14:m>
                  <m:oMath xmlns:m="http://schemas.openxmlformats.org/officeDocument/2006/math">
                    <m:r>
                      <a:rPr lang="en-US" altLang="zh-CN" i="1" smtClean="0">
                        <a:solidFill>
                          <a:srgbClr val="00B050"/>
                        </a:solidFill>
                      </a:rPr>
                      <m:t>𝑥</m:t>
                    </m:r>
                    <m:d>
                      <m:dPr>
                        <m:ctrlPr>
                          <a:rPr lang="zh-CN" altLang="zh-CN" i="1">
                            <a:solidFill>
                              <a:srgbClr val="00B050"/>
                            </a:solidFill>
                          </a:rPr>
                        </m:ctrlPr>
                      </m:dPr>
                      <m:e>
                        <m:r>
                          <a:rPr lang="en-US" altLang="zh-CN" i="1">
                            <a:solidFill>
                              <a:srgbClr val="00B050"/>
                            </a:solidFill>
                          </a:rPr>
                          <m:t>𝑡</m:t>
                        </m:r>
                      </m:e>
                    </m:d>
                    <m:r>
                      <a:rPr lang="en-US" altLang="zh-CN" i="1">
                        <a:solidFill>
                          <a:srgbClr val="00B050"/>
                        </a:solidFill>
                      </a:rPr>
                      <m:t>=</m:t>
                    </m:r>
                    <m:nary>
                      <m:naryPr>
                        <m:limLoc m:val="subSup"/>
                        <m:ctrlPr>
                          <a:rPr lang="zh-CN" altLang="zh-CN" i="1">
                            <a:solidFill>
                              <a:srgbClr val="00B050"/>
                            </a:solidFill>
                          </a:rPr>
                        </m:ctrlPr>
                      </m:naryPr>
                      <m:sub>
                        <m:r>
                          <a:rPr lang="en-US" altLang="zh-CN" i="1">
                            <a:solidFill>
                              <a:srgbClr val="00B050"/>
                            </a:solidFill>
                          </a:rPr>
                          <m:t>0</m:t>
                        </m:r>
                      </m:sub>
                      <m:sup>
                        <m:r>
                          <a:rPr lang="en-US" altLang="zh-CN" i="1">
                            <a:solidFill>
                              <a:srgbClr val="00B050"/>
                            </a:solidFill>
                          </a:rPr>
                          <m:t>∞</m:t>
                        </m:r>
                      </m:sup>
                      <m:e>
                        <m:nary>
                          <m:naryPr>
                            <m:limLoc m:val="subSup"/>
                            <m:ctrlPr>
                              <a:rPr lang="zh-CN" altLang="zh-CN" i="1">
                                <a:solidFill>
                                  <a:srgbClr val="00B050"/>
                                </a:solidFill>
                              </a:rPr>
                            </m:ctrlPr>
                          </m:naryPr>
                          <m:sub>
                            <m:r>
                              <a:rPr lang="en-US" altLang="zh-CN" i="1">
                                <a:solidFill>
                                  <a:srgbClr val="00B050"/>
                                </a:solidFill>
                              </a:rPr>
                              <m:t>−∞</m:t>
                            </m:r>
                          </m:sub>
                          <m:sup>
                            <m:r>
                              <a:rPr lang="en-US" altLang="zh-CN" i="1">
                                <a:solidFill>
                                  <a:srgbClr val="00B050"/>
                                </a:solidFill>
                              </a:rPr>
                              <m:t>∞</m:t>
                            </m:r>
                          </m:sup>
                          <m:e>
                            <m:f>
                              <m:fPr>
                                <m:ctrlPr>
                                  <a:rPr lang="zh-CN" altLang="zh-CN" i="1">
                                    <a:solidFill>
                                      <a:srgbClr val="00B050"/>
                                    </a:solidFill>
                                  </a:rPr>
                                </m:ctrlPr>
                              </m:fPr>
                              <m:num>
                                <m:r>
                                  <a:rPr lang="en-US" altLang="zh-CN" i="1">
                                    <a:solidFill>
                                      <a:srgbClr val="00B050"/>
                                    </a:solidFill>
                                  </a:rPr>
                                  <m:t>1</m:t>
                                </m:r>
                              </m:num>
                              <m:den>
                                <m:sSup>
                                  <m:sSupPr>
                                    <m:ctrlPr>
                                      <a:rPr lang="zh-CN" altLang="zh-CN" i="1">
                                        <a:solidFill>
                                          <a:srgbClr val="00B050"/>
                                        </a:solidFill>
                                      </a:rPr>
                                    </m:ctrlPr>
                                  </m:sSupPr>
                                  <m:e>
                                    <m:r>
                                      <a:rPr lang="en-US" altLang="zh-CN" i="1">
                                        <a:solidFill>
                                          <a:srgbClr val="00B050"/>
                                        </a:solidFill>
                                      </a:rPr>
                                      <m:t>𝑎</m:t>
                                    </m:r>
                                  </m:e>
                                  <m:sup>
                                    <m:r>
                                      <a:rPr lang="en-US" altLang="zh-CN" i="1">
                                        <a:solidFill>
                                          <a:srgbClr val="00B050"/>
                                        </a:solidFill>
                                      </a:rPr>
                                      <m:t>2</m:t>
                                    </m:r>
                                  </m:sup>
                                </m:sSup>
                              </m:den>
                            </m:f>
                          </m:e>
                        </m:nary>
                      </m:e>
                    </m:nary>
                    <m:sSub>
                      <m:sSubPr>
                        <m:ctrlPr>
                          <a:rPr lang="zh-CN" altLang="zh-CN" i="1">
                            <a:solidFill>
                              <a:srgbClr val="00B050"/>
                            </a:solidFill>
                          </a:rPr>
                        </m:ctrlPr>
                      </m:sSubPr>
                      <m:e>
                        <m:r>
                          <a:rPr lang="en-US" altLang="zh-CN" i="1">
                            <a:solidFill>
                              <a:srgbClr val="00B050"/>
                            </a:solidFill>
                          </a:rPr>
                          <m:t>𝑋</m:t>
                        </m:r>
                      </m:e>
                      <m:sub>
                        <m:r>
                          <a:rPr lang="en-US" altLang="zh-CN" i="1">
                            <a:solidFill>
                              <a:srgbClr val="00B050"/>
                            </a:solidFill>
                          </a:rPr>
                          <m:t>𝑤</m:t>
                        </m:r>
                      </m:sub>
                    </m:sSub>
                    <m:d>
                      <m:dPr>
                        <m:ctrlPr>
                          <a:rPr lang="zh-CN" altLang="zh-CN" i="1">
                            <a:solidFill>
                              <a:srgbClr val="00B050"/>
                            </a:solidFill>
                          </a:rPr>
                        </m:ctrlPr>
                      </m:dPr>
                      <m:e>
                        <m:r>
                          <a:rPr lang="en-US" altLang="zh-CN" i="1">
                            <a:solidFill>
                              <a:srgbClr val="00B050"/>
                            </a:solidFill>
                          </a:rPr>
                          <m:t>𝑎</m:t>
                        </m:r>
                        <m:r>
                          <a:rPr lang="en-US" altLang="zh-CN" i="1">
                            <a:solidFill>
                              <a:srgbClr val="00B050"/>
                            </a:solidFill>
                          </a:rPr>
                          <m:t>,</m:t>
                        </m:r>
                        <m:r>
                          <a:rPr lang="en-US" altLang="zh-CN" i="1">
                            <a:solidFill>
                              <a:srgbClr val="00B050"/>
                            </a:solidFill>
                          </a:rPr>
                          <m:t>𝑏</m:t>
                        </m:r>
                      </m:e>
                    </m:d>
                    <m:f>
                      <m:fPr>
                        <m:ctrlPr>
                          <a:rPr lang="zh-CN" altLang="zh-CN" i="1">
                            <a:solidFill>
                              <a:srgbClr val="00B050"/>
                            </a:solidFill>
                          </a:rPr>
                        </m:ctrlPr>
                      </m:fPr>
                      <m:num>
                        <m:r>
                          <a:rPr lang="en-US" altLang="zh-CN" i="1">
                            <a:solidFill>
                              <a:srgbClr val="00B050"/>
                            </a:solidFill>
                          </a:rPr>
                          <m:t>1</m:t>
                        </m:r>
                      </m:num>
                      <m:den>
                        <m:rad>
                          <m:radPr>
                            <m:degHide m:val="on"/>
                            <m:ctrlPr>
                              <a:rPr lang="zh-CN" altLang="zh-CN" i="1">
                                <a:solidFill>
                                  <a:srgbClr val="00B050"/>
                                </a:solidFill>
                              </a:rPr>
                            </m:ctrlPr>
                          </m:radPr>
                          <m:deg/>
                          <m:e>
                            <m:d>
                              <m:dPr>
                                <m:begChr m:val="|"/>
                                <m:endChr m:val="|"/>
                                <m:ctrlPr>
                                  <a:rPr lang="zh-CN" altLang="zh-CN" i="1">
                                    <a:solidFill>
                                      <a:srgbClr val="00B050"/>
                                    </a:solidFill>
                                  </a:rPr>
                                </m:ctrlPr>
                              </m:dPr>
                              <m:e>
                                <m:d>
                                  <m:dPr>
                                    <m:ctrlPr>
                                      <a:rPr lang="zh-CN" altLang="zh-CN" i="1">
                                        <a:solidFill>
                                          <a:srgbClr val="00B050"/>
                                        </a:solidFill>
                                      </a:rPr>
                                    </m:ctrlPr>
                                  </m:dPr>
                                  <m:e>
                                    <m:r>
                                      <a:rPr lang="en-US" altLang="zh-CN" i="1">
                                        <a:solidFill>
                                          <a:srgbClr val="00B050"/>
                                        </a:solidFill>
                                      </a:rPr>
                                      <m:t>𝑎</m:t>
                                    </m:r>
                                  </m:e>
                                </m:d>
                              </m:e>
                            </m:d>
                          </m:e>
                        </m:rad>
                      </m:den>
                    </m:f>
                    <m:r>
                      <a:rPr lang="en-US" altLang="zh-CN" i="1">
                        <a:solidFill>
                          <a:srgbClr val="00B050"/>
                        </a:solidFill>
                      </a:rPr>
                      <m:t>𝜑</m:t>
                    </m:r>
                    <m:d>
                      <m:dPr>
                        <m:ctrlPr>
                          <a:rPr lang="zh-CN" altLang="zh-CN" i="1">
                            <a:solidFill>
                              <a:srgbClr val="00B050"/>
                            </a:solidFill>
                          </a:rPr>
                        </m:ctrlPr>
                      </m:dPr>
                      <m:e>
                        <m:f>
                          <m:fPr>
                            <m:ctrlPr>
                              <a:rPr lang="zh-CN" altLang="zh-CN" i="1">
                                <a:solidFill>
                                  <a:srgbClr val="00B050"/>
                                </a:solidFill>
                              </a:rPr>
                            </m:ctrlPr>
                          </m:fPr>
                          <m:num>
                            <m:r>
                              <a:rPr lang="en-US" altLang="zh-CN" i="1">
                                <a:solidFill>
                                  <a:srgbClr val="00B050"/>
                                </a:solidFill>
                              </a:rPr>
                              <m:t>𝑡</m:t>
                            </m:r>
                            <m:r>
                              <a:rPr lang="en-US" altLang="zh-CN" i="1">
                                <a:solidFill>
                                  <a:srgbClr val="00B050"/>
                                </a:solidFill>
                              </a:rPr>
                              <m:t>−</m:t>
                            </m:r>
                            <m:r>
                              <a:rPr lang="en-US" altLang="zh-CN" i="1">
                                <a:solidFill>
                                  <a:srgbClr val="00B050"/>
                                </a:solidFill>
                              </a:rPr>
                              <m:t>𝑏</m:t>
                            </m:r>
                          </m:num>
                          <m:den>
                            <m:r>
                              <a:rPr lang="en-US" altLang="zh-CN" i="1">
                                <a:solidFill>
                                  <a:srgbClr val="00B050"/>
                                </a:solidFill>
                              </a:rPr>
                              <m:t>𝑎</m:t>
                            </m:r>
                          </m:den>
                        </m:f>
                      </m:e>
                    </m:d>
                    <m:r>
                      <a:rPr lang="en-US" altLang="zh-CN" i="1">
                        <a:solidFill>
                          <a:srgbClr val="00B050"/>
                        </a:solidFill>
                      </a:rPr>
                      <m:t>𝑑𝑏𝑑𝑎</m:t>
                    </m:r>
                    <m:r>
                      <a:rPr lang="zh-CN" altLang="zh-CN">
                        <a:solidFill>
                          <a:srgbClr val="00B050"/>
                        </a:solidFill>
                      </a:rPr>
                      <m:t>，</m:t>
                    </m:r>
                  </m:oMath>
                </a14:m>
                <a:endParaRPr lang="en-US" altLang="zh-CN" dirty="0" smtClean="0">
                  <a:solidFill>
                    <a:srgbClr val="00B050"/>
                  </a:solidFill>
                </a:endParaRPr>
              </a:p>
              <a:p>
                <a:pPr lvl="1"/>
                <a:r>
                  <a:rPr lang="zh-CN" altLang="zh-CN" dirty="0"/>
                  <a:t>其中</a:t>
                </a:r>
                <a14:m>
                  <m:oMath xmlns:m="http://schemas.openxmlformats.org/officeDocument/2006/math">
                    <m:r>
                      <a:rPr lang="en-US" altLang="zh-CN" i="1"/>
                      <m:t>𝜑</m:t>
                    </m:r>
                    <m:r>
                      <a:rPr lang="en-US" altLang="zh-CN" i="1"/>
                      <m:t>(</m:t>
                    </m:r>
                    <m:r>
                      <a:rPr lang="en-US" altLang="zh-CN" i="1"/>
                      <m:t>𝑡</m:t>
                    </m:r>
                    <m:r>
                      <a:rPr lang="en-US" altLang="zh-CN" i="1"/>
                      <m:t>)</m:t>
                    </m:r>
                  </m:oMath>
                </a14:m>
                <a:r>
                  <a:rPr lang="zh-CN" altLang="zh-CN" dirty="0"/>
                  <a:t>为</a:t>
                </a:r>
                <a14:m>
                  <m:oMath xmlns:m="http://schemas.openxmlformats.org/officeDocument/2006/math">
                    <m:r>
                      <a:rPr lang="en-US" altLang="zh-CN" i="1"/>
                      <m:t>𝜓</m:t>
                    </m:r>
                    <m:r>
                      <a:rPr lang="en-US" altLang="zh-CN" i="1"/>
                      <m:t>(</m:t>
                    </m:r>
                    <m:r>
                      <a:rPr lang="en-US" altLang="zh-CN" i="1"/>
                      <m:t>𝑡</m:t>
                    </m:r>
                    <m:r>
                      <a:rPr lang="en-US" altLang="zh-CN" i="1"/>
                      <m:t>)</m:t>
                    </m:r>
                  </m:oMath>
                </a14:m>
                <a:r>
                  <a:rPr lang="zh-CN" altLang="zh-CN" dirty="0"/>
                  <a:t>的对偶函数，其满足如下</a:t>
                </a:r>
                <a:r>
                  <a:rPr lang="zh-CN" altLang="zh-CN" dirty="0" smtClean="0"/>
                  <a:t>条件</a:t>
                </a:r>
                <a:endParaRPr lang="en-US" altLang="zh-CN" dirty="0" smtClean="0"/>
              </a:p>
              <a:p>
                <a:pPr lvl="2"/>
                <a14:m>
                  <m:oMath xmlns:m="http://schemas.openxmlformats.org/officeDocument/2006/math">
                    <m:nary>
                      <m:naryPr>
                        <m:limLoc m:val="subSup"/>
                        <m:ctrlPr>
                          <a:rPr lang="zh-CN" altLang="zh-CN" i="1" smtClean="0">
                            <a:solidFill>
                              <a:srgbClr val="C00000"/>
                            </a:solidFill>
                          </a:rPr>
                        </m:ctrlPr>
                      </m:naryPr>
                      <m:sub>
                        <m:r>
                          <a:rPr lang="en-US" altLang="zh-CN" i="1">
                            <a:solidFill>
                              <a:srgbClr val="C00000"/>
                            </a:solidFill>
                          </a:rPr>
                          <m:t>0</m:t>
                        </m:r>
                      </m:sub>
                      <m:sup>
                        <m:r>
                          <a:rPr lang="en-US" altLang="zh-CN" i="1">
                            <a:solidFill>
                              <a:srgbClr val="C00000"/>
                            </a:solidFill>
                          </a:rPr>
                          <m:t>∞</m:t>
                        </m:r>
                      </m:sup>
                      <m:e>
                        <m:nary>
                          <m:naryPr>
                            <m:limLoc m:val="subSup"/>
                            <m:ctrlPr>
                              <a:rPr lang="zh-CN" altLang="zh-CN" i="1">
                                <a:solidFill>
                                  <a:srgbClr val="C00000"/>
                                </a:solidFill>
                              </a:rPr>
                            </m:ctrlPr>
                          </m:naryPr>
                          <m:sub>
                            <m:r>
                              <a:rPr lang="en-US" altLang="zh-CN" i="1">
                                <a:solidFill>
                                  <a:srgbClr val="C00000"/>
                                </a:solidFill>
                              </a:rPr>
                              <m:t>−∞</m:t>
                            </m:r>
                          </m:sub>
                          <m:sup>
                            <m:r>
                              <a:rPr lang="en-US" altLang="zh-CN" i="1">
                                <a:solidFill>
                                  <a:srgbClr val="C00000"/>
                                </a:solidFill>
                              </a:rPr>
                              <m:t>∞</m:t>
                            </m:r>
                          </m:sup>
                          <m:e>
                            <m:f>
                              <m:fPr>
                                <m:ctrlPr>
                                  <a:rPr lang="zh-CN" altLang="zh-CN" i="1">
                                    <a:solidFill>
                                      <a:srgbClr val="C00000"/>
                                    </a:solidFill>
                                  </a:rPr>
                                </m:ctrlPr>
                              </m:fPr>
                              <m:num>
                                <m:r>
                                  <a:rPr lang="en-US" altLang="zh-CN" i="1">
                                    <a:solidFill>
                                      <a:srgbClr val="C00000"/>
                                    </a:solidFill>
                                  </a:rPr>
                                  <m:t>1</m:t>
                                </m:r>
                              </m:num>
                              <m:den>
                                <m:d>
                                  <m:dPr>
                                    <m:begChr m:val="|"/>
                                    <m:endChr m:val="|"/>
                                    <m:ctrlPr>
                                      <a:rPr lang="zh-CN" altLang="zh-CN" i="1">
                                        <a:solidFill>
                                          <a:srgbClr val="C00000"/>
                                        </a:solidFill>
                                      </a:rPr>
                                    </m:ctrlPr>
                                  </m:dPr>
                                  <m:e>
                                    <m:sSup>
                                      <m:sSupPr>
                                        <m:ctrlPr>
                                          <a:rPr lang="zh-CN" altLang="zh-CN" i="1">
                                            <a:solidFill>
                                              <a:srgbClr val="C00000"/>
                                            </a:solidFill>
                                          </a:rPr>
                                        </m:ctrlPr>
                                      </m:sSupPr>
                                      <m:e>
                                        <m:r>
                                          <a:rPr lang="en-US" altLang="zh-CN" i="1">
                                            <a:solidFill>
                                              <a:srgbClr val="C00000"/>
                                            </a:solidFill>
                                          </a:rPr>
                                          <m:t>𝑎</m:t>
                                        </m:r>
                                      </m:e>
                                      <m:sup>
                                        <m:r>
                                          <a:rPr lang="en-US" altLang="zh-CN" i="1">
                                            <a:solidFill>
                                              <a:srgbClr val="C00000"/>
                                            </a:solidFill>
                                          </a:rPr>
                                          <m:t>3</m:t>
                                        </m:r>
                                      </m:sup>
                                    </m:sSup>
                                  </m:e>
                                </m:d>
                              </m:den>
                            </m:f>
                          </m:e>
                        </m:nary>
                      </m:e>
                    </m:nary>
                    <m:r>
                      <a:rPr lang="en-US" altLang="zh-CN" i="1">
                        <a:solidFill>
                          <a:srgbClr val="C00000"/>
                        </a:solidFill>
                      </a:rPr>
                      <m:t> </m:t>
                    </m:r>
                    <m:r>
                      <a:rPr lang="en-US" altLang="zh-CN" i="1">
                        <a:solidFill>
                          <a:srgbClr val="C00000"/>
                        </a:solidFill>
                      </a:rPr>
                      <m:t>𝜓</m:t>
                    </m:r>
                    <m:d>
                      <m:dPr>
                        <m:ctrlPr>
                          <a:rPr lang="zh-CN" altLang="zh-CN" i="1">
                            <a:solidFill>
                              <a:srgbClr val="C00000"/>
                            </a:solidFill>
                          </a:rPr>
                        </m:ctrlPr>
                      </m:dPr>
                      <m:e>
                        <m:f>
                          <m:fPr>
                            <m:ctrlPr>
                              <a:rPr lang="zh-CN" altLang="zh-CN" i="1">
                                <a:solidFill>
                                  <a:srgbClr val="C00000"/>
                                </a:solidFill>
                              </a:rPr>
                            </m:ctrlPr>
                          </m:fPr>
                          <m:num>
                            <m:sSub>
                              <m:sSubPr>
                                <m:ctrlPr>
                                  <a:rPr lang="zh-CN" altLang="zh-CN" i="1">
                                    <a:solidFill>
                                      <a:srgbClr val="C00000"/>
                                    </a:solidFill>
                                  </a:rPr>
                                </m:ctrlPr>
                              </m:sSubPr>
                              <m:e>
                                <m:r>
                                  <a:rPr lang="en-US" altLang="zh-CN" i="1">
                                    <a:solidFill>
                                      <a:srgbClr val="C00000"/>
                                    </a:solidFill>
                                  </a:rPr>
                                  <m:t>𝑡</m:t>
                                </m:r>
                              </m:e>
                              <m:sub>
                                <m:r>
                                  <a:rPr lang="en-US" altLang="zh-CN" i="1">
                                    <a:solidFill>
                                      <a:srgbClr val="C00000"/>
                                    </a:solidFill>
                                  </a:rPr>
                                  <m:t>1</m:t>
                                </m:r>
                              </m:sub>
                            </m:sSub>
                            <m:r>
                              <a:rPr lang="en-US" altLang="zh-CN" i="1">
                                <a:solidFill>
                                  <a:srgbClr val="C00000"/>
                                </a:solidFill>
                              </a:rPr>
                              <m:t>−</m:t>
                            </m:r>
                            <m:r>
                              <a:rPr lang="en-US" altLang="zh-CN" i="1">
                                <a:solidFill>
                                  <a:srgbClr val="C00000"/>
                                </a:solidFill>
                              </a:rPr>
                              <m:t>𝑏</m:t>
                            </m:r>
                          </m:num>
                          <m:den>
                            <m:r>
                              <a:rPr lang="en-US" altLang="zh-CN" i="1">
                                <a:solidFill>
                                  <a:srgbClr val="C00000"/>
                                </a:solidFill>
                              </a:rPr>
                              <m:t>𝑎</m:t>
                            </m:r>
                          </m:den>
                        </m:f>
                      </m:e>
                    </m:d>
                    <m:r>
                      <a:rPr lang="en-US" altLang="zh-CN" i="1">
                        <a:solidFill>
                          <a:srgbClr val="C00000"/>
                        </a:solidFill>
                      </a:rPr>
                      <m:t>𝜑</m:t>
                    </m:r>
                    <m:d>
                      <m:dPr>
                        <m:ctrlPr>
                          <a:rPr lang="zh-CN" altLang="zh-CN" i="1">
                            <a:solidFill>
                              <a:srgbClr val="C00000"/>
                            </a:solidFill>
                          </a:rPr>
                        </m:ctrlPr>
                      </m:dPr>
                      <m:e>
                        <m:f>
                          <m:fPr>
                            <m:ctrlPr>
                              <a:rPr lang="zh-CN" altLang="zh-CN" i="1">
                                <a:solidFill>
                                  <a:srgbClr val="C00000"/>
                                </a:solidFill>
                              </a:rPr>
                            </m:ctrlPr>
                          </m:fPr>
                          <m:num>
                            <m:r>
                              <a:rPr lang="en-US" altLang="zh-CN" i="1">
                                <a:solidFill>
                                  <a:srgbClr val="C00000"/>
                                </a:solidFill>
                              </a:rPr>
                              <m:t>𝑡</m:t>
                            </m:r>
                            <m:r>
                              <a:rPr lang="en-US" altLang="zh-CN" i="1">
                                <a:solidFill>
                                  <a:srgbClr val="C00000"/>
                                </a:solidFill>
                              </a:rPr>
                              <m:t>−</m:t>
                            </m:r>
                            <m:r>
                              <a:rPr lang="en-US" altLang="zh-CN" i="1">
                                <a:solidFill>
                                  <a:srgbClr val="C00000"/>
                                </a:solidFill>
                              </a:rPr>
                              <m:t>𝑏</m:t>
                            </m:r>
                          </m:num>
                          <m:den>
                            <m:r>
                              <a:rPr lang="en-US" altLang="zh-CN" i="1">
                                <a:solidFill>
                                  <a:srgbClr val="C00000"/>
                                </a:solidFill>
                              </a:rPr>
                              <m:t>𝑎</m:t>
                            </m:r>
                          </m:den>
                        </m:f>
                      </m:e>
                    </m:d>
                    <m:r>
                      <a:rPr lang="en-US" altLang="zh-CN" i="1">
                        <a:solidFill>
                          <a:srgbClr val="C00000"/>
                        </a:solidFill>
                      </a:rPr>
                      <m:t>𝑑𝑏𝑑𝑎</m:t>
                    </m:r>
                    <m:r>
                      <a:rPr lang="en-US" altLang="zh-CN" i="1">
                        <a:solidFill>
                          <a:srgbClr val="C00000"/>
                        </a:solidFill>
                      </a:rPr>
                      <m:t>=</m:t>
                    </m:r>
                    <m:r>
                      <a:rPr lang="en-US" altLang="zh-CN" i="1">
                        <a:solidFill>
                          <a:srgbClr val="C00000"/>
                        </a:solidFill>
                      </a:rPr>
                      <m:t>𝛿</m:t>
                    </m:r>
                    <m:d>
                      <m:dPr>
                        <m:ctrlPr>
                          <a:rPr lang="zh-CN" altLang="zh-CN" i="1">
                            <a:solidFill>
                              <a:srgbClr val="C00000"/>
                            </a:solidFill>
                          </a:rPr>
                        </m:ctrlPr>
                      </m:dPr>
                      <m:e>
                        <m:r>
                          <a:rPr lang="en-US" altLang="zh-CN" i="1">
                            <a:solidFill>
                              <a:srgbClr val="C00000"/>
                            </a:solidFill>
                          </a:rPr>
                          <m:t>𝑡</m:t>
                        </m:r>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𝑡</m:t>
                            </m:r>
                          </m:e>
                          <m:sub>
                            <m:r>
                              <a:rPr lang="en-US" altLang="zh-CN" i="1">
                                <a:solidFill>
                                  <a:srgbClr val="C00000"/>
                                </a:solidFill>
                              </a:rPr>
                              <m:t>1</m:t>
                            </m:r>
                          </m:sub>
                        </m:sSub>
                      </m:e>
                    </m:d>
                    <m:r>
                      <a:rPr lang="zh-CN" altLang="zh-CN">
                        <a:solidFill>
                          <a:srgbClr val="C00000"/>
                        </a:solidFill>
                      </a:rPr>
                      <m:t>。</m:t>
                    </m:r>
                  </m:oMath>
                </a14:m>
                <a:endParaRPr lang="zh-CN" altLang="en-US" dirty="0">
                  <a:solidFill>
                    <a:srgbClr val="C0000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337" t="-1635" r="-168" b="-15849"/>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63</a:t>
            </a:fld>
            <a:endParaRPr lang="zh-CN" altLang="en-US"/>
          </a:p>
        </p:txBody>
      </p:sp>
    </p:spTree>
    <p:extLst>
      <p:ext uri="{BB962C8B-B14F-4D97-AF65-F5344CB8AC3E}">
        <p14:creationId xmlns:p14="http://schemas.microsoft.com/office/powerpoint/2010/main" val="102330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80">
                                          <p:stCondLst>
                                            <p:cond delay="0"/>
                                          </p:stCondLst>
                                        </p:cTn>
                                        <p:tgtEl>
                                          <p:spTgt spid="3">
                                            <p:txEl>
                                              <p:pRg st="2" end="2"/>
                                            </p:txEl>
                                          </p:spTgt>
                                        </p:tgtEl>
                                      </p:cBhvr>
                                    </p:animEffect>
                                    <p:anim calcmode="lin" valueType="num">
                                      <p:cBhvr>
                                        <p:cTn id="2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2" end="2"/>
                                            </p:txEl>
                                          </p:spTgt>
                                        </p:tgtEl>
                                      </p:cBhvr>
                                      <p:to x="100000" y="60000"/>
                                    </p:animScale>
                                    <p:animScale>
                                      <p:cBhvr>
                                        <p:cTn id="30" dur="166" decel="50000">
                                          <p:stCondLst>
                                            <p:cond delay="676"/>
                                          </p:stCondLst>
                                        </p:cTn>
                                        <p:tgtEl>
                                          <p:spTgt spid="3">
                                            <p:txEl>
                                              <p:pRg st="2" end="2"/>
                                            </p:txEl>
                                          </p:spTgt>
                                        </p:tgtEl>
                                      </p:cBhvr>
                                      <p:to x="100000" y="100000"/>
                                    </p:animScale>
                                    <p:animScale>
                                      <p:cBhvr>
                                        <p:cTn id="31" dur="26">
                                          <p:stCondLst>
                                            <p:cond delay="1312"/>
                                          </p:stCondLst>
                                        </p:cTn>
                                        <p:tgtEl>
                                          <p:spTgt spid="3">
                                            <p:txEl>
                                              <p:pRg st="2" end="2"/>
                                            </p:txEl>
                                          </p:spTgt>
                                        </p:tgtEl>
                                      </p:cBhvr>
                                      <p:to x="100000" y="80000"/>
                                    </p:animScale>
                                    <p:animScale>
                                      <p:cBhvr>
                                        <p:cTn id="32" dur="166" decel="50000">
                                          <p:stCondLst>
                                            <p:cond delay="1338"/>
                                          </p:stCondLst>
                                        </p:cTn>
                                        <p:tgtEl>
                                          <p:spTgt spid="3">
                                            <p:txEl>
                                              <p:pRg st="2" end="2"/>
                                            </p:txEl>
                                          </p:spTgt>
                                        </p:tgtEl>
                                      </p:cBhvr>
                                      <p:to x="100000" y="100000"/>
                                    </p:animScale>
                                    <p:animScale>
                                      <p:cBhvr>
                                        <p:cTn id="33" dur="26">
                                          <p:stCondLst>
                                            <p:cond delay="1642"/>
                                          </p:stCondLst>
                                        </p:cTn>
                                        <p:tgtEl>
                                          <p:spTgt spid="3">
                                            <p:txEl>
                                              <p:pRg st="2" end="2"/>
                                            </p:txEl>
                                          </p:spTgt>
                                        </p:tgtEl>
                                      </p:cBhvr>
                                      <p:to x="100000" y="90000"/>
                                    </p:animScale>
                                    <p:animScale>
                                      <p:cBhvr>
                                        <p:cTn id="34" dur="166" decel="50000">
                                          <p:stCondLst>
                                            <p:cond delay="1668"/>
                                          </p:stCondLst>
                                        </p:cTn>
                                        <p:tgtEl>
                                          <p:spTgt spid="3">
                                            <p:txEl>
                                              <p:pRg st="2" end="2"/>
                                            </p:txEl>
                                          </p:spTgt>
                                        </p:tgtEl>
                                      </p:cBhvr>
                                      <p:to x="100000" y="100000"/>
                                    </p:animScale>
                                    <p:animScale>
                                      <p:cBhvr>
                                        <p:cTn id="35" dur="26">
                                          <p:stCondLst>
                                            <p:cond delay="1808"/>
                                          </p:stCondLst>
                                        </p:cTn>
                                        <p:tgtEl>
                                          <p:spTgt spid="3">
                                            <p:txEl>
                                              <p:pRg st="2" end="2"/>
                                            </p:txEl>
                                          </p:spTgt>
                                        </p:tgtEl>
                                      </p:cBhvr>
                                      <p:to x="100000" y="95000"/>
                                    </p:animScale>
                                    <p:animScale>
                                      <p:cBhvr>
                                        <p:cTn id="36" dur="166" decel="50000">
                                          <p:stCondLst>
                                            <p:cond delay="1834"/>
                                          </p:stCondLst>
                                        </p:cTn>
                                        <p:tgtEl>
                                          <p:spTgt spid="3">
                                            <p:txEl>
                                              <p:pRg st="2" end="2"/>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wipe(down)">
                                      <p:cBhvr>
                                        <p:cTn id="39" dur="580">
                                          <p:stCondLst>
                                            <p:cond delay="0"/>
                                          </p:stCondLst>
                                        </p:cTn>
                                        <p:tgtEl>
                                          <p:spTgt spid="3">
                                            <p:txEl>
                                              <p:pRg st="3" end="3"/>
                                            </p:txEl>
                                          </p:spTgt>
                                        </p:tgtEl>
                                      </p:cBhvr>
                                    </p:animEffect>
                                    <p:anim calcmode="lin" valueType="num">
                                      <p:cBhvr>
                                        <p:cTn id="4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3" end="3"/>
                                            </p:txEl>
                                          </p:spTgt>
                                        </p:tgtEl>
                                      </p:cBhvr>
                                      <p:to x="100000" y="60000"/>
                                    </p:animScale>
                                    <p:animScale>
                                      <p:cBhvr>
                                        <p:cTn id="46" dur="166" decel="50000">
                                          <p:stCondLst>
                                            <p:cond delay="676"/>
                                          </p:stCondLst>
                                        </p:cTn>
                                        <p:tgtEl>
                                          <p:spTgt spid="3">
                                            <p:txEl>
                                              <p:pRg st="3" end="3"/>
                                            </p:txEl>
                                          </p:spTgt>
                                        </p:tgtEl>
                                      </p:cBhvr>
                                      <p:to x="100000" y="100000"/>
                                    </p:animScale>
                                    <p:animScale>
                                      <p:cBhvr>
                                        <p:cTn id="47" dur="26">
                                          <p:stCondLst>
                                            <p:cond delay="1312"/>
                                          </p:stCondLst>
                                        </p:cTn>
                                        <p:tgtEl>
                                          <p:spTgt spid="3">
                                            <p:txEl>
                                              <p:pRg st="3" end="3"/>
                                            </p:txEl>
                                          </p:spTgt>
                                        </p:tgtEl>
                                      </p:cBhvr>
                                      <p:to x="100000" y="80000"/>
                                    </p:animScale>
                                    <p:animScale>
                                      <p:cBhvr>
                                        <p:cTn id="48" dur="166" decel="50000">
                                          <p:stCondLst>
                                            <p:cond delay="1338"/>
                                          </p:stCondLst>
                                        </p:cTn>
                                        <p:tgtEl>
                                          <p:spTgt spid="3">
                                            <p:txEl>
                                              <p:pRg st="3" end="3"/>
                                            </p:txEl>
                                          </p:spTgt>
                                        </p:tgtEl>
                                      </p:cBhvr>
                                      <p:to x="100000" y="100000"/>
                                    </p:animScale>
                                    <p:animScale>
                                      <p:cBhvr>
                                        <p:cTn id="49" dur="26">
                                          <p:stCondLst>
                                            <p:cond delay="1642"/>
                                          </p:stCondLst>
                                        </p:cTn>
                                        <p:tgtEl>
                                          <p:spTgt spid="3">
                                            <p:txEl>
                                              <p:pRg st="3" end="3"/>
                                            </p:txEl>
                                          </p:spTgt>
                                        </p:tgtEl>
                                      </p:cBhvr>
                                      <p:to x="100000" y="90000"/>
                                    </p:animScale>
                                    <p:animScale>
                                      <p:cBhvr>
                                        <p:cTn id="50" dur="166" decel="50000">
                                          <p:stCondLst>
                                            <p:cond delay="1668"/>
                                          </p:stCondLst>
                                        </p:cTn>
                                        <p:tgtEl>
                                          <p:spTgt spid="3">
                                            <p:txEl>
                                              <p:pRg st="3" end="3"/>
                                            </p:txEl>
                                          </p:spTgt>
                                        </p:tgtEl>
                                      </p:cBhvr>
                                      <p:to x="100000" y="100000"/>
                                    </p:animScale>
                                    <p:animScale>
                                      <p:cBhvr>
                                        <p:cTn id="51" dur="26">
                                          <p:stCondLst>
                                            <p:cond delay="1808"/>
                                          </p:stCondLst>
                                        </p:cTn>
                                        <p:tgtEl>
                                          <p:spTgt spid="3">
                                            <p:txEl>
                                              <p:pRg st="3" end="3"/>
                                            </p:txEl>
                                          </p:spTgt>
                                        </p:tgtEl>
                                      </p:cBhvr>
                                      <p:to x="100000" y="95000"/>
                                    </p:animScale>
                                    <p:animScale>
                                      <p:cBhvr>
                                        <p:cTn id="52" dur="166" decel="50000">
                                          <p:stCondLst>
                                            <p:cond delay="1834"/>
                                          </p:stCondLst>
                                        </p:cTn>
                                        <p:tgtEl>
                                          <p:spTgt spid="3">
                                            <p:txEl>
                                              <p:pRg st="3" end="3"/>
                                            </p:txEl>
                                          </p:spTgt>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wipe(down)">
                                      <p:cBhvr>
                                        <p:cTn id="57" dur="580">
                                          <p:stCondLst>
                                            <p:cond delay="0"/>
                                          </p:stCondLst>
                                        </p:cTn>
                                        <p:tgtEl>
                                          <p:spTgt spid="3">
                                            <p:txEl>
                                              <p:pRg st="4" end="4"/>
                                            </p:txEl>
                                          </p:spTgt>
                                        </p:tgtEl>
                                      </p:cBhvr>
                                    </p:animEffect>
                                    <p:anim calcmode="lin" valueType="num">
                                      <p:cBhvr>
                                        <p:cTn id="5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4" end="4"/>
                                            </p:txEl>
                                          </p:spTgt>
                                        </p:tgtEl>
                                      </p:cBhvr>
                                      <p:to x="100000" y="60000"/>
                                    </p:animScale>
                                    <p:animScale>
                                      <p:cBhvr>
                                        <p:cTn id="64" dur="166" decel="50000">
                                          <p:stCondLst>
                                            <p:cond delay="676"/>
                                          </p:stCondLst>
                                        </p:cTn>
                                        <p:tgtEl>
                                          <p:spTgt spid="3">
                                            <p:txEl>
                                              <p:pRg st="4" end="4"/>
                                            </p:txEl>
                                          </p:spTgt>
                                        </p:tgtEl>
                                      </p:cBhvr>
                                      <p:to x="100000" y="100000"/>
                                    </p:animScale>
                                    <p:animScale>
                                      <p:cBhvr>
                                        <p:cTn id="65" dur="26">
                                          <p:stCondLst>
                                            <p:cond delay="1312"/>
                                          </p:stCondLst>
                                        </p:cTn>
                                        <p:tgtEl>
                                          <p:spTgt spid="3">
                                            <p:txEl>
                                              <p:pRg st="4" end="4"/>
                                            </p:txEl>
                                          </p:spTgt>
                                        </p:tgtEl>
                                      </p:cBhvr>
                                      <p:to x="100000" y="80000"/>
                                    </p:animScale>
                                    <p:animScale>
                                      <p:cBhvr>
                                        <p:cTn id="66" dur="166" decel="50000">
                                          <p:stCondLst>
                                            <p:cond delay="1338"/>
                                          </p:stCondLst>
                                        </p:cTn>
                                        <p:tgtEl>
                                          <p:spTgt spid="3">
                                            <p:txEl>
                                              <p:pRg st="4" end="4"/>
                                            </p:txEl>
                                          </p:spTgt>
                                        </p:tgtEl>
                                      </p:cBhvr>
                                      <p:to x="100000" y="100000"/>
                                    </p:animScale>
                                    <p:animScale>
                                      <p:cBhvr>
                                        <p:cTn id="67" dur="26">
                                          <p:stCondLst>
                                            <p:cond delay="1642"/>
                                          </p:stCondLst>
                                        </p:cTn>
                                        <p:tgtEl>
                                          <p:spTgt spid="3">
                                            <p:txEl>
                                              <p:pRg st="4" end="4"/>
                                            </p:txEl>
                                          </p:spTgt>
                                        </p:tgtEl>
                                      </p:cBhvr>
                                      <p:to x="100000" y="90000"/>
                                    </p:animScale>
                                    <p:animScale>
                                      <p:cBhvr>
                                        <p:cTn id="68" dur="166" decel="50000">
                                          <p:stCondLst>
                                            <p:cond delay="1668"/>
                                          </p:stCondLst>
                                        </p:cTn>
                                        <p:tgtEl>
                                          <p:spTgt spid="3">
                                            <p:txEl>
                                              <p:pRg st="4" end="4"/>
                                            </p:txEl>
                                          </p:spTgt>
                                        </p:tgtEl>
                                      </p:cBhvr>
                                      <p:to x="100000" y="100000"/>
                                    </p:animScale>
                                    <p:animScale>
                                      <p:cBhvr>
                                        <p:cTn id="69" dur="26">
                                          <p:stCondLst>
                                            <p:cond delay="1808"/>
                                          </p:stCondLst>
                                        </p:cTn>
                                        <p:tgtEl>
                                          <p:spTgt spid="3">
                                            <p:txEl>
                                              <p:pRg st="4" end="4"/>
                                            </p:txEl>
                                          </p:spTgt>
                                        </p:tgtEl>
                                      </p:cBhvr>
                                      <p:to x="100000" y="95000"/>
                                    </p:animScale>
                                    <p:animScale>
                                      <p:cBhvr>
                                        <p:cTn id="70" dur="166" decel="50000">
                                          <p:stCondLst>
                                            <p:cond delay="1834"/>
                                          </p:stCondLst>
                                        </p:cTn>
                                        <p:tgtEl>
                                          <p:spTgt spid="3">
                                            <p:txEl>
                                              <p:pRg st="4" end="4"/>
                                            </p:txEl>
                                          </p:spTgt>
                                        </p:tgtEl>
                                      </p:cBhvr>
                                      <p:to x="100000" y="100000"/>
                                    </p:animScale>
                                  </p:childTnLst>
                                </p:cTn>
                              </p:par>
                              <p:par>
                                <p:cTn id="71" presetID="26" presetClass="entr" presetSubtype="0" fill="hold" nodeType="withEffect">
                                  <p:stCondLst>
                                    <p:cond delay="0"/>
                                  </p:stCondLst>
                                  <p:childTnLst>
                                    <p:set>
                                      <p:cBhvr>
                                        <p:cTn id="72" dur="1" fill="hold">
                                          <p:stCondLst>
                                            <p:cond delay="0"/>
                                          </p:stCondLst>
                                        </p:cTn>
                                        <p:tgtEl>
                                          <p:spTgt spid="3">
                                            <p:txEl>
                                              <p:pRg st="5" end="5"/>
                                            </p:txEl>
                                          </p:spTgt>
                                        </p:tgtEl>
                                        <p:attrNameLst>
                                          <p:attrName>style.visibility</p:attrName>
                                        </p:attrNameLst>
                                      </p:cBhvr>
                                      <p:to>
                                        <p:strVal val="visible"/>
                                      </p:to>
                                    </p:set>
                                    <p:animEffect transition="in" filter="wipe(down)">
                                      <p:cBhvr>
                                        <p:cTn id="73" dur="580">
                                          <p:stCondLst>
                                            <p:cond delay="0"/>
                                          </p:stCondLst>
                                        </p:cTn>
                                        <p:tgtEl>
                                          <p:spTgt spid="3">
                                            <p:txEl>
                                              <p:pRg st="5" end="5"/>
                                            </p:txEl>
                                          </p:spTgt>
                                        </p:tgtEl>
                                      </p:cBhvr>
                                    </p:animEffect>
                                    <p:anim calcmode="lin" valueType="num">
                                      <p:cBhvr>
                                        <p:cTn id="74"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3">
                                            <p:txEl>
                                              <p:pRg st="5" end="5"/>
                                            </p:txEl>
                                          </p:spTgt>
                                        </p:tgtEl>
                                      </p:cBhvr>
                                      <p:to x="100000" y="60000"/>
                                    </p:animScale>
                                    <p:animScale>
                                      <p:cBhvr>
                                        <p:cTn id="80" dur="166" decel="50000">
                                          <p:stCondLst>
                                            <p:cond delay="676"/>
                                          </p:stCondLst>
                                        </p:cTn>
                                        <p:tgtEl>
                                          <p:spTgt spid="3">
                                            <p:txEl>
                                              <p:pRg st="5" end="5"/>
                                            </p:txEl>
                                          </p:spTgt>
                                        </p:tgtEl>
                                      </p:cBhvr>
                                      <p:to x="100000" y="100000"/>
                                    </p:animScale>
                                    <p:animScale>
                                      <p:cBhvr>
                                        <p:cTn id="81" dur="26">
                                          <p:stCondLst>
                                            <p:cond delay="1312"/>
                                          </p:stCondLst>
                                        </p:cTn>
                                        <p:tgtEl>
                                          <p:spTgt spid="3">
                                            <p:txEl>
                                              <p:pRg st="5" end="5"/>
                                            </p:txEl>
                                          </p:spTgt>
                                        </p:tgtEl>
                                      </p:cBhvr>
                                      <p:to x="100000" y="80000"/>
                                    </p:animScale>
                                    <p:animScale>
                                      <p:cBhvr>
                                        <p:cTn id="82" dur="166" decel="50000">
                                          <p:stCondLst>
                                            <p:cond delay="1338"/>
                                          </p:stCondLst>
                                        </p:cTn>
                                        <p:tgtEl>
                                          <p:spTgt spid="3">
                                            <p:txEl>
                                              <p:pRg st="5" end="5"/>
                                            </p:txEl>
                                          </p:spTgt>
                                        </p:tgtEl>
                                      </p:cBhvr>
                                      <p:to x="100000" y="100000"/>
                                    </p:animScale>
                                    <p:animScale>
                                      <p:cBhvr>
                                        <p:cTn id="83" dur="26">
                                          <p:stCondLst>
                                            <p:cond delay="1642"/>
                                          </p:stCondLst>
                                        </p:cTn>
                                        <p:tgtEl>
                                          <p:spTgt spid="3">
                                            <p:txEl>
                                              <p:pRg st="5" end="5"/>
                                            </p:txEl>
                                          </p:spTgt>
                                        </p:tgtEl>
                                      </p:cBhvr>
                                      <p:to x="100000" y="90000"/>
                                    </p:animScale>
                                    <p:animScale>
                                      <p:cBhvr>
                                        <p:cTn id="84" dur="166" decel="50000">
                                          <p:stCondLst>
                                            <p:cond delay="1668"/>
                                          </p:stCondLst>
                                        </p:cTn>
                                        <p:tgtEl>
                                          <p:spTgt spid="3">
                                            <p:txEl>
                                              <p:pRg st="5" end="5"/>
                                            </p:txEl>
                                          </p:spTgt>
                                        </p:tgtEl>
                                      </p:cBhvr>
                                      <p:to x="100000" y="100000"/>
                                    </p:animScale>
                                    <p:animScale>
                                      <p:cBhvr>
                                        <p:cTn id="85" dur="26">
                                          <p:stCondLst>
                                            <p:cond delay="1808"/>
                                          </p:stCondLst>
                                        </p:cTn>
                                        <p:tgtEl>
                                          <p:spTgt spid="3">
                                            <p:txEl>
                                              <p:pRg st="5" end="5"/>
                                            </p:txEl>
                                          </p:spTgt>
                                        </p:tgtEl>
                                      </p:cBhvr>
                                      <p:to x="100000" y="95000"/>
                                    </p:animScale>
                                    <p:animScale>
                                      <p:cBhvr>
                                        <p:cTn id="86" dur="166" decel="50000">
                                          <p:stCondLst>
                                            <p:cond delay="1834"/>
                                          </p:stCondLst>
                                        </p:cTn>
                                        <p:tgtEl>
                                          <p:spTgt spid="3">
                                            <p:txEl>
                                              <p:pRg st="5" end="5"/>
                                            </p:txEl>
                                          </p:spTgt>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3">
                                            <p:txEl>
                                              <p:pRg st="6" end="6"/>
                                            </p:txEl>
                                          </p:spTgt>
                                        </p:tgtEl>
                                        <p:attrNameLst>
                                          <p:attrName>style.visibility</p:attrName>
                                        </p:attrNameLst>
                                      </p:cBhvr>
                                      <p:to>
                                        <p:strVal val="visible"/>
                                      </p:to>
                                    </p:set>
                                    <p:animEffect transition="in" filter="wipe(down)">
                                      <p:cBhvr>
                                        <p:cTn id="89" dur="580">
                                          <p:stCondLst>
                                            <p:cond delay="0"/>
                                          </p:stCondLst>
                                        </p:cTn>
                                        <p:tgtEl>
                                          <p:spTgt spid="3">
                                            <p:txEl>
                                              <p:pRg st="6" end="6"/>
                                            </p:txEl>
                                          </p:spTgt>
                                        </p:tgtEl>
                                      </p:cBhvr>
                                    </p:animEffect>
                                    <p:anim calcmode="lin" valueType="num">
                                      <p:cBhvr>
                                        <p:cTn id="90"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95" dur="26">
                                          <p:stCondLst>
                                            <p:cond delay="650"/>
                                          </p:stCondLst>
                                        </p:cTn>
                                        <p:tgtEl>
                                          <p:spTgt spid="3">
                                            <p:txEl>
                                              <p:pRg st="6" end="6"/>
                                            </p:txEl>
                                          </p:spTgt>
                                        </p:tgtEl>
                                      </p:cBhvr>
                                      <p:to x="100000" y="60000"/>
                                    </p:animScale>
                                    <p:animScale>
                                      <p:cBhvr>
                                        <p:cTn id="96" dur="166" decel="50000">
                                          <p:stCondLst>
                                            <p:cond delay="676"/>
                                          </p:stCondLst>
                                        </p:cTn>
                                        <p:tgtEl>
                                          <p:spTgt spid="3">
                                            <p:txEl>
                                              <p:pRg st="6" end="6"/>
                                            </p:txEl>
                                          </p:spTgt>
                                        </p:tgtEl>
                                      </p:cBhvr>
                                      <p:to x="100000" y="100000"/>
                                    </p:animScale>
                                    <p:animScale>
                                      <p:cBhvr>
                                        <p:cTn id="97" dur="26">
                                          <p:stCondLst>
                                            <p:cond delay="1312"/>
                                          </p:stCondLst>
                                        </p:cTn>
                                        <p:tgtEl>
                                          <p:spTgt spid="3">
                                            <p:txEl>
                                              <p:pRg st="6" end="6"/>
                                            </p:txEl>
                                          </p:spTgt>
                                        </p:tgtEl>
                                      </p:cBhvr>
                                      <p:to x="100000" y="80000"/>
                                    </p:animScale>
                                    <p:animScale>
                                      <p:cBhvr>
                                        <p:cTn id="98" dur="166" decel="50000">
                                          <p:stCondLst>
                                            <p:cond delay="1338"/>
                                          </p:stCondLst>
                                        </p:cTn>
                                        <p:tgtEl>
                                          <p:spTgt spid="3">
                                            <p:txEl>
                                              <p:pRg st="6" end="6"/>
                                            </p:txEl>
                                          </p:spTgt>
                                        </p:tgtEl>
                                      </p:cBhvr>
                                      <p:to x="100000" y="100000"/>
                                    </p:animScale>
                                    <p:animScale>
                                      <p:cBhvr>
                                        <p:cTn id="99" dur="26">
                                          <p:stCondLst>
                                            <p:cond delay="1642"/>
                                          </p:stCondLst>
                                        </p:cTn>
                                        <p:tgtEl>
                                          <p:spTgt spid="3">
                                            <p:txEl>
                                              <p:pRg st="6" end="6"/>
                                            </p:txEl>
                                          </p:spTgt>
                                        </p:tgtEl>
                                      </p:cBhvr>
                                      <p:to x="100000" y="90000"/>
                                    </p:animScale>
                                    <p:animScale>
                                      <p:cBhvr>
                                        <p:cTn id="100" dur="166" decel="50000">
                                          <p:stCondLst>
                                            <p:cond delay="1668"/>
                                          </p:stCondLst>
                                        </p:cTn>
                                        <p:tgtEl>
                                          <p:spTgt spid="3">
                                            <p:txEl>
                                              <p:pRg st="6" end="6"/>
                                            </p:txEl>
                                          </p:spTgt>
                                        </p:tgtEl>
                                      </p:cBhvr>
                                      <p:to x="100000" y="100000"/>
                                    </p:animScale>
                                    <p:animScale>
                                      <p:cBhvr>
                                        <p:cTn id="101" dur="26">
                                          <p:stCondLst>
                                            <p:cond delay="1808"/>
                                          </p:stCondLst>
                                        </p:cTn>
                                        <p:tgtEl>
                                          <p:spTgt spid="3">
                                            <p:txEl>
                                              <p:pRg st="6" end="6"/>
                                            </p:txEl>
                                          </p:spTgt>
                                        </p:tgtEl>
                                      </p:cBhvr>
                                      <p:to x="100000" y="95000"/>
                                    </p:animScale>
                                    <p:animScale>
                                      <p:cBhvr>
                                        <p:cTn id="102" dur="166" decel="50000">
                                          <p:stCondLst>
                                            <p:cond delay="1834"/>
                                          </p:stCondLst>
                                        </p:cTn>
                                        <p:tgtEl>
                                          <p:spTgt spid="3">
                                            <p:txEl>
                                              <p:pRg st="6" end="6"/>
                                            </p:txEl>
                                          </p:spTgt>
                                        </p:tgtEl>
                                      </p:cBhvr>
                                      <p:to x="100000" y="100000"/>
                                    </p:animScale>
                                  </p:childTnLst>
                                </p:cTn>
                              </p:par>
                              <p:par>
                                <p:cTn id="103" presetID="26" presetClass="entr" presetSubtype="0" fill="hold" nodeType="withEffect">
                                  <p:stCondLst>
                                    <p:cond delay="0"/>
                                  </p:stCondLst>
                                  <p:childTnLst>
                                    <p:set>
                                      <p:cBhvr>
                                        <p:cTn id="104" dur="1" fill="hold">
                                          <p:stCondLst>
                                            <p:cond delay="0"/>
                                          </p:stCondLst>
                                        </p:cTn>
                                        <p:tgtEl>
                                          <p:spTgt spid="3">
                                            <p:txEl>
                                              <p:pRg st="7" end="7"/>
                                            </p:txEl>
                                          </p:spTgt>
                                        </p:tgtEl>
                                        <p:attrNameLst>
                                          <p:attrName>style.visibility</p:attrName>
                                        </p:attrNameLst>
                                      </p:cBhvr>
                                      <p:to>
                                        <p:strVal val="visible"/>
                                      </p:to>
                                    </p:set>
                                    <p:animEffect transition="in" filter="wipe(down)">
                                      <p:cBhvr>
                                        <p:cTn id="105" dur="580">
                                          <p:stCondLst>
                                            <p:cond delay="0"/>
                                          </p:stCondLst>
                                        </p:cTn>
                                        <p:tgtEl>
                                          <p:spTgt spid="3">
                                            <p:txEl>
                                              <p:pRg st="7" end="7"/>
                                            </p:txEl>
                                          </p:spTgt>
                                        </p:tgtEl>
                                      </p:cBhvr>
                                    </p:animEffect>
                                    <p:anim calcmode="lin" valueType="num">
                                      <p:cBhvr>
                                        <p:cTn id="106"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11" dur="26">
                                          <p:stCondLst>
                                            <p:cond delay="650"/>
                                          </p:stCondLst>
                                        </p:cTn>
                                        <p:tgtEl>
                                          <p:spTgt spid="3">
                                            <p:txEl>
                                              <p:pRg st="7" end="7"/>
                                            </p:txEl>
                                          </p:spTgt>
                                        </p:tgtEl>
                                      </p:cBhvr>
                                      <p:to x="100000" y="60000"/>
                                    </p:animScale>
                                    <p:animScale>
                                      <p:cBhvr>
                                        <p:cTn id="112" dur="166" decel="50000">
                                          <p:stCondLst>
                                            <p:cond delay="676"/>
                                          </p:stCondLst>
                                        </p:cTn>
                                        <p:tgtEl>
                                          <p:spTgt spid="3">
                                            <p:txEl>
                                              <p:pRg st="7" end="7"/>
                                            </p:txEl>
                                          </p:spTgt>
                                        </p:tgtEl>
                                      </p:cBhvr>
                                      <p:to x="100000" y="100000"/>
                                    </p:animScale>
                                    <p:animScale>
                                      <p:cBhvr>
                                        <p:cTn id="113" dur="26">
                                          <p:stCondLst>
                                            <p:cond delay="1312"/>
                                          </p:stCondLst>
                                        </p:cTn>
                                        <p:tgtEl>
                                          <p:spTgt spid="3">
                                            <p:txEl>
                                              <p:pRg st="7" end="7"/>
                                            </p:txEl>
                                          </p:spTgt>
                                        </p:tgtEl>
                                      </p:cBhvr>
                                      <p:to x="100000" y="80000"/>
                                    </p:animScale>
                                    <p:animScale>
                                      <p:cBhvr>
                                        <p:cTn id="114" dur="166" decel="50000">
                                          <p:stCondLst>
                                            <p:cond delay="1338"/>
                                          </p:stCondLst>
                                        </p:cTn>
                                        <p:tgtEl>
                                          <p:spTgt spid="3">
                                            <p:txEl>
                                              <p:pRg st="7" end="7"/>
                                            </p:txEl>
                                          </p:spTgt>
                                        </p:tgtEl>
                                      </p:cBhvr>
                                      <p:to x="100000" y="100000"/>
                                    </p:animScale>
                                    <p:animScale>
                                      <p:cBhvr>
                                        <p:cTn id="115" dur="26">
                                          <p:stCondLst>
                                            <p:cond delay="1642"/>
                                          </p:stCondLst>
                                        </p:cTn>
                                        <p:tgtEl>
                                          <p:spTgt spid="3">
                                            <p:txEl>
                                              <p:pRg st="7" end="7"/>
                                            </p:txEl>
                                          </p:spTgt>
                                        </p:tgtEl>
                                      </p:cBhvr>
                                      <p:to x="100000" y="90000"/>
                                    </p:animScale>
                                    <p:animScale>
                                      <p:cBhvr>
                                        <p:cTn id="116" dur="166" decel="50000">
                                          <p:stCondLst>
                                            <p:cond delay="1668"/>
                                          </p:stCondLst>
                                        </p:cTn>
                                        <p:tgtEl>
                                          <p:spTgt spid="3">
                                            <p:txEl>
                                              <p:pRg st="7" end="7"/>
                                            </p:txEl>
                                          </p:spTgt>
                                        </p:tgtEl>
                                      </p:cBhvr>
                                      <p:to x="100000" y="100000"/>
                                    </p:animScale>
                                    <p:animScale>
                                      <p:cBhvr>
                                        <p:cTn id="117" dur="26">
                                          <p:stCondLst>
                                            <p:cond delay="1808"/>
                                          </p:stCondLst>
                                        </p:cTn>
                                        <p:tgtEl>
                                          <p:spTgt spid="3">
                                            <p:txEl>
                                              <p:pRg st="7" end="7"/>
                                            </p:txEl>
                                          </p:spTgt>
                                        </p:tgtEl>
                                      </p:cBhvr>
                                      <p:to x="100000" y="95000"/>
                                    </p:animScale>
                                    <p:animScale>
                                      <p:cBhvr>
                                        <p:cTn id="118"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a:t>离散小波变换所使用的滤波器银行</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64</a:t>
            </a:fld>
            <a:endParaRPr lang="zh-CN" altLang="en-US"/>
          </a:p>
        </p:txBody>
      </p:sp>
      <p:pic>
        <p:nvPicPr>
          <p:cNvPr id="7" name="图片 6" descr="离散小波变换滤波器银行.bmp"/>
          <p:cNvPicPr/>
          <p:nvPr/>
        </p:nvPicPr>
        <p:blipFill>
          <a:blip r:embed="rId2" cstate="print"/>
          <a:stretch>
            <a:fillRect/>
          </a:stretch>
        </p:blipFill>
        <p:spPr>
          <a:xfrm>
            <a:off x="539552" y="1671448"/>
            <a:ext cx="7128792" cy="2405624"/>
          </a:xfrm>
          <a:prstGeom prst="rect">
            <a:avLst/>
          </a:prstGeom>
        </p:spPr>
      </p:pic>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76" y="4149080"/>
            <a:ext cx="7128668" cy="1812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1547664" y="5992443"/>
            <a:ext cx="5040560" cy="369332"/>
          </a:xfrm>
          <a:prstGeom prst="rect">
            <a:avLst/>
          </a:prstGeom>
          <a:solidFill>
            <a:schemeClr val="bg2">
              <a:lumMod val="90000"/>
            </a:schemeClr>
          </a:solidFill>
        </p:spPr>
        <p:txBody>
          <a:bodyPr wrap="square">
            <a:spAutoFit/>
          </a:bodyPr>
          <a:lstStyle/>
          <a:p>
            <a:r>
              <a:rPr lang="zh-CN" altLang="zh-CN" dirty="0"/>
              <a:t>离散小波变换系数分解（总分解层数为</a:t>
            </a:r>
            <a:r>
              <a:rPr lang="en-US" altLang="zh-CN" dirty="0"/>
              <a:t>n=1,2,3</a:t>
            </a:r>
            <a:r>
              <a:rPr lang="zh-CN" altLang="zh-CN" dirty="0"/>
              <a:t>）</a:t>
            </a:r>
            <a:endParaRPr lang="zh-CN" altLang="en-US" dirty="0"/>
          </a:p>
        </p:txBody>
      </p:sp>
    </p:spTree>
    <p:extLst>
      <p:ext uri="{BB962C8B-B14F-4D97-AF65-F5344CB8AC3E}">
        <p14:creationId xmlns:p14="http://schemas.microsoft.com/office/powerpoint/2010/main" val="334239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 calcmode="lin" valueType="num">
                                      <p:cBhvr additive="base">
                                        <p:cTn id="7" dur="500" fill="hold"/>
                                        <p:tgtEl>
                                          <p:spTgt spid="20482"/>
                                        </p:tgtEl>
                                        <p:attrNameLst>
                                          <p:attrName>ppt_x</p:attrName>
                                        </p:attrNameLst>
                                      </p:cBhvr>
                                      <p:tavLst>
                                        <p:tav tm="0">
                                          <p:val>
                                            <p:strVal val="#ppt_x"/>
                                          </p:val>
                                        </p:tav>
                                        <p:tav tm="100000">
                                          <p:val>
                                            <p:strVal val="#ppt_x"/>
                                          </p:val>
                                        </p:tav>
                                      </p:tavLst>
                                    </p:anim>
                                    <p:anim calcmode="lin" valueType="num">
                                      <p:cBhvr additive="base">
                                        <p:cTn id="8" dur="500" fill="hold"/>
                                        <p:tgtEl>
                                          <p:spTgt spid="2048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a:t>离散小波变换系数分解（总分解层数为</a:t>
            </a:r>
            <a:r>
              <a:rPr lang="en-US" altLang="zh-CN" dirty="0"/>
              <a:t>n=5</a:t>
            </a:r>
            <a:r>
              <a:rPr lang="zh-CN" altLang="zh-CN" dirty="0"/>
              <a:t>）</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65</a:t>
            </a:fld>
            <a:endParaRPr lang="zh-CN" alt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3" y="1628800"/>
            <a:ext cx="7254805"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3" y="4365104"/>
            <a:ext cx="7321671"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下箭头 6"/>
          <p:cNvSpPr/>
          <p:nvPr/>
        </p:nvSpPr>
        <p:spPr>
          <a:xfrm>
            <a:off x="3890020" y="3526408"/>
            <a:ext cx="432048" cy="792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324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21506"/>
                                        </p:tgtEl>
                                        <p:attrNameLst>
                                          <p:attrName>style.visibility</p:attrName>
                                        </p:attrNameLst>
                                      </p:cBhvr>
                                      <p:to>
                                        <p:strVal val="visible"/>
                                      </p:to>
                                    </p:set>
                                    <p:anim calcmode="lin" valueType="num">
                                      <p:cBhvr additive="base">
                                        <p:cTn id="17" dur="500" fill="hold"/>
                                        <p:tgtEl>
                                          <p:spTgt spid="21506"/>
                                        </p:tgtEl>
                                        <p:attrNameLst>
                                          <p:attrName>ppt_x</p:attrName>
                                        </p:attrNameLst>
                                      </p:cBhvr>
                                      <p:tavLst>
                                        <p:tav tm="0">
                                          <p:val>
                                            <p:strVal val="#ppt_x"/>
                                          </p:val>
                                        </p:tav>
                                        <p:tav tm="100000">
                                          <p:val>
                                            <p:strVal val="#ppt_x"/>
                                          </p:val>
                                        </p:tav>
                                      </p:tavLst>
                                    </p:anim>
                                    <p:anim calcmode="lin" valueType="num">
                                      <p:cBhvr additive="base">
                                        <p:cTn id="18" dur="500" fill="hold"/>
                                        <p:tgtEl>
                                          <p:spTgt spid="2150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对应于人眼视觉感受的纹理特征</a:t>
            </a:r>
            <a:endParaRPr lang="zh-CN" altLang="en-US" dirty="0"/>
          </a:p>
        </p:txBody>
      </p:sp>
      <p:sp>
        <p:nvSpPr>
          <p:cNvPr id="3" name="内容占位符 2"/>
          <p:cNvSpPr>
            <a:spLocks noGrp="1"/>
          </p:cNvSpPr>
          <p:nvPr>
            <p:ph idx="1"/>
          </p:nvPr>
        </p:nvSpPr>
        <p:spPr/>
        <p:txBody>
          <a:bodyPr/>
          <a:lstStyle/>
          <a:p>
            <a:r>
              <a:rPr lang="en-US" altLang="zh-CN" dirty="0"/>
              <a:t>Tamura</a:t>
            </a:r>
            <a:r>
              <a:rPr lang="zh-CN" altLang="zh-CN" dirty="0"/>
              <a:t>等人研究了一系列的对应于人眼视觉感受的纹理特征，分别</a:t>
            </a:r>
            <a:r>
              <a:rPr lang="zh-CN" altLang="zh-CN" dirty="0" smtClean="0"/>
              <a:t>为</a:t>
            </a:r>
            <a:endParaRPr lang="en-US" altLang="zh-CN" dirty="0" smtClean="0"/>
          </a:p>
          <a:p>
            <a:pPr lvl="1"/>
            <a:r>
              <a:rPr lang="zh-CN" altLang="zh-CN" dirty="0">
                <a:solidFill>
                  <a:srgbClr val="C00000"/>
                </a:solidFill>
              </a:rPr>
              <a:t>粗糙度（</a:t>
            </a:r>
            <a:r>
              <a:rPr lang="en-US" altLang="zh-CN" dirty="0">
                <a:solidFill>
                  <a:srgbClr val="C00000"/>
                </a:solidFill>
              </a:rPr>
              <a:t>coarseness</a:t>
            </a:r>
            <a:r>
              <a:rPr lang="zh-CN" altLang="zh-CN" dirty="0" smtClean="0">
                <a:solidFill>
                  <a:srgbClr val="C00000"/>
                </a:solidFill>
              </a:rPr>
              <a:t>）</a:t>
            </a:r>
            <a:endParaRPr lang="en-US" altLang="zh-CN" dirty="0" smtClean="0">
              <a:solidFill>
                <a:srgbClr val="C00000"/>
              </a:solidFill>
            </a:endParaRPr>
          </a:p>
          <a:p>
            <a:pPr lvl="1"/>
            <a:r>
              <a:rPr lang="zh-CN" altLang="zh-CN" dirty="0">
                <a:solidFill>
                  <a:srgbClr val="C00000"/>
                </a:solidFill>
              </a:rPr>
              <a:t>对比度（</a:t>
            </a:r>
            <a:r>
              <a:rPr lang="en-US" altLang="zh-CN" dirty="0">
                <a:solidFill>
                  <a:srgbClr val="C00000"/>
                </a:solidFill>
              </a:rPr>
              <a:t>contrast</a:t>
            </a:r>
            <a:r>
              <a:rPr lang="zh-CN" altLang="zh-CN" dirty="0" smtClean="0">
                <a:solidFill>
                  <a:srgbClr val="C00000"/>
                </a:solidFill>
              </a:rPr>
              <a:t>）</a:t>
            </a:r>
            <a:endParaRPr lang="en-US" altLang="zh-CN" dirty="0" smtClean="0">
              <a:solidFill>
                <a:srgbClr val="C00000"/>
              </a:solidFill>
            </a:endParaRPr>
          </a:p>
          <a:p>
            <a:pPr lvl="1"/>
            <a:r>
              <a:rPr lang="zh-CN" altLang="zh-CN" dirty="0">
                <a:solidFill>
                  <a:srgbClr val="C00000"/>
                </a:solidFill>
              </a:rPr>
              <a:t>方向性（</a:t>
            </a:r>
            <a:r>
              <a:rPr lang="en-US" altLang="zh-CN" dirty="0">
                <a:solidFill>
                  <a:srgbClr val="C00000"/>
                </a:solidFill>
              </a:rPr>
              <a:t>directionality</a:t>
            </a:r>
            <a:r>
              <a:rPr lang="zh-CN" altLang="zh-CN" dirty="0" smtClean="0">
                <a:solidFill>
                  <a:srgbClr val="C00000"/>
                </a:solidFill>
              </a:rPr>
              <a:t>）</a:t>
            </a:r>
            <a:endParaRPr lang="en-US" altLang="zh-CN" dirty="0" smtClean="0">
              <a:solidFill>
                <a:srgbClr val="C00000"/>
              </a:solidFill>
            </a:endParaRPr>
          </a:p>
          <a:p>
            <a:pPr lvl="1"/>
            <a:r>
              <a:rPr lang="zh-CN" altLang="zh-CN" dirty="0">
                <a:solidFill>
                  <a:srgbClr val="C00000"/>
                </a:solidFill>
              </a:rPr>
              <a:t>线状性（</a:t>
            </a:r>
            <a:r>
              <a:rPr lang="en-US" altLang="zh-CN" dirty="0">
                <a:solidFill>
                  <a:srgbClr val="C00000"/>
                </a:solidFill>
              </a:rPr>
              <a:t>line-likeness</a:t>
            </a:r>
            <a:r>
              <a:rPr lang="zh-CN" altLang="zh-CN" dirty="0" smtClean="0">
                <a:solidFill>
                  <a:srgbClr val="C00000"/>
                </a:solidFill>
              </a:rPr>
              <a:t>）</a:t>
            </a:r>
            <a:endParaRPr lang="en-US" altLang="zh-CN" dirty="0" smtClean="0">
              <a:solidFill>
                <a:srgbClr val="C00000"/>
              </a:solidFill>
            </a:endParaRPr>
          </a:p>
          <a:p>
            <a:pPr lvl="1"/>
            <a:r>
              <a:rPr lang="zh-CN" altLang="zh-CN" dirty="0">
                <a:solidFill>
                  <a:srgbClr val="C00000"/>
                </a:solidFill>
              </a:rPr>
              <a:t>规整度（</a:t>
            </a:r>
            <a:r>
              <a:rPr lang="en-US" altLang="zh-CN" dirty="0">
                <a:solidFill>
                  <a:srgbClr val="C00000"/>
                </a:solidFill>
              </a:rPr>
              <a:t>regularity</a:t>
            </a:r>
            <a:r>
              <a:rPr lang="zh-CN" altLang="zh-CN" dirty="0" smtClean="0">
                <a:solidFill>
                  <a:srgbClr val="C00000"/>
                </a:solidFill>
              </a:rPr>
              <a:t>）</a:t>
            </a:r>
            <a:endParaRPr lang="en-US" altLang="zh-CN" dirty="0" smtClean="0">
              <a:solidFill>
                <a:srgbClr val="C00000"/>
              </a:solidFill>
            </a:endParaRPr>
          </a:p>
          <a:p>
            <a:pPr lvl="1"/>
            <a:r>
              <a:rPr lang="zh-CN" altLang="zh-CN" dirty="0">
                <a:solidFill>
                  <a:srgbClr val="C00000"/>
                </a:solidFill>
              </a:rPr>
              <a:t>平滑度（</a:t>
            </a:r>
            <a:r>
              <a:rPr lang="en-US" altLang="zh-CN" dirty="0">
                <a:solidFill>
                  <a:srgbClr val="C00000"/>
                </a:solidFill>
              </a:rPr>
              <a:t>roughness</a:t>
            </a:r>
            <a:r>
              <a:rPr lang="zh-CN" altLang="zh-CN" dirty="0" smtClean="0">
                <a:solidFill>
                  <a:srgbClr val="C00000"/>
                </a:solidFill>
              </a:rPr>
              <a:t>）</a:t>
            </a:r>
            <a:endParaRPr lang="en-US" altLang="zh-CN" dirty="0">
              <a:solidFill>
                <a:srgbClr val="C00000"/>
              </a:solidFill>
            </a:endParaRPr>
          </a:p>
          <a:p>
            <a:r>
              <a:rPr lang="zh-CN" altLang="zh-CN" dirty="0"/>
              <a:t>从人的感知经验可知，粗糙度、对比度和方向性是人们区分纹理时所用的三个最主要特征，其中</a:t>
            </a:r>
            <a:r>
              <a:rPr lang="zh-CN" altLang="zh-CN" dirty="0">
                <a:solidFill>
                  <a:srgbClr val="0000FF"/>
                </a:solidFill>
              </a:rPr>
              <a:t>粗糙度</a:t>
            </a:r>
            <a:r>
              <a:rPr lang="zh-CN" altLang="zh-CN" dirty="0"/>
              <a:t>是最基本、最重要的纹理特征。</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66</a:t>
            </a:fld>
            <a:endParaRPr lang="zh-CN" altLang="en-US"/>
          </a:p>
        </p:txBody>
      </p:sp>
    </p:spTree>
    <p:extLst>
      <p:ext uri="{BB962C8B-B14F-4D97-AF65-F5344CB8AC3E}">
        <p14:creationId xmlns:p14="http://schemas.microsoft.com/office/powerpoint/2010/main" val="177952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80">
                                          <p:stCondLst>
                                            <p:cond delay="0"/>
                                          </p:stCondLst>
                                        </p:cTn>
                                        <p:tgtEl>
                                          <p:spTgt spid="3">
                                            <p:txEl>
                                              <p:pRg st="2" end="2"/>
                                            </p:txEl>
                                          </p:spTgt>
                                        </p:tgtEl>
                                      </p:cBhvr>
                                    </p:animEffect>
                                    <p:anim calcmode="lin" valueType="num">
                                      <p:cBhvr>
                                        <p:cTn id="2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2" end="2"/>
                                            </p:txEl>
                                          </p:spTgt>
                                        </p:tgtEl>
                                      </p:cBhvr>
                                      <p:to x="100000" y="60000"/>
                                    </p:animScale>
                                    <p:animScale>
                                      <p:cBhvr>
                                        <p:cTn id="30" dur="166" decel="50000">
                                          <p:stCondLst>
                                            <p:cond delay="676"/>
                                          </p:stCondLst>
                                        </p:cTn>
                                        <p:tgtEl>
                                          <p:spTgt spid="3">
                                            <p:txEl>
                                              <p:pRg st="2" end="2"/>
                                            </p:txEl>
                                          </p:spTgt>
                                        </p:tgtEl>
                                      </p:cBhvr>
                                      <p:to x="100000" y="100000"/>
                                    </p:animScale>
                                    <p:animScale>
                                      <p:cBhvr>
                                        <p:cTn id="31" dur="26">
                                          <p:stCondLst>
                                            <p:cond delay="1312"/>
                                          </p:stCondLst>
                                        </p:cTn>
                                        <p:tgtEl>
                                          <p:spTgt spid="3">
                                            <p:txEl>
                                              <p:pRg st="2" end="2"/>
                                            </p:txEl>
                                          </p:spTgt>
                                        </p:tgtEl>
                                      </p:cBhvr>
                                      <p:to x="100000" y="80000"/>
                                    </p:animScale>
                                    <p:animScale>
                                      <p:cBhvr>
                                        <p:cTn id="32" dur="166" decel="50000">
                                          <p:stCondLst>
                                            <p:cond delay="1338"/>
                                          </p:stCondLst>
                                        </p:cTn>
                                        <p:tgtEl>
                                          <p:spTgt spid="3">
                                            <p:txEl>
                                              <p:pRg st="2" end="2"/>
                                            </p:txEl>
                                          </p:spTgt>
                                        </p:tgtEl>
                                      </p:cBhvr>
                                      <p:to x="100000" y="100000"/>
                                    </p:animScale>
                                    <p:animScale>
                                      <p:cBhvr>
                                        <p:cTn id="33" dur="26">
                                          <p:stCondLst>
                                            <p:cond delay="1642"/>
                                          </p:stCondLst>
                                        </p:cTn>
                                        <p:tgtEl>
                                          <p:spTgt spid="3">
                                            <p:txEl>
                                              <p:pRg st="2" end="2"/>
                                            </p:txEl>
                                          </p:spTgt>
                                        </p:tgtEl>
                                      </p:cBhvr>
                                      <p:to x="100000" y="90000"/>
                                    </p:animScale>
                                    <p:animScale>
                                      <p:cBhvr>
                                        <p:cTn id="34" dur="166" decel="50000">
                                          <p:stCondLst>
                                            <p:cond delay="1668"/>
                                          </p:stCondLst>
                                        </p:cTn>
                                        <p:tgtEl>
                                          <p:spTgt spid="3">
                                            <p:txEl>
                                              <p:pRg st="2" end="2"/>
                                            </p:txEl>
                                          </p:spTgt>
                                        </p:tgtEl>
                                      </p:cBhvr>
                                      <p:to x="100000" y="100000"/>
                                    </p:animScale>
                                    <p:animScale>
                                      <p:cBhvr>
                                        <p:cTn id="35" dur="26">
                                          <p:stCondLst>
                                            <p:cond delay="1808"/>
                                          </p:stCondLst>
                                        </p:cTn>
                                        <p:tgtEl>
                                          <p:spTgt spid="3">
                                            <p:txEl>
                                              <p:pRg st="2" end="2"/>
                                            </p:txEl>
                                          </p:spTgt>
                                        </p:tgtEl>
                                      </p:cBhvr>
                                      <p:to x="100000" y="95000"/>
                                    </p:animScale>
                                    <p:animScale>
                                      <p:cBhvr>
                                        <p:cTn id="36" dur="166" decel="50000">
                                          <p:stCondLst>
                                            <p:cond delay="1834"/>
                                          </p:stCondLst>
                                        </p:cTn>
                                        <p:tgtEl>
                                          <p:spTgt spid="3">
                                            <p:txEl>
                                              <p:pRg st="2" end="2"/>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wipe(down)">
                                      <p:cBhvr>
                                        <p:cTn id="39" dur="580">
                                          <p:stCondLst>
                                            <p:cond delay="0"/>
                                          </p:stCondLst>
                                        </p:cTn>
                                        <p:tgtEl>
                                          <p:spTgt spid="3">
                                            <p:txEl>
                                              <p:pRg st="3" end="3"/>
                                            </p:txEl>
                                          </p:spTgt>
                                        </p:tgtEl>
                                      </p:cBhvr>
                                    </p:animEffect>
                                    <p:anim calcmode="lin" valueType="num">
                                      <p:cBhvr>
                                        <p:cTn id="4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3" end="3"/>
                                            </p:txEl>
                                          </p:spTgt>
                                        </p:tgtEl>
                                      </p:cBhvr>
                                      <p:to x="100000" y="60000"/>
                                    </p:animScale>
                                    <p:animScale>
                                      <p:cBhvr>
                                        <p:cTn id="46" dur="166" decel="50000">
                                          <p:stCondLst>
                                            <p:cond delay="676"/>
                                          </p:stCondLst>
                                        </p:cTn>
                                        <p:tgtEl>
                                          <p:spTgt spid="3">
                                            <p:txEl>
                                              <p:pRg st="3" end="3"/>
                                            </p:txEl>
                                          </p:spTgt>
                                        </p:tgtEl>
                                      </p:cBhvr>
                                      <p:to x="100000" y="100000"/>
                                    </p:animScale>
                                    <p:animScale>
                                      <p:cBhvr>
                                        <p:cTn id="47" dur="26">
                                          <p:stCondLst>
                                            <p:cond delay="1312"/>
                                          </p:stCondLst>
                                        </p:cTn>
                                        <p:tgtEl>
                                          <p:spTgt spid="3">
                                            <p:txEl>
                                              <p:pRg st="3" end="3"/>
                                            </p:txEl>
                                          </p:spTgt>
                                        </p:tgtEl>
                                      </p:cBhvr>
                                      <p:to x="100000" y="80000"/>
                                    </p:animScale>
                                    <p:animScale>
                                      <p:cBhvr>
                                        <p:cTn id="48" dur="166" decel="50000">
                                          <p:stCondLst>
                                            <p:cond delay="1338"/>
                                          </p:stCondLst>
                                        </p:cTn>
                                        <p:tgtEl>
                                          <p:spTgt spid="3">
                                            <p:txEl>
                                              <p:pRg st="3" end="3"/>
                                            </p:txEl>
                                          </p:spTgt>
                                        </p:tgtEl>
                                      </p:cBhvr>
                                      <p:to x="100000" y="100000"/>
                                    </p:animScale>
                                    <p:animScale>
                                      <p:cBhvr>
                                        <p:cTn id="49" dur="26">
                                          <p:stCondLst>
                                            <p:cond delay="1642"/>
                                          </p:stCondLst>
                                        </p:cTn>
                                        <p:tgtEl>
                                          <p:spTgt spid="3">
                                            <p:txEl>
                                              <p:pRg st="3" end="3"/>
                                            </p:txEl>
                                          </p:spTgt>
                                        </p:tgtEl>
                                      </p:cBhvr>
                                      <p:to x="100000" y="90000"/>
                                    </p:animScale>
                                    <p:animScale>
                                      <p:cBhvr>
                                        <p:cTn id="50" dur="166" decel="50000">
                                          <p:stCondLst>
                                            <p:cond delay="1668"/>
                                          </p:stCondLst>
                                        </p:cTn>
                                        <p:tgtEl>
                                          <p:spTgt spid="3">
                                            <p:txEl>
                                              <p:pRg st="3" end="3"/>
                                            </p:txEl>
                                          </p:spTgt>
                                        </p:tgtEl>
                                      </p:cBhvr>
                                      <p:to x="100000" y="100000"/>
                                    </p:animScale>
                                    <p:animScale>
                                      <p:cBhvr>
                                        <p:cTn id="51" dur="26">
                                          <p:stCondLst>
                                            <p:cond delay="1808"/>
                                          </p:stCondLst>
                                        </p:cTn>
                                        <p:tgtEl>
                                          <p:spTgt spid="3">
                                            <p:txEl>
                                              <p:pRg st="3" end="3"/>
                                            </p:txEl>
                                          </p:spTgt>
                                        </p:tgtEl>
                                      </p:cBhvr>
                                      <p:to x="100000" y="95000"/>
                                    </p:animScale>
                                    <p:animScale>
                                      <p:cBhvr>
                                        <p:cTn id="52" dur="166" decel="50000">
                                          <p:stCondLst>
                                            <p:cond delay="1834"/>
                                          </p:stCondLst>
                                        </p:cTn>
                                        <p:tgtEl>
                                          <p:spTgt spid="3">
                                            <p:txEl>
                                              <p:pRg st="3" end="3"/>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Effect transition="in" filter="wipe(down)">
                                      <p:cBhvr>
                                        <p:cTn id="55" dur="580">
                                          <p:stCondLst>
                                            <p:cond delay="0"/>
                                          </p:stCondLst>
                                        </p:cTn>
                                        <p:tgtEl>
                                          <p:spTgt spid="3">
                                            <p:txEl>
                                              <p:pRg st="4" end="4"/>
                                            </p:txEl>
                                          </p:spTgt>
                                        </p:tgtEl>
                                      </p:cBhvr>
                                    </p:animEffect>
                                    <p:anim calcmode="lin" valueType="num">
                                      <p:cBhvr>
                                        <p:cTn id="56"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4" end="4"/>
                                            </p:txEl>
                                          </p:spTgt>
                                        </p:tgtEl>
                                      </p:cBhvr>
                                      <p:to x="100000" y="60000"/>
                                    </p:animScale>
                                    <p:animScale>
                                      <p:cBhvr>
                                        <p:cTn id="62" dur="166" decel="50000">
                                          <p:stCondLst>
                                            <p:cond delay="676"/>
                                          </p:stCondLst>
                                        </p:cTn>
                                        <p:tgtEl>
                                          <p:spTgt spid="3">
                                            <p:txEl>
                                              <p:pRg st="4" end="4"/>
                                            </p:txEl>
                                          </p:spTgt>
                                        </p:tgtEl>
                                      </p:cBhvr>
                                      <p:to x="100000" y="100000"/>
                                    </p:animScale>
                                    <p:animScale>
                                      <p:cBhvr>
                                        <p:cTn id="63" dur="26">
                                          <p:stCondLst>
                                            <p:cond delay="1312"/>
                                          </p:stCondLst>
                                        </p:cTn>
                                        <p:tgtEl>
                                          <p:spTgt spid="3">
                                            <p:txEl>
                                              <p:pRg st="4" end="4"/>
                                            </p:txEl>
                                          </p:spTgt>
                                        </p:tgtEl>
                                      </p:cBhvr>
                                      <p:to x="100000" y="80000"/>
                                    </p:animScale>
                                    <p:animScale>
                                      <p:cBhvr>
                                        <p:cTn id="64" dur="166" decel="50000">
                                          <p:stCondLst>
                                            <p:cond delay="1338"/>
                                          </p:stCondLst>
                                        </p:cTn>
                                        <p:tgtEl>
                                          <p:spTgt spid="3">
                                            <p:txEl>
                                              <p:pRg st="4" end="4"/>
                                            </p:txEl>
                                          </p:spTgt>
                                        </p:tgtEl>
                                      </p:cBhvr>
                                      <p:to x="100000" y="100000"/>
                                    </p:animScale>
                                    <p:animScale>
                                      <p:cBhvr>
                                        <p:cTn id="65" dur="26">
                                          <p:stCondLst>
                                            <p:cond delay="1642"/>
                                          </p:stCondLst>
                                        </p:cTn>
                                        <p:tgtEl>
                                          <p:spTgt spid="3">
                                            <p:txEl>
                                              <p:pRg st="4" end="4"/>
                                            </p:txEl>
                                          </p:spTgt>
                                        </p:tgtEl>
                                      </p:cBhvr>
                                      <p:to x="100000" y="90000"/>
                                    </p:animScale>
                                    <p:animScale>
                                      <p:cBhvr>
                                        <p:cTn id="66" dur="166" decel="50000">
                                          <p:stCondLst>
                                            <p:cond delay="1668"/>
                                          </p:stCondLst>
                                        </p:cTn>
                                        <p:tgtEl>
                                          <p:spTgt spid="3">
                                            <p:txEl>
                                              <p:pRg st="4" end="4"/>
                                            </p:txEl>
                                          </p:spTgt>
                                        </p:tgtEl>
                                      </p:cBhvr>
                                      <p:to x="100000" y="100000"/>
                                    </p:animScale>
                                    <p:animScale>
                                      <p:cBhvr>
                                        <p:cTn id="67" dur="26">
                                          <p:stCondLst>
                                            <p:cond delay="1808"/>
                                          </p:stCondLst>
                                        </p:cTn>
                                        <p:tgtEl>
                                          <p:spTgt spid="3">
                                            <p:txEl>
                                              <p:pRg st="4" end="4"/>
                                            </p:txEl>
                                          </p:spTgt>
                                        </p:tgtEl>
                                      </p:cBhvr>
                                      <p:to x="100000" y="95000"/>
                                    </p:animScale>
                                    <p:animScale>
                                      <p:cBhvr>
                                        <p:cTn id="68" dur="166" decel="50000">
                                          <p:stCondLst>
                                            <p:cond delay="1834"/>
                                          </p:stCondLst>
                                        </p:cTn>
                                        <p:tgtEl>
                                          <p:spTgt spid="3">
                                            <p:txEl>
                                              <p:pRg st="4" end="4"/>
                                            </p:txEl>
                                          </p:spTgt>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3">
                                            <p:txEl>
                                              <p:pRg st="5" end="5"/>
                                            </p:txEl>
                                          </p:spTgt>
                                        </p:tgtEl>
                                        <p:attrNameLst>
                                          <p:attrName>style.visibility</p:attrName>
                                        </p:attrNameLst>
                                      </p:cBhvr>
                                      <p:to>
                                        <p:strVal val="visible"/>
                                      </p:to>
                                    </p:set>
                                    <p:animEffect transition="in" filter="wipe(down)">
                                      <p:cBhvr>
                                        <p:cTn id="71" dur="580">
                                          <p:stCondLst>
                                            <p:cond delay="0"/>
                                          </p:stCondLst>
                                        </p:cTn>
                                        <p:tgtEl>
                                          <p:spTgt spid="3">
                                            <p:txEl>
                                              <p:pRg st="5" end="5"/>
                                            </p:txEl>
                                          </p:spTgt>
                                        </p:tgtEl>
                                      </p:cBhvr>
                                    </p:animEffect>
                                    <p:anim calcmode="lin" valueType="num">
                                      <p:cBhvr>
                                        <p:cTn id="72"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3">
                                            <p:txEl>
                                              <p:pRg st="5" end="5"/>
                                            </p:txEl>
                                          </p:spTgt>
                                        </p:tgtEl>
                                      </p:cBhvr>
                                      <p:to x="100000" y="60000"/>
                                    </p:animScale>
                                    <p:animScale>
                                      <p:cBhvr>
                                        <p:cTn id="78" dur="166" decel="50000">
                                          <p:stCondLst>
                                            <p:cond delay="676"/>
                                          </p:stCondLst>
                                        </p:cTn>
                                        <p:tgtEl>
                                          <p:spTgt spid="3">
                                            <p:txEl>
                                              <p:pRg st="5" end="5"/>
                                            </p:txEl>
                                          </p:spTgt>
                                        </p:tgtEl>
                                      </p:cBhvr>
                                      <p:to x="100000" y="100000"/>
                                    </p:animScale>
                                    <p:animScale>
                                      <p:cBhvr>
                                        <p:cTn id="79" dur="26">
                                          <p:stCondLst>
                                            <p:cond delay="1312"/>
                                          </p:stCondLst>
                                        </p:cTn>
                                        <p:tgtEl>
                                          <p:spTgt spid="3">
                                            <p:txEl>
                                              <p:pRg st="5" end="5"/>
                                            </p:txEl>
                                          </p:spTgt>
                                        </p:tgtEl>
                                      </p:cBhvr>
                                      <p:to x="100000" y="80000"/>
                                    </p:animScale>
                                    <p:animScale>
                                      <p:cBhvr>
                                        <p:cTn id="80" dur="166" decel="50000">
                                          <p:stCondLst>
                                            <p:cond delay="1338"/>
                                          </p:stCondLst>
                                        </p:cTn>
                                        <p:tgtEl>
                                          <p:spTgt spid="3">
                                            <p:txEl>
                                              <p:pRg st="5" end="5"/>
                                            </p:txEl>
                                          </p:spTgt>
                                        </p:tgtEl>
                                      </p:cBhvr>
                                      <p:to x="100000" y="100000"/>
                                    </p:animScale>
                                    <p:animScale>
                                      <p:cBhvr>
                                        <p:cTn id="81" dur="26">
                                          <p:stCondLst>
                                            <p:cond delay="1642"/>
                                          </p:stCondLst>
                                        </p:cTn>
                                        <p:tgtEl>
                                          <p:spTgt spid="3">
                                            <p:txEl>
                                              <p:pRg st="5" end="5"/>
                                            </p:txEl>
                                          </p:spTgt>
                                        </p:tgtEl>
                                      </p:cBhvr>
                                      <p:to x="100000" y="90000"/>
                                    </p:animScale>
                                    <p:animScale>
                                      <p:cBhvr>
                                        <p:cTn id="82" dur="166" decel="50000">
                                          <p:stCondLst>
                                            <p:cond delay="1668"/>
                                          </p:stCondLst>
                                        </p:cTn>
                                        <p:tgtEl>
                                          <p:spTgt spid="3">
                                            <p:txEl>
                                              <p:pRg st="5" end="5"/>
                                            </p:txEl>
                                          </p:spTgt>
                                        </p:tgtEl>
                                      </p:cBhvr>
                                      <p:to x="100000" y="100000"/>
                                    </p:animScale>
                                    <p:animScale>
                                      <p:cBhvr>
                                        <p:cTn id="83" dur="26">
                                          <p:stCondLst>
                                            <p:cond delay="1808"/>
                                          </p:stCondLst>
                                        </p:cTn>
                                        <p:tgtEl>
                                          <p:spTgt spid="3">
                                            <p:txEl>
                                              <p:pRg st="5" end="5"/>
                                            </p:txEl>
                                          </p:spTgt>
                                        </p:tgtEl>
                                      </p:cBhvr>
                                      <p:to x="100000" y="95000"/>
                                    </p:animScale>
                                    <p:animScale>
                                      <p:cBhvr>
                                        <p:cTn id="84" dur="166" decel="50000">
                                          <p:stCondLst>
                                            <p:cond delay="1834"/>
                                          </p:stCondLst>
                                        </p:cTn>
                                        <p:tgtEl>
                                          <p:spTgt spid="3">
                                            <p:txEl>
                                              <p:pRg st="5" end="5"/>
                                            </p:txEl>
                                          </p:spTgt>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3">
                                            <p:txEl>
                                              <p:pRg st="6" end="6"/>
                                            </p:txEl>
                                          </p:spTgt>
                                        </p:tgtEl>
                                        <p:attrNameLst>
                                          <p:attrName>style.visibility</p:attrName>
                                        </p:attrNameLst>
                                      </p:cBhvr>
                                      <p:to>
                                        <p:strVal val="visible"/>
                                      </p:to>
                                    </p:set>
                                    <p:animEffect transition="in" filter="wipe(down)">
                                      <p:cBhvr>
                                        <p:cTn id="87" dur="580">
                                          <p:stCondLst>
                                            <p:cond delay="0"/>
                                          </p:stCondLst>
                                        </p:cTn>
                                        <p:tgtEl>
                                          <p:spTgt spid="3">
                                            <p:txEl>
                                              <p:pRg st="6" end="6"/>
                                            </p:txEl>
                                          </p:spTgt>
                                        </p:tgtEl>
                                      </p:cBhvr>
                                    </p:animEffect>
                                    <p:anim calcmode="lin" valueType="num">
                                      <p:cBhvr>
                                        <p:cTn id="88"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xEl>
                                              <p:pRg st="6" end="6"/>
                                            </p:txEl>
                                          </p:spTgt>
                                        </p:tgtEl>
                                      </p:cBhvr>
                                      <p:to x="100000" y="60000"/>
                                    </p:animScale>
                                    <p:animScale>
                                      <p:cBhvr>
                                        <p:cTn id="94" dur="166" decel="50000">
                                          <p:stCondLst>
                                            <p:cond delay="676"/>
                                          </p:stCondLst>
                                        </p:cTn>
                                        <p:tgtEl>
                                          <p:spTgt spid="3">
                                            <p:txEl>
                                              <p:pRg st="6" end="6"/>
                                            </p:txEl>
                                          </p:spTgt>
                                        </p:tgtEl>
                                      </p:cBhvr>
                                      <p:to x="100000" y="100000"/>
                                    </p:animScale>
                                    <p:animScale>
                                      <p:cBhvr>
                                        <p:cTn id="95" dur="26">
                                          <p:stCondLst>
                                            <p:cond delay="1312"/>
                                          </p:stCondLst>
                                        </p:cTn>
                                        <p:tgtEl>
                                          <p:spTgt spid="3">
                                            <p:txEl>
                                              <p:pRg st="6" end="6"/>
                                            </p:txEl>
                                          </p:spTgt>
                                        </p:tgtEl>
                                      </p:cBhvr>
                                      <p:to x="100000" y="80000"/>
                                    </p:animScale>
                                    <p:animScale>
                                      <p:cBhvr>
                                        <p:cTn id="96" dur="166" decel="50000">
                                          <p:stCondLst>
                                            <p:cond delay="1338"/>
                                          </p:stCondLst>
                                        </p:cTn>
                                        <p:tgtEl>
                                          <p:spTgt spid="3">
                                            <p:txEl>
                                              <p:pRg st="6" end="6"/>
                                            </p:txEl>
                                          </p:spTgt>
                                        </p:tgtEl>
                                      </p:cBhvr>
                                      <p:to x="100000" y="100000"/>
                                    </p:animScale>
                                    <p:animScale>
                                      <p:cBhvr>
                                        <p:cTn id="97" dur="26">
                                          <p:stCondLst>
                                            <p:cond delay="1642"/>
                                          </p:stCondLst>
                                        </p:cTn>
                                        <p:tgtEl>
                                          <p:spTgt spid="3">
                                            <p:txEl>
                                              <p:pRg st="6" end="6"/>
                                            </p:txEl>
                                          </p:spTgt>
                                        </p:tgtEl>
                                      </p:cBhvr>
                                      <p:to x="100000" y="90000"/>
                                    </p:animScale>
                                    <p:animScale>
                                      <p:cBhvr>
                                        <p:cTn id="98" dur="166" decel="50000">
                                          <p:stCondLst>
                                            <p:cond delay="1668"/>
                                          </p:stCondLst>
                                        </p:cTn>
                                        <p:tgtEl>
                                          <p:spTgt spid="3">
                                            <p:txEl>
                                              <p:pRg st="6" end="6"/>
                                            </p:txEl>
                                          </p:spTgt>
                                        </p:tgtEl>
                                      </p:cBhvr>
                                      <p:to x="100000" y="100000"/>
                                    </p:animScale>
                                    <p:animScale>
                                      <p:cBhvr>
                                        <p:cTn id="99" dur="26">
                                          <p:stCondLst>
                                            <p:cond delay="1808"/>
                                          </p:stCondLst>
                                        </p:cTn>
                                        <p:tgtEl>
                                          <p:spTgt spid="3">
                                            <p:txEl>
                                              <p:pRg st="6" end="6"/>
                                            </p:txEl>
                                          </p:spTgt>
                                        </p:tgtEl>
                                      </p:cBhvr>
                                      <p:to x="100000" y="95000"/>
                                    </p:animScale>
                                    <p:animScale>
                                      <p:cBhvr>
                                        <p:cTn id="100" dur="166" decel="50000">
                                          <p:stCondLst>
                                            <p:cond delay="1834"/>
                                          </p:stCondLst>
                                        </p:cTn>
                                        <p:tgtEl>
                                          <p:spTgt spid="3">
                                            <p:txEl>
                                              <p:pRg st="6" end="6"/>
                                            </p:txEl>
                                          </p:spTgt>
                                        </p:tgtEl>
                                      </p:cBhvr>
                                      <p:to x="100000" y="100000"/>
                                    </p:animScale>
                                  </p:childTnLst>
                                </p:cTn>
                              </p:par>
                            </p:childTnLst>
                          </p:cTn>
                        </p:par>
                      </p:childTnLst>
                    </p:cTn>
                  </p:par>
                  <p:par>
                    <p:cTn id="101" fill="hold">
                      <p:stCondLst>
                        <p:cond delay="indefinite"/>
                      </p:stCondLst>
                      <p:childTnLst>
                        <p:par>
                          <p:cTn id="102" fill="hold">
                            <p:stCondLst>
                              <p:cond delay="0"/>
                            </p:stCondLst>
                            <p:childTnLst>
                              <p:par>
                                <p:cTn id="103" presetID="26" presetClass="entr" presetSubtype="0" fill="hold" nodeType="clickEffect">
                                  <p:stCondLst>
                                    <p:cond delay="0"/>
                                  </p:stCondLst>
                                  <p:childTnLst>
                                    <p:set>
                                      <p:cBhvr>
                                        <p:cTn id="104" dur="1" fill="hold">
                                          <p:stCondLst>
                                            <p:cond delay="0"/>
                                          </p:stCondLst>
                                        </p:cTn>
                                        <p:tgtEl>
                                          <p:spTgt spid="3">
                                            <p:txEl>
                                              <p:pRg st="7" end="7"/>
                                            </p:txEl>
                                          </p:spTgt>
                                        </p:tgtEl>
                                        <p:attrNameLst>
                                          <p:attrName>style.visibility</p:attrName>
                                        </p:attrNameLst>
                                      </p:cBhvr>
                                      <p:to>
                                        <p:strVal val="visible"/>
                                      </p:to>
                                    </p:set>
                                    <p:animEffect transition="in" filter="wipe(down)">
                                      <p:cBhvr>
                                        <p:cTn id="105" dur="580">
                                          <p:stCondLst>
                                            <p:cond delay="0"/>
                                          </p:stCondLst>
                                        </p:cTn>
                                        <p:tgtEl>
                                          <p:spTgt spid="3">
                                            <p:txEl>
                                              <p:pRg st="7" end="7"/>
                                            </p:txEl>
                                          </p:spTgt>
                                        </p:tgtEl>
                                      </p:cBhvr>
                                    </p:animEffect>
                                    <p:anim calcmode="lin" valueType="num">
                                      <p:cBhvr>
                                        <p:cTn id="106"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11" dur="26">
                                          <p:stCondLst>
                                            <p:cond delay="650"/>
                                          </p:stCondLst>
                                        </p:cTn>
                                        <p:tgtEl>
                                          <p:spTgt spid="3">
                                            <p:txEl>
                                              <p:pRg st="7" end="7"/>
                                            </p:txEl>
                                          </p:spTgt>
                                        </p:tgtEl>
                                      </p:cBhvr>
                                      <p:to x="100000" y="60000"/>
                                    </p:animScale>
                                    <p:animScale>
                                      <p:cBhvr>
                                        <p:cTn id="112" dur="166" decel="50000">
                                          <p:stCondLst>
                                            <p:cond delay="676"/>
                                          </p:stCondLst>
                                        </p:cTn>
                                        <p:tgtEl>
                                          <p:spTgt spid="3">
                                            <p:txEl>
                                              <p:pRg st="7" end="7"/>
                                            </p:txEl>
                                          </p:spTgt>
                                        </p:tgtEl>
                                      </p:cBhvr>
                                      <p:to x="100000" y="100000"/>
                                    </p:animScale>
                                    <p:animScale>
                                      <p:cBhvr>
                                        <p:cTn id="113" dur="26">
                                          <p:stCondLst>
                                            <p:cond delay="1312"/>
                                          </p:stCondLst>
                                        </p:cTn>
                                        <p:tgtEl>
                                          <p:spTgt spid="3">
                                            <p:txEl>
                                              <p:pRg st="7" end="7"/>
                                            </p:txEl>
                                          </p:spTgt>
                                        </p:tgtEl>
                                      </p:cBhvr>
                                      <p:to x="100000" y="80000"/>
                                    </p:animScale>
                                    <p:animScale>
                                      <p:cBhvr>
                                        <p:cTn id="114" dur="166" decel="50000">
                                          <p:stCondLst>
                                            <p:cond delay="1338"/>
                                          </p:stCondLst>
                                        </p:cTn>
                                        <p:tgtEl>
                                          <p:spTgt spid="3">
                                            <p:txEl>
                                              <p:pRg st="7" end="7"/>
                                            </p:txEl>
                                          </p:spTgt>
                                        </p:tgtEl>
                                      </p:cBhvr>
                                      <p:to x="100000" y="100000"/>
                                    </p:animScale>
                                    <p:animScale>
                                      <p:cBhvr>
                                        <p:cTn id="115" dur="26">
                                          <p:stCondLst>
                                            <p:cond delay="1642"/>
                                          </p:stCondLst>
                                        </p:cTn>
                                        <p:tgtEl>
                                          <p:spTgt spid="3">
                                            <p:txEl>
                                              <p:pRg st="7" end="7"/>
                                            </p:txEl>
                                          </p:spTgt>
                                        </p:tgtEl>
                                      </p:cBhvr>
                                      <p:to x="100000" y="90000"/>
                                    </p:animScale>
                                    <p:animScale>
                                      <p:cBhvr>
                                        <p:cTn id="116" dur="166" decel="50000">
                                          <p:stCondLst>
                                            <p:cond delay="1668"/>
                                          </p:stCondLst>
                                        </p:cTn>
                                        <p:tgtEl>
                                          <p:spTgt spid="3">
                                            <p:txEl>
                                              <p:pRg st="7" end="7"/>
                                            </p:txEl>
                                          </p:spTgt>
                                        </p:tgtEl>
                                      </p:cBhvr>
                                      <p:to x="100000" y="100000"/>
                                    </p:animScale>
                                    <p:animScale>
                                      <p:cBhvr>
                                        <p:cTn id="117" dur="26">
                                          <p:stCondLst>
                                            <p:cond delay="1808"/>
                                          </p:stCondLst>
                                        </p:cTn>
                                        <p:tgtEl>
                                          <p:spTgt spid="3">
                                            <p:txEl>
                                              <p:pRg st="7" end="7"/>
                                            </p:txEl>
                                          </p:spTgt>
                                        </p:tgtEl>
                                      </p:cBhvr>
                                      <p:to x="100000" y="95000"/>
                                    </p:animScale>
                                    <p:animScale>
                                      <p:cBhvr>
                                        <p:cTn id="118"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粗糙度</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10000"/>
              </a:bodyPr>
              <a:lstStyle/>
              <a:p>
                <a:r>
                  <a:rPr lang="zh-CN" altLang="zh-CN" dirty="0"/>
                  <a:t>对每一个像素，计算多尺寸邻域均值</a:t>
                </a:r>
                <a:r>
                  <a:rPr lang="zh-CN" altLang="zh-CN" dirty="0" smtClean="0"/>
                  <a:t>。</a:t>
                </a:r>
                <a:endParaRPr lang="en-US" altLang="zh-CN" dirty="0" smtClean="0"/>
              </a:p>
              <a:p>
                <a:pPr lvl="1"/>
                <a14:m>
                  <m:oMath xmlns:m="http://schemas.openxmlformats.org/officeDocument/2006/math">
                    <m:sSub>
                      <m:sSubPr>
                        <m:ctrlPr>
                          <a:rPr lang="zh-CN" altLang="zh-CN" i="1" smtClean="0">
                            <a:solidFill>
                              <a:srgbClr val="0000FF"/>
                            </a:solidFill>
                          </a:rPr>
                        </m:ctrlPr>
                      </m:sSubPr>
                      <m:e>
                        <m:r>
                          <a:rPr lang="en-US" altLang="zh-CN" i="1">
                            <a:solidFill>
                              <a:srgbClr val="0000FF"/>
                            </a:solidFill>
                          </a:rPr>
                          <m:t>𝐴</m:t>
                        </m:r>
                      </m:e>
                      <m:sub>
                        <m:r>
                          <a:rPr lang="en-US" altLang="zh-CN" i="1">
                            <a:solidFill>
                              <a:srgbClr val="0000FF"/>
                            </a:solidFill>
                          </a:rPr>
                          <m:t>𝑘</m:t>
                        </m:r>
                      </m:sub>
                    </m:sSub>
                    <m:d>
                      <m:dPr>
                        <m:ctrlPr>
                          <a:rPr lang="zh-CN" altLang="zh-CN" i="1">
                            <a:solidFill>
                              <a:srgbClr val="0000FF"/>
                            </a:solidFill>
                          </a:rPr>
                        </m:ctrlPr>
                      </m:dPr>
                      <m:e>
                        <m:r>
                          <a:rPr lang="en-US" altLang="zh-CN" i="1">
                            <a:solidFill>
                              <a:srgbClr val="0000FF"/>
                            </a:solidFill>
                          </a:rPr>
                          <m:t>𝑥</m:t>
                        </m:r>
                        <m:r>
                          <a:rPr lang="en-US" altLang="zh-CN" i="1">
                            <a:solidFill>
                              <a:srgbClr val="0000FF"/>
                            </a:solidFill>
                          </a:rPr>
                          <m:t>,</m:t>
                        </m:r>
                        <m:r>
                          <a:rPr lang="en-US" altLang="zh-CN" i="1">
                            <a:solidFill>
                              <a:srgbClr val="0000FF"/>
                            </a:solidFill>
                          </a:rPr>
                          <m:t>𝑦</m:t>
                        </m:r>
                      </m:e>
                    </m:d>
                    <m:r>
                      <a:rPr lang="en-US" altLang="zh-CN" i="1">
                        <a:solidFill>
                          <a:srgbClr val="0000FF"/>
                        </a:solidFill>
                      </a:rPr>
                      <m:t>=</m:t>
                    </m:r>
                    <m:nary>
                      <m:naryPr>
                        <m:chr m:val="∑"/>
                        <m:limLoc m:val="undOvr"/>
                        <m:ctrlPr>
                          <a:rPr lang="zh-CN" altLang="zh-CN" i="1">
                            <a:solidFill>
                              <a:srgbClr val="0000FF"/>
                            </a:solidFill>
                          </a:rPr>
                        </m:ctrlPr>
                      </m:naryPr>
                      <m:sub>
                        <m:r>
                          <a:rPr lang="en-US" altLang="zh-CN" i="1">
                            <a:solidFill>
                              <a:srgbClr val="0000FF"/>
                            </a:solidFill>
                          </a:rPr>
                          <m:t>𝑖</m:t>
                        </m:r>
                        <m:r>
                          <a:rPr lang="en-US" altLang="zh-CN" i="1">
                            <a:solidFill>
                              <a:srgbClr val="0000FF"/>
                            </a:solidFill>
                          </a:rPr>
                          <m:t>=</m:t>
                        </m:r>
                        <m:r>
                          <a:rPr lang="en-US" altLang="zh-CN" i="1">
                            <a:solidFill>
                              <a:srgbClr val="0000FF"/>
                            </a:solidFill>
                          </a:rPr>
                          <m:t>𝑥</m:t>
                        </m:r>
                        <m:r>
                          <a:rPr lang="en-US" altLang="zh-CN" i="1">
                            <a:solidFill>
                              <a:srgbClr val="0000FF"/>
                            </a:solidFill>
                          </a:rPr>
                          <m:t>−</m:t>
                        </m:r>
                        <m:sSup>
                          <m:sSupPr>
                            <m:ctrlPr>
                              <a:rPr lang="zh-CN" altLang="zh-CN" i="1">
                                <a:solidFill>
                                  <a:srgbClr val="0000FF"/>
                                </a:solidFill>
                              </a:rPr>
                            </m:ctrlPr>
                          </m:sSupPr>
                          <m:e>
                            <m:r>
                              <a:rPr lang="en-US" altLang="zh-CN" i="1">
                                <a:solidFill>
                                  <a:srgbClr val="0000FF"/>
                                </a:solidFill>
                              </a:rPr>
                              <m:t>2</m:t>
                            </m:r>
                          </m:e>
                          <m:sup>
                            <m:r>
                              <a:rPr lang="en-US" altLang="zh-CN" i="1">
                                <a:solidFill>
                                  <a:srgbClr val="0000FF"/>
                                </a:solidFill>
                              </a:rPr>
                              <m:t>𝑘</m:t>
                            </m:r>
                            <m:r>
                              <a:rPr lang="en-US" altLang="zh-CN" i="1">
                                <a:solidFill>
                                  <a:srgbClr val="0000FF"/>
                                </a:solidFill>
                              </a:rPr>
                              <m:t>−1</m:t>
                            </m:r>
                          </m:sup>
                        </m:sSup>
                      </m:sub>
                      <m:sup>
                        <m:r>
                          <a:rPr lang="en-US" altLang="zh-CN" i="1">
                            <a:solidFill>
                              <a:srgbClr val="0000FF"/>
                            </a:solidFill>
                          </a:rPr>
                          <m:t>𝑥</m:t>
                        </m:r>
                        <m:r>
                          <a:rPr lang="en-US" altLang="zh-CN" i="1">
                            <a:solidFill>
                              <a:srgbClr val="0000FF"/>
                            </a:solidFill>
                          </a:rPr>
                          <m:t>+</m:t>
                        </m:r>
                        <m:sSup>
                          <m:sSupPr>
                            <m:ctrlPr>
                              <a:rPr lang="zh-CN" altLang="zh-CN" i="1">
                                <a:solidFill>
                                  <a:srgbClr val="0000FF"/>
                                </a:solidFill>
                              </a:rPr>
                            </m:ctrlPr>
                          </m:sSupPr>
                          <m:e>
                            <m:r>
                              <a:rPr lang="en-US" altLang="zh-CN" i="1">
                                <a:solidFill>
                                  <a:srgbClr val="0000FF"/>
                                </a:solidFill>
                              </a:rPr>
                              <m:t>2</m:t>
                            </m:r>
                          </m:e>
                          <m:sup>
                            <m:r>
                              <a:rPr lang="en-US" altLang="zh-CN" i="1">
                                <a:solidFill>
                                  <a:srgbClr val="0000FF"/>
                                </a:solidFill>
                              </a:rPr>
                              <m:t>𝑘</m:t>
                            </m:r>
                            <m:r>
                              <a:rPr lang="en-US" altLang="zh-CN" i="1">
                                <a:solidFill>
                                  <a:srgbClr val="0000FF"/>
                                </a:solidFill>
                              </a:rPr>
                              <m:t>−1</m:t>
                            </m:r>
                          </m:sup>
                        </m:sSup>
                      </m:sup>
                      <m:e>
                        <m:nary>
                          <m:naryPr>
                            <m:chr m:val="∑"/>
                            <m:limLoc m:val="undOvr"/>
                            <m:ctrlPr>
                              <a:rPr lang="zh-CN" altLang="zh-CN" i="1">
                                <a:solidFill>
                                  <a:srgbClr val="0000FF"/>
                                </a:solidFill>
                              </a:rPr>
                            </m:ctrlPr>
                          </m:naryPr>
                          <m:sub>
                            <m:r>
                              <a:rPr lang="en-US" altLang="zh-CN" i="1">
                                <a:solidFill>
                                  <a:srgbClr val="0000FF"/>
                                </a:solidFill>
                              </a:rPr>
                              <m:t>𝑗</m:t>
                            </m:r>
                            <m:r>
                              <a:rPr lang="en-US" altLang="zh-CN" i="1">
                                <a:solidFill>
                                  <a:srgbClr val="0000FF"/>
                                </a:solidFill>
                              </a:rPr>
                              <m:t>=</m:t>
                            </m:r>
                            <m:r>
                              <a:rPr lang="en-US" altLang="zh-CN" i="1">
                                <a:solidFill>
                                  <a:srgbClr val="0000FF"/>
                                </a:solidFill>
                              </a:rPr>
                              <m:t>𝑦</m:t>
                            </m:r>
                            <m:r>
                              <a:rPr lang="en-US" altLang="zh-CN" i="1">
                                <a:solidFill>
                                  <a:srgbClr val="0000FF"/>
                                </a:solidFill>
                              </a:rPr>
                              <m:t>−</m:t>
                            </m:r>
                            <m:sSup>
                              <m:sSupPr>
                                <m:ctrlPr>
                                  <a:rPr lang="zh-CN" altLang="zh-CN" i="1">
                                    <a:solidFill>
                                      <a:srgbClr val="0000FF"/>
                                    </a:solidFill>
                                  </a:rPr>
                                </m:ctrlPr>
                              </m:sSupPr>
                              <m:e>
                                <m:r>
                                  <a:rPr lang="en-US" altLang="zh-CN" i="1">
                                    <a:solidFill>
                                      <a:srgbClr val="0000FF"/>
                                    </a:solidFill>
                                  </a:rPr>
                                  <m:t>2</m:t>
                                </m:r>
                              </m:e>
                              <m:sup>
                                <m:r>
                                  <a:rPr lang="en-US" altLang="zh-CN" i="1">
                                    <a:solidFill>
                                      <a:srgbClr val="0000FF"/>
                                    </a:solidFill>
                                  </a:rPr>
                                  <m:t>𝑘</m:t>
                                </m:r>
                                <m:r>
                                  <a:rPr lang="en-US" altLang="zh-CN" i="1">
                                    <a:solidFill>
                                      <a:srgbClr val="0000FF"/>
                                    </a:solidFill>
                                  </a:rPr>
                                  <m:t>−1</m:t>
                                </m:r>
                              </m:sup>
                            </m:sSup>
                          </m:sub>
                          <m:sup>
                            <m:r>
                              <a:rPr lang="en-US" altLang="zh-CN" i="1">
                                <a:solidFill>
                                  <a:srgbClr val="0000FF"/>
                                </a:solidFill>
                              </a:rPr>
                              <m:t>𝑦</m:t>
                            </m:r>
                            <m:r>
                              <a:rPr lang="en-US" altLang="zh-CN" i="1">
                                <a:solidFill>
                                  <a:srgbClr val="0000FF"/>
                                </a:solidFill>
                              </a:rPr>
                              <m:t>+</m:t>
                            </m:r>
                            <m:sSup>
                              <m:sSupPr>
                                <m:ctrlPr>
                                  <a:rPr lang="zh-CN" altLang="zh-CN" i="1">
                                    <a:solidFill>
                                      <a:srgbClr val="0000FF"/>
                                    </a:solidFill>
                                  </a:rPr>
                                </m:ctrlPr>
                              </m:sSupPr>
                              <m:e>
                                <m:r>
                                  <a:rPr lang="en-US" altLang="zh-CN" i="1">
                                    <a:solidFill>
                                      <a:srgbClr val="0000FF"/>
                                    </a:solidFill>
                                  </a:rPr>
                                  <m:t>2</m:t>
                                </m:r>
                              </m:e>
                              <m:sup>
                                <m:r>
                                  <a:rPr lang="en-US" altLang="zh-CN" i="1">
                                    <a:solidFill>
                                      <a:srgbClr val="0000FF"/>
                                    </a:solidFill>
                                  </a:rPr>
                                  <m:t>𝑘</m:t>
                                </m:r>
                                <m:r>
                                  <a:rPr lang="en-US" altLang="zh-CN" i="1">
                                    <a:solidFill>
                                      <a:srgbClr val="0000FF"/>
                                    </a:solidFill>
                                  </a:rPr>
                                  <m:t>−1</m:t>
                                </m:r>
                              </m:sup>
                            </m:sSup>
                          </m:sup>
                          <m:e>
                            <m:f>
                              <m:fPr>
                                <m:type m:val="skw"/>
                                <m:ctrlPr>
                                  <a:rPr lang="zh-CN" altLang="zh-CN" i="1">
                                    <a:solidFill>
                                      <a:srgbClr val="0000FF"/>
                                    </a:solidFill>
                                  </a:rPr>
                                </m:ctrlPr>
                              </m:fPr>
                              <m:num>
                                <m:r>
                                  <a:rPr lang="en-US" altLang="zh-CN" i="1">
                                    <a:solidFill>
                                      <a:srgbClr val="0000FF"/>
                                    </a:solidFill>
                                  </a:rPr>
                                  <m:t>𝑓</m:t>
                                </m:r>
                                <m:r>
                                  <a:rPr lang="en-US" altLang="zh-CN" i="1">
                                    <a:solidFill>
                                      <a:srgbClr val="0000FF"/>
                                    </a:solidFill>
                                  </a:rPr>
                                  <m:t>(</m:t>
                                </m:r>
                                <m:r>
                                  <a:rPr lang="en-US" altLang="zh-CN" i="1">
                                    <a:solidFill>
                                      <a:srgbClr val="0000FF"/>
                                    </a:solidFill>
                                  </a:rPr>
                                  <m:t>𝑖</m:t>
                                </m:r>
                                <m:r>
                                  <a:rPr lang="en-US" altLang="zh-CN" i="1">
                                    <a:solidFill>
                                      <a:srgbClr val="0000FF"/>
                                    </a:solidFill>
                                  </a:rPr>
                                  <m:t>,</m:t>
                                </m:r>
                                <m:r>
                                  <a:rPr lang="en-US" altLang="zh-CN" i="1">
                                    <a:solidFill>
                                      <a:srgbClr val="0000FF"/>
                                    </a:solidFill>
                                  </a:rPr>
                                  <m:t>𝑗</m:t>
                                </m:r>
                                <m:r>
                                  <a:rPr lang="en-US" altLang="zh-CN" i="1">
                                    <a:solidFill>
                                      <a:srgbClr val="0000FF"/>
                                    </a:solidFill>
                                  </a:rPr>
                                  <m:t>)</m:t>
                                </m:r>
                              </m:num>
                              <m:den>
                                <m:sSup>
                                  <m:sSupPr>
                                    <m:ctrlPr>
                                      <a:rPr lang="zh-CN" altLang="zh-CN" i="1">
                                        <a:solidFill>
                                          <a:srgbClr val="0000FF"/>
                                        </a:solidFill>
                                      </a:rPr>
                                    </m:ctrlPr>
                                  </m:sSupPr>
                                  <m:e>
                                    <m:d>
                                      <m:dPr>
                                        <m:ctrlPr>
                                          <a:rPr lang="zh-CN" altLang="zh-CN" i="1">
                                            <a:solidFill>
                                              <a:srgbClr val="0000FF"/>
                                            </a:solidFill>
                                          </a:rPr>
                                        </m:ctrlPr>
                                      </m:dPr>
                                      <m:e>
                                        <m:sSup>
                                          <m:sSupPr>
                                            <m:ctrlPr>
                                              <a:rPr lang="zh-CN" altLang="zh-CN" i="1">
                                                <a:solidFill>
                                                  <a:srgbClr val="0000FF"/>
                                                </a:solidFill>
                                              </a:rPr>
                                            </m:ctrlPr>
                                          </m:sSupPr>
                                          <m:e>
                                            <m:r>
                                              <a:rPr lang="en-US" altLang="zh-CN" i="1">
                                                <a:solidFill>
                                                  <a:srgbClr val="0000FF"/>
                                                </a:solidFill>
                                              </a:rPr>
                                              <m:t>2</m:t>
                                            </m:r>
                                          </m:e>
                                          <m:sup>
                                            <m:r>
                                              <a:rPr lang="en-US" altLang="zh-CN" i="1">
                                                <a:solidFill>
                                                  <a:srgbClr val="0000FF"/>
                                                </a:solidFill>
                                              </a:rPr>
                                              <m:t>𝑘</m:t>
                                            </m:r>
                                          </m:sup>
                                        </m:sSup>
                                        <m:r>
                                          <a:rPr lang="en-US" altLang="zh-CN" i="1">
                                            <a:solidFill>
                                              <a:srgbClr val="0000FF"/>
                                            </a:solidFill>
                                          </a:rPr>
                                          <m:t>+1</m:t>
                                        </m:r>
                                      </m:e>
                                    </m:d>
                                  </m:e>
                                  <m:sup>
                                    <m:r>
                                      <a:rPr lang="en-US" altLang="zh-CN" i="1">
                                        <a:solidFill>
                                          <a:srgbClr val="0000FF"/>
                                        </a:solidFill>
                                      </a:rPr>
                                      <m:t>2</m:t>
                                    </m:r>
                                  </m:sup>
                                </m:sSup>
                              </m:den>
                            </m:f>
                          </m:e>
                        </m:nary>
                      </m:e>
                    </m:nary>
                    <m:r>
                      <a:rPr lang="zh-CN" altLang="zh-CN"/>
                      <m:t>，</m:t>
                    </m:r>
                  </m:oMath>
                </a14:m>
                <a:endParaRPr lang="en-US" altLang="zh-CN" dirty="0" smtClean="0"/>
              </a:p>
              <a:p>
                <a:r>
                  <a:rPr lang="zh-CN" altLang="zh-CN" dirty="0"/>
                  <a:t>对每一个像素，计算在水平方向上（和在垂直方向上）关于当前像素对称的两个邻域边缘像素的邻域均值差值</a:t>
                </a:r>
                <a:r>
                  <a:rPr lang="zh-CN" altLang="zh-CN" dirty="0" smtClean="0"/>
                  <a:t>。</a:t>
                </a:r>
                <a:endParaRPr lang="en-US" altLang="zh-CN" dirty="0" smtClean="0"/>
              </a:p>
              <a:p>
                <a:pPr lvl="1"/>
                <a14:m>
                  <m:oMath xmlns:m="http://schemas.openxmlformats.org/officeDocument/2006/math">
                    <m:sSub>
                      <m:sSubPr>
                        <m:ctrlPr>
                          <a:rPr lang="zh-CN" altLang="zh-CN" i="1" smtClean="0">
                            <a:solidFill>
                              <a:srgbClr val="FF0000"/>
                            </a:solidFill>
                          </a:rPr>
                        </m:ctrlPr>
                      </m:sSubPr>
                      <m:e>
                        <m:r>
                          <a:rPr lang="en-US" altLang="zh-CN" i="1">
                            <a:solidFill>
                              <a:srgbClr val="FF0000"/>
                            </a:solidFill>
                          </a:rPr>
                          <m:t>𝐸</m:t>
                        </m:r>
                      </m:e>
                      <m:sub>
                        <m:r>
                          <a:rPr lang="en-US" altLang="zh-CN" i="1">
                            <a:solidFill>
                              <a:srgbClr val="FF0000"/>
                            </a:solidFill>
                          </a:rPr>
                          <m:t>𝑘</m:t>
                        </m:r>
                      </m:sub>
                    </m:sSub>
                    <m:d>
                      <m:dPr>
                        <m:ctrlPr>
                          <a:rPr lang="zh-CN" altLang="zh-CN" i="1">
                            <a:solidFill>
                              <a:srgbClr val="FF0000"/>
                            </a:solidFill>
                          </a:rPr>
                        </m:ctrlPr>
                      </m:dPr>
                      <m:e>
                        <m:r>
                          <a:rPr lang="en-US" altLang="zh-CN" i="1">
                            <a:solidFill>
                              <a:srgbClr val="FF0000"/>
                            </a:solidFill>
                          </a:rPr>
                          <m:t>𝑥</m:t>
                        </m:r>
                        <m:r>
                          <a:rPr lang="en-US" altLang="zh-CN" i="1">
                            <a:solidFill>
                              <a:srgbClr val="FF0000"/>
                            </a:solidFill>
                          </a:rPr>
                          <m:t>,</m:t>
                        </m:r>
                        <m:r>
                          <a:rPr lang="en-US" altLang="zh-CN" i="1">
                            <a:solidFill>
                              <a:srgbClr val="FF0000"/>
                            </a:solidFill>
                          </a:rPr>
                          <m:t>𝑦</m:t>
                        </m:r>
                      </m:e>
                    </m:d>
                    <m:r>
                      <a:rPr lang="en-US" altLang="zh-CN" i="1">
                        <a:solidFill>
                          <a:srgbClr val="FF0000"/>
                        </a:solidFill>
                      </a:rPr>
                      <m:t>=</m:t>
                    </m:r>
                    <m:r>
                      <m:rPr>
                        <m:sty m:val="p"/>
                      </m:rPr>
                      <a:rPr lang="en-US" altLang="zh-CN">
                        <a:solidFill>
                          <a:srgbClr val="FF0000"/>
                        </a:solidFill>
                      </a:rPr>
                      <m:t>max</m:t>
                    </m:r>
                    <m:r>
                      <a:rPr lang="en-US" altLang="zh-CN" i="1">
                        <a:solidFill>
                          <a:srgbClr val="FF0000"/>
                        </a:solidFill>
                      </a:rPr>
                      <m:t>⁡</m:t>
                    </m:r>
                    <m:d>
                      <m:dPr>
                        <m:ctrlPr>
                          <a:rPr lang="zh-CN" altLang="zh-CN" i="1">
                            <a:solidFill>
                              <a:srgbClr val="FF0000"/>
                            </a:solidFill>
                          </a:rPr>
                        </m:ctrlPr>
                      </m:dPr>
                      <m:e>
                        <m:sSub>
                          <m:sSubPr>
                            <m:ctrlPr>
                              <a:rPr lang="zh-CN" altLang="zh-CN" i="1">
                                <a:solidFill>
                                  <a:srgbClr val="FF0000"/>
                                </a:solidFill>
                              </a:rPr>
                            </m:ctrlPr>
                          </m:sSubPr>
                          <m:e>
                            <m:r>
                              <a:rPr lang="en-US" altLang="zh-CN" i="1">
                                <a:solidFill>
                                  <a:srgbClr val="FF0000"/>
                                </a:solidFill>
                              </a:rPr>
                              <m:t>𝐸</m:t>
                            </m:r>
                          </m:e>
                          <m:sub>
                            <m:r>
                              <a:rPr lang="en-US" altLang="zh-CN" i="1">
                                <a:solidFill>
                                  <a:srgbClr val="FF0000"/>
                                </a:solidFill>
                              </a:rPr>
                              <m:t>𝑘</m:t>
                            </m:r>
                            <m:r>
                              <a:rPr lang="en-US" altLang="zh-CN" i="1">
                                <a:solidFill>
                                  <a:srgbClr val="FF0000"/>
                                </a:solidFill>
                              </a:rPr>
                              <m:t>,</m:t>
                            </m:r>
                            <m:r>
                              <a:rPr lang="en-US" altLang="zh-CN" i="1">
                                <a:solidFill>
                                  <a:srgbClr val="FF0000"/>
                                </a:solidFill>
                              </a:rPr>
                              <m:t>h</m:t>
                            </m:r>
                          </m:sub>
                        </m:sSub>
                        <m:d>
                          <m:dPr>
                            <m:ctrlPr>
                              <a:rPr lang="zh-CN" altLang="zh-CN" i="1">
                                <a:solidFill>
                                  <a:srgbClr val="FF0000"/>
                                </a:solidFill>
                              </a:rPr>
                            </m:ctrlPr>
                          </m:dPr>
                          <m:e>
                            <m:r>
                              <a:rPr lang="en-US" altLang="zh-CN" i="1">
                                <a:solidFill>
                                  <a:srgbClr val="FF0000"/>
                                </a:solidFill>
                              </a:rPr>
                              <m:t>𝑥</m:t>
                            </m:r>
                            <m:r>
                              <a:rPr lang="en-US" altLang="zh-CN" i="1">
                                <a:solidFill>
                                  <a:srgbClr val="FF0000"/>
                                </a:solidFill>
                              </a:rPr>
                              <m:t>,</m:t>
                            </m:r>
                            <m:r>
                              <a:rPr lang="en-US" altLang="zh-CN" i="1">
                                <a:solidFill>
                                  <a:srgbClr val="FF0000"/>
                                </a:solidFill>
                              </a:rPr>
                              <m:t>𝑦</m:t>
                            </m:r>
                          </m:e>
                        </m:d>
                        <m:r>
                          <a:rPr lang="en-US" altLang="zh-CN" i="1">
                            <a:solidFill>
                              <a:srgbClr val="FF0000"/>
                            </a:solidFill>
                          </a:rPr>
                          <m:t>,</m:t>
                        </m:r>
                        <m:sSub>
                          <m:sSubPr>
                            <m:ctrlPr>
                              <a:rPr lang="zh-CN" altLang="zh-CN" i="1">
                                <a:solidFill>
                                  <a:srgbClr val="FF0000"/>
                                </a:solidFill>
                              </a:rPr>
                            </m:ctrlPr>
                          </m:sSubPr>
                          <m:e>
                            <m:r>
                              <a:rPr lang="en-US" altLang="zh-CN" i="1">
                                <a:solidFill>
                                  <a:srgbClr val="FF0000"/>
                                </a:solidFill>
                              </a:rPr>
                              <m:t>𝐸</m:t>
                            </m:r>
                          </m:e>
                          <m:sub>
                            <m:r>
                              <a:rPr lang="en-US" altLang="zh-CN" i="1">
                                <a:solidFill>
                                  <a:srgbClr val="FF0000"/>
                                </a:solidFill>
                              </a:rPr>
                              <m:t>𝑘</m:t>
                            </m:r>
                            <m:r>
                              <a:rPr lang="en-US" altLang="zh-CN" i="1">
                                <a:solidFill>
                                  <a:srgbClr val="FF0000"/>
                                </a:solidFill>
                              </a:rPr>
                              <m:t>,</m:t>
                            </m:r>
                            <m:r>
                              <a:rPr lang="en-US" altLang="zh-CN" i="1">
                                <a:solidFill>
                                  <a:srgbClr val="FF0000"/>
                                </a:solidFill>
                              </a:rPr>
                              <m:t>𝑣</m:t>
                            </m:r>
                          </m:sub>
                        </m:sSub>
                        <m:d>
                          <m:dPr>
                            <m:ctrlPr>
                              <a:rPr lang="zh-CN" altLang="zh-CN" i="1">
                                <a:solidFill>
                                  <a:srgbClr val="FF0000"/>
                                </a:solidFill>
                              </a:rPr>
                            </m:ctrlPr>
                          </m:dPr>
                          <m:e>
                            <m:r>
                              <a:rPr lang="en-US" altLang="zh-CN" i="1">
                                <a:solidFill>
                                  <a:srgbClr val="FF0000"/>
                                </a:solidFill>
                              </a:rPr>
                              <m:t>𝑥</m:t>
                            </m:r>
                            <m:r>
                              <a:rPr lang="en-US" altLang="zh-CN" i="1">
                                <a:solidFill>
                                  <a:srgbClr val="FF0000"/>
                                </a:solidFill>
                              </a:rPr>
                              <m:t>,</m:t>
                            </m:r>
                            <m:r>
                              <a:rPr lang="en-US" altLang="zh-CN" i="1">
                                <a:solidFill>
                                  <a:srgbClr val="FF0000"/>
                                </a:solidFill>
                              </a:rPr>
                              <m:t>𝑦</m:t>
                            </m:r>
                          </m:e>
                        </m:d>
                      </m:e>
                    </m:d>
                    <m:r>
                      <a:rPr lang="zh-CN" altLang="zh-CN">
                        <a:solidFill>
                          <a:srgbClr val="FF0000"/>
                        </a:solidFill>
                      </a:rPr>
                      <m:t>。</m:t>
                    </m:r>
                  </m:oMath>
                </a14:m>
                <a:endParaRPr lang="en-US" altLang="zh-CN" dirty="0" smtClean="0"/>
              </a:p>
              <a:p>
                <a:r>
                  <a:rPr lang="zh-CN" altLang="zh-CN" dirty="0"/>
                  <a:t>对每一个像素，从多邻域尺寸中确定一个最佳尺寸</a:t>
                </a:r>
                <a:r>
                  <a:rPr lang="zh-CN" altLang="zh-CN" dirty="0" smtClean="0"/>
                  <a:t>：</a:t>
                </a:r>
                <a:endParaRPr lang="en-US" altLang="zh-CN" dirty="0" smtClean="0"/>
              </a:p>
              <a:p>
                <a:pPr lvl="1"/>
                <a14:m>
                  <m:oMath xmlns:m="http://schemas.openxmlformats.org/officeDocument/2006/math">
                    <m:sSub>
                      <m:sSubPr>
                        <m:ctrlPr>
                          <a:rPr lang="zh-CN" altLang="zh-CN" i="1" smtClean="0">
                            <a:solidFill>
                              <a:srgbClr val="0070C0"/>
                            </a:solidFill>
                          </a:rPr>
                        </m:ctrlPr>
                      </m:sSubPr>
                      <m:e>
                        <m:r>
                          <a:rPr lang="en-US" altLang="zh-CN" i="1">
                            <a:solidFill>
                              <a:srgbClr val="0070C0"/>
                            </a:solidFill>
                          </a:rPr>
                          <m:t>𝑆</m:t>
                        </m:r>
                      </m:e>
                      <m:sub>
                        <m:r>
                          <a:rPr lang="en-US" altLang="zh-CN" i="1">
                            <a:solidFill>
                              <a:srgbClr val="0070C0"/>
                            </a:solidFill>
                          </a:rPr>
                          <m:t>𝑏𝑒𝑠𝑡</m:t>
                        </m:r>
                      </m:sub>
                    </m:sSub>
                    <m:d>
                      <m:dPr>
                        <m:ctrlPr>
                          <a:rPr lang="zh-CN" altLang="zh-CN" i="1">
                            <a:solidFill>
                              <a:srgbClr val="0070C0"/>
                            </a:solidFill>
                          </a:rPr>
                        </m:ctrlPr>
                      </m:dPr>
                      <m:e>
                        <m:r>
                          <a:rPr lang="en-US" altLang="zh-CN" i="1">
                            <a:solidFill>
                              <a:srgbClr val="0070C0"/>
                            </a:solidFill>
                          </a:rPr>
                          <m:t>𝑥</m:t>
                        </m:r>
                        <m:r>
                          <a:rPr lang="en-US" altLang="zh-CN" i="1">
                            <a:solidFill>
                              <a:srgbClr val="0070C0"/>
                            </a:solidFill>
                          </a:rPr>
                          <m:t>,</m:t>
                        </m:r>
                        <m:r>
                          <a:rPr lang="en-US" altLang="zh-CN" i="1">
                            <a:solidFill>
                              <a:srgbClr val="0070C0"/>
                            </a:solidFill>
                          </a:rPr>
                          <m:t>𝑦</m:t>
                        </m:r>
                      </m:e>
                    </m:d>
                    <m:r>
                      <a:rPr lang="en-US" altLang="zh-CN" i="1">
                        <a:solidFill>
                          <a:srgbClr val="0070C0"/>
                        </a:solidFill>
                      </a:rPr>
                      <m:t>=</m:t>
                    </m:r>
                    <m:sSup>
                      <m:sSupPr>
                        <m:ctrlPr>
                          <a:rPr lang="zh-CN" altLang="zh-CN" i="1">
                            <a:solidFill>
                              <a:srgbClr val="0070C0"/>
                            </a:solidFill>
                          </a:rPr>
                        </m:ctrlPr>
                      </m:sSupPr>
                      <m:e>
                        <m:r>
                          <a:rPr lang="en-US" altLang="zh-CN" i="1">
                            <a:solidFill>
                              <a:srgbClr val="0070C0"/>
                            </a:solidFill>
                          </a:rPr>
                          <m:t>2</m:t>
                        </m:r>
                      </m:e>
                      <m:sup>
                        <m:r>
                          <a:rPr lang="en-US" altLang="zh-CN" i="1">
                            <a:solidFill>
                              <a:srgbClr val="0070C0"/>
                            </a:solidFill>
                          </a:rPr>
                          <m:t>𝑘</m:t>
                        </m:r>
                      </m:sup>
                    </m:sSup>
                    <m:r>
                      <a:rPr lang="en-US" altLang="zh-CN" i="1">
                        <a:solidFill>
                          <a:srgbClr val="0070C0"/>
                        </a:solidFill>
                      </a:rPr>
                      <m:t>+1</m:t>
                    </m:r>
                    <m:r>
                      <a:rPr lang="zh-CN" altLang="zh-CN">
                        <a:solidFill>
                          <a:srgbClr val="0070C0"/>
                        </a:solidFill>
                      </a:rPr>
                      <m:t>，</m:t>
                    </m:r>
                  </m:oMath>
                </a14:m>
                <a:endParaRPr lang="en-US" altLang="zh-CN" dirty="0" smtClean="0">
                  <a:solidFill>
                    <a:srgbClr val="0070C0"/>
                  </a:solidFill>
                </a:endParaRPr>
              </a:p>
              <a:p>
                <a:r>
                  <a:rPr lang="zh-CN" altLang="zh-CN" dirty="0"/>
                  <a:t>计算最佳尺寸</a:t>
                </a:r>
                <a14:m>
                  <m:oMath xmlns:m="http://schemas.openxmlformats.org/officeDocument/2006/math">
                    <m:sSub>
                      <m:sSubPr>
                        <m:ctrlPr>
                          <a:rPr lang="zh-CN" altLang="zh-CN" i="1"/>
                        </m:ctrlPr>
                      </m:sSubPr>
                      <m:e>
                        <m:r>
                          <a:rPr lang="en-US" altLang="zh-CN" i="1"/>
                          <m:t>𝑆</m:t>
                        </m:r>
                      </m:e>
                      <m:sub>
                        <m:r>
                          <a:rPr lang="en-US" altLang="zh-CN" i="1"/>
                          <m:t>𝑏𝑒𝑠𝑡</m:t>
                        </m:r>
                      </m:sub>
                    </m:sSub>
                  </m:oMath>
                </a14:m>
                <a:r>
                  <a:rPr lang="zh-CN" altLang="zh-CN" dirty="0"/>
                  <a:t>的平均值，作为灰度图像纹理粗糙度</a:t>
                </a:r>
                <a:r>
                  <a:rPr lang="zh-CN" altLang="zh-CN" dirty="0" smtClean="0"/>
                  <a:t>：</a:t>
                </a:r>
                <a:endParaRPr lang="en-US" altLang="zh-CN" dirty="0" smtClean="0"/>
              </a:p>
              <a:p>
                <a:pPr lvl="1"/>
                <a14:m>
                  <m:oMath xmlns:m="http://schemas.openxmlformats.org/officeDocument/2006/math">
                    <m:r>
                      <a:rPr lang="en-US" altLang="zh-CN" i="1" smtClean="0">
                        <a:solidFill>
                          <a:srgbClr val="00B050"/>
                        </a:solidFill>
                      </a:rPr>
                      <m:t>𝐶𝑜𝑎𝑟𝑠𝑒𝑛𝑒𝑠𝑠</m:t>
                    </m:r>
                    <m:r>
                      <a:rPr lang="en-US" altLang="zh-CN" i="1" smtClean="0">
                        <a:solidFill>
                          <a:srgbClr val="00B050"/>
                        </a:solidFill>
                      </a:rPr>
                      <m:t>=</m:t>
                    </m:r>
                    <m:f>
                      <m:fPr>
                        <m:ctrlPr>
                          <a:rPr lang="zh-CN" altLang="zh-CN" i="1">
                            <a:solidFill>
                              <a:srgbClr val="00B050"/>
                            </a:solidFill>
                          </a:rPr>
                        </m:ctrlPr>
                      </m:fPr>
                      <m:num>
                        <m:r>
                          <a:rPr lang="en-US" altLang="zh-CN" i="1">
                            <a:solidFill>
                              <a:srgbClr val="00B050"/>
                            </a:solidFill>
                          </a:rPr>
                          <m:t>1</m:t>
                        </m:r>
                      </m:num>
                      <m:den>
                        <m:r>
                          <a:rPr lang="en-US" altLang="zh-CN" i="1">
                            <a:solidFill>
                              <a:srgbClr val="00B050"/>
                            </a:solidFill>
                          </a:rPr>
                          <m:t>𝑚</m:t>
                        </m:r>
                        <m:r>
                          <a:rPr lang="en-US" altLang="zh-CN" i="1">
                            <a:solidFill>
                              <a:srgbClr val="00B050"/>
                            </a:solidFill>
                          </a:rPr>
                          <m:t>×</m:t>
                        </m:r>
                        <m:r>
                          <a:rPr lang="en-US" altLang="zh-CN" i="1">
                            <a:solidFill>
                              <a:srgbClr val="00B050"/>
                            </a:solidFill>
                          </a:rPr>
                          <m:t>𝑛</m:t>
                        </m:r>
                      </m:den>
                    </m:f>
                    <m:nary>
                      <m:naryPr>
                        <m:chr m:val="∑"/>
                        <m:limLoc m:val="undOvr"/>
                        <m:ctrlPr>
                          <a:rPr lang="zh-CN" altLang="zh-CN" i="1">
                            <a:solidFill>
                              <a:srgbClr val="00B050"/>
                            </a:solidFill>
                          </a:rPr>
                        </m:ctrlPr>
                      </m:naryPr>
                      <m:sub>
                        <m:r>
                          <a:rPr lang="en-US" altLang="zh-CN" i="1">
                            <a:solidFill>
                              <a:srgbClr val="00B050"/>
                            </a:solidFill>
                          </a:rPr>
                          <m:t>𝑖</m:t>
                        </m:r>
                      </m:sub>
                      <m:sup>
                        <m:r>
                          <a:rPr lang="en-US" altLang="zh-CN" i="1">
                            <a:solidFill>
                              <a:srgbClr val="00B050"/>
                            </a:solidFill>
                          </a:rPr>
                          <m:t>𝑚</m:t>
                        </m:r>
                      </m:sup>
                      <m:e>
                        <m:nary>
                          <m:naryPr>
                            <m:chr m:val="∑"/>
                            <m:limLoc m:val="undOvr"/>
                            <m:ctrlPr>
                              <a:rPr lang="zh-CN" altLang="zh-CN" i="1">
                                <a:solidFill>
                                  <a:srgbClr val="00B050"/>
                                </a:solidFill>
                              </a:rPr>
                            </m:ctrlPr>
                          </m:naryPr>
                          <m:sub>
                            <m:r>
                              <a:rPr lang="en-US" altLang="zh-CN" i="1">
                                <a:solidFill>
                                  <a:srgbClr val="00B050"/>
                                </a:solidFill>
                              </a:rPr>
                              <m:t>𝑗</m:t>
                            </m:r>
                          </m:sub>
                          <m:sup>
                            <m:r>
                              <a:rPr lang="en-US" altLang="zh-CN" i="1">
                                <a:solidFill>
                                  <a:srgbClr val="00B050"/>
                                </a:solidFill>
                              </a:rPr>
                              <m:t>𝑛</m:t>
                            </m:r>
                          </m:sup>
                          <m:e>
                            <m:sSub>
                              <m:sSubPr>
                                <m:ctrlPr>
                                  <a:rPr lang="zh-CN" altLang="zh-CN" i="1">
                                    <a:solidFill>
                                      <a:srgbClr val="00B050"/>
                                    </a:solidFill>
                                  </a:rPr>
                                </m:ctrlPr>
                              </m:sSubPr>
                              <m:e>
                                <m:r>
                                  <a:rPr lang="en-US" altLang="zh-CN" i="1">
                                    <a:solidFill>
                                      <a:srgbClr val="00B050"/>
                                    </a:solidFill>
                                  </a:rPr>
                                  <m:t>𝑆</m:t>
                                </m:r>
                              </m:e>
                              <m:sub>
                                <m:r>
                                  <a:rPr lang="en-US" altLang="zh-CN" i="1">
                                    <a:solidFill>
                                      <a:srgbClr val="00B050"/>
                                    </a:solidFill>
                                  </a:rPr>
                                  <m:t>𝑏𝑒𝑠𝑡</m:t>
                                </m:r>
                              </m:sub>
                            </m:sSub>
                            <m:r>
                              <a:rPr lang="en-US" altLang="zh-CN" i="1">
                                <a:solidFill>
                                  <a:srgbClr val="00B050"/>
                                </a:solidFill>
                              </a:rPr>
                              <m:t>(</m:t>
                            </m:r>
                            <m:r>
                              <a:rPr lang="en-US" altLang="zh-CN" i="1">
                                <a:solidFill>
                                  <a:srgbClr val="00B050"/>
                                </a:solidFill>
                              </a:rPr>
                              <m:t>𝑖</m:t>
                            </m:r>
                            <m:r>
                              <a:rPr lang="en-US" altLang="zh-CN" i="1">
                                <a:solidFill>
                                  <a:srgbClr val="00B050"/>
                                </a:solidFill>
                              </a:rPr>
                              <m:t>,</m:t>
                            </m:r>
                            <m:r>
                              <a:rPr lang="en-US" altLang="zh-CN" i="1">
                                <a:solidFill>
                                  <a:srgbClr val="00B050"/>
                                </a:solidFill>
                              </a:rPr>
                              <m:t>𝑗</m:t>
                            </m:r>
                            <m:r>
                              <a:rPr lang="en-US" altLang="zh-CN" i="1">
                                <a:solidFill>
                                  <a:srgbClr val="00B050"/>
                                </a:solidFill>
                              </a:rPr>
                              <m:t>)</m:t>
                            </m:r>
                          </m:e>
                        </m:nary>
                      </m:e>
                    </m:nary>
                    <m:r>
                      <a:rPr lang="zh-CN" altLang="zh-CN"/>
                      <m:t>，</m:t>
                    </m:r>
                  </m:oMath>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337" t="-1635" r="-4377"/>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67</a:t>
            </a:fld>
            <a:endParaRPr lang="zh-CN" altLang="en-US"/>
          </a:p>
        </p:txBody>
      </p:sp>
    </p:spTree>
    <p:extLst>
      <p:ext uri="{BB962C8B-B14F-4D97-AF65-F5344CB8AC3E}">
        <p14:creationId xmlns:p14="http://schemas.microsoft.com/office/powerpoint/2010/main" val="185583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粗糙度</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68</a:t>
            </a:fld>
            <a:endParaRPr lang="zh-CN" altLang="en-US"/>
          </a:p>
        </p:txBody>
      </p:sp>
      <p:pic>
        <p:nvPicPr>
          <p:cNvPr id="6" name="图片 5" descr="G:\Temp\coarseness.jpg"/>
          <p:cNvPicPr/>
          <p:nvPr/>
        </p:nvPicPr>
        <p:blipFill>
          <a:blip r:embed="rId2" cstate="print"/>
          <a:srcRect/>
          <a:stretch>
            <a:fillRect/>
          </a:stretch>
        </p:blipFill>
        <p:spPr bwMode="auto">
          <a:xfrm>
            <a:off x="539552" y="2276872"/>
            <a:ext cx="7056784" cy="1368152"/>
          </a:xfrm>
          <a:prstGeom prst="rect">
            <a:avLst/>
          </a:prstGeom>
          <a:noFill/>
          <a:ln w="9525">
            <a:noFill/>
            <a:miter lim="800000"/>
            <a:headEnd/>
            <a:tailEnd/>
          </a:ln>
        </p:spPr>
      </p:pic>
      <mc:AlternateContent xmlns:mc="http://schemas.openxmlformats.org/markup-compatibility/2006">
        <mc:Choice xmlns:a14="http://schemas.microsoft.com/office/drawing/2010/main" Requires="a14">
          <p:sp>
            <p:nvSpPr>
              <p:cNvPr id="7" name="矩形 6"/>
              <p:cNvSpPr/>
              <p:nvPr/>
            </p:nvSpPr>
            <p:spPr>
              <a:xfrm>
                <a:off x="683568" y="3789040"/>
                <a:ext cx="1053429" cy="369332"/>
              </a:xfrm>
              <a:prstGeom prst="rect">
                <a:avLst/>
              </a:prstGeom>
              <a:solidFill>
                <a:schemeClr val="bg2">
                  <a:lumMod val="90000"/>
                </a:schemeClr>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zh-CN" i="1"/>
                          </m:ctrlPr>
                        </m:sSubPr>
                        <m:e>
                          <m:r>
                            <a:rPr lang="en-US" altLang="zh-CN" i="1"/>
                            <m:t>𝐶</m:t>
                          </m:r>
                        </m:e>
                        <m:sub>
                          <m:r>
                            <a:rPr lang="en-US" altLang="zh-CN" i="1"/>
                            <m:t>𝑎</m:t>
                          </m:r>
                        </m:sub>
                      </m:sSub>
                      <m:r>
                        <a:rPr lang="en-US" altLang="zh-CN" i="1"/>
                        <m:t>=26</m:t>
                      </m:r>
                    </m:oMath>
                  </m:oMathPara>
                </a14:m>
                <a:endParaRPr lang="zh-CN" altLang="en-US" dirty="0"/>
              </a:p>
            </p:txBody>
          </p:sp>
        </mc:Choice>
        <mc:Fallback>
          <p:sp>
            <p:nvSpPr>
              <p:cNvPr id="7" name="矩形 6"/>
              <p:cNvSpPr>
                <a:spLocks noRot="1" noChangeAspect="1" noMove="1" noResize="1" noEditPoints="1" noAdjustHandles="1" noChangeArrowheads="1" noChangeShapeType="1" noTextEdit="1"/>
              </p:cNvSpPr>
              <p:nvPr/>
            </p:nvSpPr>
            <p:spPr>
              <a:xfrm>
                <a:off x="683568" y="3789040"/>
                <a:ext cx="1053429" cy="369332"/>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2123728" y="4158372"/>
                <a:ext cx="1050224" cy="369332"/>
              </a:xfrm>
              <a:prstGeom prst="rect">
                <a:avLst/>
              </a:prstGeom>
              <a:solidFill>
                <a:schemeClr val="bg2">
                  <a:lumMod val="90000"/>
                </a:schemeClr>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zh-CN" i="1"/>
                          </m:ctrlPr>
                        </m:sSubPr>
                        <m:e>
                          <m:r>
                            <a:rPr lang="en-US" altLang="zh-CN" i="1"/>
                            <m:t>𝐶</m:t>
                          </m:r>
                        </m:e>
                        <m:sub>
                          <m:r>
                            <a:rPr lang="en-US" altLang="zh-CN" i="1"/>
                            <m:t>𝑏</m:t>
                          </m:r>
                        </m:sub>
                      </m:sSub>
                      <m:r>
                        <a:rPr lang="en-US" altLang="zh-CN" i="1"/>
                        <m:t>=12</m:t>
                      </m:r>
                    </m:oMath>
                  </m:oMathPara>
                </a14:m>
                <a:endParaRPr lang="zh-CN" altLang="en-US" dirty="0"/>
              </a:p>
            </p:txBody>
          </p:sp>
        </mc:Choice>
        <mc:Fallback>
          <p:sp>
            <p:nvSpPr>
              <p:cNvPr id="8" name="矩形 7"/>
              <p:cNvSpPr>
                <a:spLocks noRot="1" noChangeAspect="1" noMove="1" noResize="1" noEditPoints="1" noAdjustHandles="1" noChangeArrowheads="1" noChangeShapeType="1" noTextEdit="1"/>
              </p:cNvSpPr>
              <p:nvPr/>
            </p:nvSpPr>
            <p:spPr>
              <a:xfrm>
                <a:off x="2123728" y="4158372"/>
                <a:ext cx="1050224" cy="369332"/>
              </a:xfrm>
              <a:prstGeom prst="rect">
                <a:avLst/>
              </a:prstGeom>
              <a:blipFill rotWithShape="1">
                <a:blip r:embed="rId4"/>
                <a:stretch>
                  <a:fillRect b="-16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3614166" y="4527704"/>
                <a:ext cx="907556" cy="369332"/>
              </a:xfrm>
              <a:prstGeom prst="rect">
                <a:avLst/>
              </a:prstGeom>
              <a:solidFill>
                <a:schemeClr val="bg2">
                  <a:lumMod val="90000"/>
                </a:schemeClr>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zh-CN" i="1"/>
                          </m:ctrlPr>
                        </m:sSubPr>
                        <m:e>
                          <m:r>
                            <a:rPr lang="en-US" altLang="zh-CN" i="1"/>
                            <m:t>𝐶</m:t>
                          </m:r>
                        </m:e>
                        <m:sub>
                          <m:r>
                            <a:rPr lang="en-US" altLang="zh-CN" i="1"/>
                            <m:t>𝑐</m:t>
                          </m:r>
                        </m:sub>
                      </m:sSub>
                      <m:r>
                        <a:rPr lang="en-US" altLang="zh-CN" i="1"/>
                        <m:t>=7</m:t>
                      </m:r>
                    </m:oMath>
                  </m:oMathPara>
                </a14:m>
                <a:endParaRPr lang="zh-CN" altLang="en-US" dirty="0"/>
              </a:p>
            </p:txBody>
          </p:sp>
        </mc:Choice>
        <mc:Fallback>
          <p:sp>
            <p:nvSpPr>
              <p:cNvPr id="9" name="矩形 8"/>
              <p:cNvSpPr>
                <a:spLocks noRot="1" noChangeAspect="1" noMove="1" noResize="1" noEditPoints="1" noAdjustHandles="1" noChangeArrowheads="1" noChangeShapeType="1" noTextEdit="1"/>
              </p:cNvSpPr>
              <p:nvPr/>
            </p:nvSpPr>
            <p:spPr>
              <a:xfrm>
                <a:off x="3614166" y="4527704"/>
                <a:ext cx="907556" cy="369332"/>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5036198" y="4897036"/>
                <a:ext cx="928396" cy="369332"/>
              </a:xfrm>
              <a:prstGeom prst="rect">
                <a:avLst/>
              </a:prstGeom>
              <a:solidFill>
                <a:schemeClr val="bg2">
                  <a:lumMod val="90000"/>
                </a:schemeClr>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zh-CN" i="1"/>
                          </m:ctrlPr>
                        </m:sSubPr>
                        <m:e>
                          <m:r>
                            <a:rPr lang="en-US" altLang="zh-CN" i="1"/>
                            <m:t>𝐶</m:t>
                          </m:r>
                        </m:e>
                        <m:sub>
                          <m:r>
                            <a:rPr lang="en-US" altLang="zh-CN" i="1"/>
                            <m:t>𝑑</m:t>
                          </m:r>
                        </m:sub>
                      </m:sSub>
                      <m:r>
                        <a:rPr lang="en-US" altLang="zh-CN" i="1"/>
                        <m:t>=4</m:t>
                      </m:r>
                    </m:oMath>
                  </m:oMathPara>
                </a14:m>
                <a:endParaRPr lang="zh-CN" altLang="en-US" dirty="0"/>
              </a:p>
            </p:txBody>
          </p:sp>
        </mc:Choice>
        <mc:Fallback>
          <p:sp>
            <p:nvSpPr>
              <p:cNvPr id="10" name="矩形 9"/>
              <p:cNvSpPr>
                <a:spLocks noRot="1" noChangeAspect="1" noMove="1" noResize="1" noEditPoints="1" noAdjustHandles="1" noChangeArrowheads="1" noChangeShapeType="1" noTextEdit="1"/>
              </p:cNvSpPr>
              <p:nvPr/>
            </p:nvSpPr>
            <p:spPr>
              <a:xfrm>
                <a:off x="5036198" y="4897036"/>
                <a:ext cx="928396" cy="369332"/>
              </a:xfrm>
              <a:prstGeom prst="rect">
                <a:avLst/>
              </a:prstGeom>
              <a:blipFill rotWithShape="1">
                <a:blip r:embed="rId6"/>
                <a:stretch>
                  <a:fillRect b="-16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6444208" y="5266368"/>
                <a:ext cx="913968" cy="369332"/>
              </a:xfrm>
              <a:prstGeom prst="rect">
                <a:avLst/>
              </a:prstGeom>
              <a:solidFill>
                <a:schemeClr val="bg2">
                  <a:lumMod val="90000"/>
                </a:schemeClr>
              </a:solidFill>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zh-CN" i="1"/>
                          </m:ctrlPr>
                        </m:sSubPr>
                        <m:e>
                          <m:r>
                            <a:rPr lang="en-US" altLang="zh-CN" i="1"/>
                            <m:t>𝐶</m:t>
                          </m:r>
                        </m:e>
                        <m:sub>
                          <m:r>
                            <a:rPr lang="en-US" altLang="zh-CN" i="1"/>
                            <m:t>𝑒</m:t>
                          </m:r>
                        </m:sub>
                      </m:sSub>
                      <m:r>
                        <a:rPr lang="en-US" altLang="zh-CN" i="1"/>
                        <m:t>=3</m:t>
                      </m:r>
                    </m:oMath>
                  </m:oMathPara>
                </a14:m>
                <a:endParaRPr lang="zh-CN" altLang="en-US" dirty="0"/>
              </a:p>
            </p:txBody>
          </p:sp>
        </mc:Choice>
        <mc:Fallback>
          <p:sp>
            <p:nvSpPr>
              <p:cNvPr id="11" name="矩形 10"/>
              <p:cNvSpPr>
                <a:spLocks noRot="1" noChangeAspect="1" noMove="1" noResize="1" noEditPoints="1" noAdjustHandles="1" noChangeArrowheads="1" noChangeShapeType="1" noTextEdit="1"/>
              </p:cNvSpPr>
              <p:nvPr/>
            </p:nvSpPr>
            <p:spPr>
              <a:xfrm>
                <a:off x="6444208" y="5266368"/>
                <a:ext cx="913968" cy="369332"/>
              </a:xfrm>
              <a:prstGeom prst="rect">
                <a:avLst/>
              </a:prstGeom>
              <a:blipFill rotWithShape="1">
                <a:blip r:embed="rId7"/>
                <a:stretch>
                  <a:fillRect/>
                </a:stretch>
              </a:blipFill>
            </p:spPr>
            <p:txBody>
              <a:bodyPr/>
              <a:lstStyle/>
              <a:p>
                <a:r>
                  <a:rPr lang="zh-CN" altLang="en-US">
                    <a:noFill/>
                  </a:rPr>
                  <a:t> </a:t>
                </a:r>
              </a:p>
            </p:txBody>
          </p:sp>
        </mc:Fallback>
      </mc:AlternateContent>
      <p:sp>
        <p:nvSpPr>
          <p:cNvPr id="12" name="下箭头 11"/>
          <p:cNvSpPr/>
          <p:nvPr/>
        </p:nvSpPr>
        <p:spPr>
          <a:xfrm>
            <a:off x="6901192" y="3717032"/>
            <a:ext cx="45719" cy="14773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a:off x="5500396" y="3717032"/>
            <a:ext cx="45719" cy="11079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a:off x="4067944" y="3717032"/>
            <a:ext cx="45719" cy="7386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a:off x="2648840" y="3717032"/>
            <a:ext cx="45719"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904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0-#ppt_h/2"/>
                                          </p:val>
                                        </p:tav>
                                        <p:tav tm="100000">
                                          <p:val>
                                            <p:strVal val="#ppt_y"/>
                                          </p:val>
                                        </p:tav>
                                      </p:tavLst>
                                    </p:anim>
                                  </p:childTnLst>
                                </p:cTn>
                              </p:par>
                              <p:par>
                                <p:cTn id="15" presetID="2" presetClass="entr" presetSubtype="1"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0-#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5" grpId="0" animBg="1"/>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对比度</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20000"/>
              </a:bodyPr>
              <a:lstStyle/>
              <a:p>
                <a:pPr lvl="1"/>
                <a:endParaRPr lang="zh-CN" altLang="en-US" dirty="0" smtClean="0"/>
              </a:p>
              <a:p>
                <a:r>
                  <a:rPr lang="zh-CN" altLang="zh-CN" dirty="0" smtClean="0"/>
                  <a:t>对比度</a:t>
                </a:r>
                <a:r>
                  <a:rPr lang="zh-CN" altLang="zh-CN" dirty="0"/>
                  <a:t>也是一个重要的纹理特征。对于对比度的数学描述，</a:t>
                </a:r>
                <a:r>
                  <a:rPr lang="en-US" altLang="zh-CN" dirty="0"/>
                  <a:t>Tamura</a:t>
                </a:r>
                <a:r>
                  <a:rPr lang="zh-CN" altLang="zh-CN" dirty="0"/>
                  <a:t>等人给出了基于图像灰度分布方差的数学描述，其数学公式如下</a:t>
                </a:r>
                <a:r>
                  <a:rPr lang="zh-CN" altLang="zh-CN" dirty="0" smtClean="0"/>
                  <a:t>：</a:t>
                </a:r>
                <a:endParaRPr lang="en-US" altLang="zh-CN" dirty="0" smtClean="0"/>
              </a:p>
              <a:p>
                <a:pPr lvl="1"/>
                <a14:m>
                  <m:oMath xmlns:m="http://schemas.openxmlformats.org/officeDocument/2006/math">
                    <m:r>
                      <a:rPr lang="en-US" altLang="zh-CN" i="1" smtClean="0">
                        <a:solidFill>
                          <a:srgbClr val="FF0000"/>
                        </a:solidFill>
                      </a:rPr>
                      <m:t>𝐶𝑜𝑛𝑡𝑟𝑎𝑠𝑡</m:t>
                    </m:r>
                    <m:r>
                      <a:rPr lang="en-US" altLang="zh-CN" i="1" smtClean="0">
                        <a:solidFill>
                          <a:srgbClr val="FF0000"/>
                        </a:solidFill>
                      </a:rPr>
                      <m:t>=</m:t>
                    </m:r>
                    <m:f>
                      <m:fPr>
                        <m:ctrlPr>
                          <a:rPr lang="zh-CN" altLang="zh-CN" i="1">
                            <a:solidFill>
                              <a:srgbClr val="FF0000"/>
                            </a:solidFill>
                          </a:rPr>
                        </m:ctrlPr>
                      </m:fPr>
                      <m:num>
                        <m:r>
                          <a:rPr lang="en-US" altLang="zh-CN" i="1">
                            <a:solidFill>
                              <a:srgbClr val="FF0000"/>
                            </a:solidFill>
                          </a:rPr>
                          <m:t>𝜎</m:t>
                        </m:r>
                      </m:num>
                      <m:den>
                        <m:sSup>
                          <m:sSupPr>
                            <m:ctrlPr>
                              <a:rPr lang="zh-CN" altLang="zh-CN" i="1">
                                <a:solidFill>
                                  <a:srgbClr val="FF0000"/>
                                </a:solidFill>
                              </a:rPr>
                            </m:ctrlPr>
                          </m:sSupPr>
                          <m:e>
                            <m:sSub>
                              <m:sSubPr>
                                <m:ctrlPr>
                                  <a:rPr lang="zh-CN" altLang="zh-CN" i="1">
                                    <a:solidFill>
                                      <a:srgbClr val="FF0000"/>
                                    </a:solidFill>
                                  </a:rPr>
                                </m:ctrlPr>
                              </m:sSubPr>
                              <m:e>
                                <m:r>
                                  <a:rPr lang="en-US" altLang="zh-CN" i="1">
                                    <a:solidFill>
                                      <a:srgbClr val="FF0000"/>
                                    </a:solidFill>
                                  </a:rPr>
                                  <m:t>𝛼</m:t>
                                </m:r>
                              </m:e>
                              <m:sub>
                                <m:r>
                                  <a:rPr lang="en-US" altLang="zh-CN" i="1">
                                    <a:solidFill>
                                      <a:srgbClr val="FF0000"/>
                                    </a:solidFill>
                                  </a:rPr>
                                  <m:t>4</m:t>
                                </m:r>
                              </m:sub>
                            </m:sSub>
                          </m:e>
                          <m:sup>
                            <m:r>
                              <a:rPr lang="en-US" altLang="zh-CN" i="1">
                                <a:solidFill>
                                  <a:srgbClr val="FF0000"/>
                                </a:solidFill>
                              </a:rPr>
                              <m:t>𝑛</m:t>
                            </m:r>
                          </m:sup>
                        </m:sSup>
                      </m:den>
                    </m:f>
                    <m:r>
                      <a:rPr lang="zh-CN" altLang="zh-CN">
                        <a:solidFill>
                          <a:srgbClr val="FF0000"/>
                        </a:solidFill>
                      </a:rPr>
                      <m:t>，</m:t>
                    </m:r>
                  </m:oMath>
                </a14:m>
                <a:endParaRPr lang="en-US" altLang="zh-CN" dirty="0" smtClean="0">
                  <a:solidFill>
                    <a:srgbClr val="FF0000"/>
                  </a:solidFill>
                </a:endParaRPr>
              </a:p>
              <a:p>
                <a:pPr lvl="2"/>
                <a14:m>
                  <m:oMath xmlns:m="http://schemas.openxmlformats.org/officeDocument/2006/math">
                    <m:sSub>
                      <m:sSubPr>
                        <m:ctrlPr>
                          <a:rPr lang="zh-CN" altLang="zh-CN" i="1">
                            <a:solidFill>
                              <a:srgbClr val="FF0000"/>
                            </a:solidFill>
                          </a:rPr>
                        </m:ctrlPr>
                      </m:sSubPr>
                      <m:e>
                        <m:r>
                          <a:rPr lang="en-US" altLang="zh-CN" i="1">
                            <a:solidFill>
                              <a:srgbClr val="FF0000"/>
                            </a:solidFill>
                          </a:rPr>
                          <m:t>𝛼</m:t>
                        </m:r>
                      </m:e>
                      <m:sub>
                        <m:r>
                          <a:rPr lang="en-US" altLang="zh-CN" i="1">
                            <a:solidFill>
                              <a:srgbClr val="FF0000"/>
                            </a:solidFill>
                          </a:rPr>
                          <m:t>4</m:t>
                        </m:r>
                      </m:sub>
                    </m:sSub>
                    <m:r>
                      <a:rPr lang="en-US" altLang="zh-CN" i="1">
                        <a:solidFill>
                          <a:srgbClr val="FF0000"/>
                        </a:solidFill>
                      </a:rPr>
                      <m:t>=</m:t>
                    </m:r>
                    <m:f>
                      <m:fPr>
                        <m:ctrlPr>
                          <a:rPr lang="zh-CN" altLang="zh-CN" i="1">
                            <a:solidFill>
                              <a:srgbClr val="FF0000"/>
                            </a:solidFill>
                          </a:rPr>
                        </m:ctrlPr>
                      </m:fPr>
                      <m:num>
                        <m:sSub>
                          <m:sSubPr>
                            <m:ctrlPr>
                              <a:rPr lang="zh-CN" altLang="zh-CN" i="1">
                                <a:solidFill>
                                  <a:srgbClr val="FF0000"/>
                                </a:solidFill>
                              </a:rPr>
                            </m:ctrlPr>
                          </m:sSubPr>
                          <m:e>
                            <m:r>
                              <a:rPr lang="en-US" altLang="zh-CN" i="1">
                                <a:solidFill>
                                  <a:srgbClr val="FF0000"/>
                                </a:solidFill>
                              </a:rPr>
                              <m:t>𝜇</m:t>
                            </m:r>
                          </m:e>
                          <m:sub>
                            <m:r>
                              <a:rPr lang="en-US" altLang="zh-CN" i="1">
                                <a:solidFill>
                                  <a:srgbClr val="FF0000"/>
                                </a:solidFill>
                              </a:rPr>
                              <m:t>4</m:t>
                            </m:r>
                          </m:sub>
                        </m:sSub>
                      </m:num>
                      <m:den>
                        <m:sSup>
                          <m:sSupPr>
                            <m:ctrlPr>
                              <a:rPr lang="zh-CN" altLang="zh-CN" i="1">
                                <a:solidFill>
                                  <a:srgbClr val="FF0000"/>
                                </a:solidFill>
                              </a:rPr>
                            </m:ctrlPr>
                          </m:sSupPr>
                          <m:e>
                            <m:r>
                              <a:rPr lang="en-US" altLang="zh-CN" i="1">
                                <a:solidFill>
                                  <a:srgbClr val="FF0000"/>
                                </a:solidFill>
                              </a:rPr>
                              <m:t>𝜎</m:t>
                            </m:r>
                          </m:e>
                          <m:sup>
                            <m:r>
                              <a:rPr lang="en-US" altLang="zh-CN" i="1">
                                <a:solidFill>
                                  <a:srgbClr val="FF0000"/>
                                </a:solidFill>
                              </a:rPr>
                              <m:t>4</m:t>
                            </m:r>
                          </m:sup>
                        </m:sSup>
                      </m:den>
                    </m:f>
                    <m:r>
                      <a:rPr lang="zh-CN" altLang="zh-CN">
                        <a:solidFill>
                          <a:srgbClr val="FF0000"/>
                        </a:solidFill>
                      </a:rPr>
                      <m:t>，</m:t>
                    </m:r>
                  </m:oMath>
                </a14:m>
                <a:endParaRPr lang="en-US" altLang="zh-CN" dirty="0" smtClean="0">
                  <a:solidFill>
                    <a:srgbClr val="FF0000"/>
                  </a:solidFill>
                </a:endParaRPr>
              </a:p>
              <a:p>
                <a:pPr lvl="3"/>
                <a:r>
                  <a:rPr lang="zh-CN" altLang="zh-CN" dirty="0" smtClean="0">
                    <a:solidFill>
                      <a:srgbClr val="00B050"/>
                    </a:solidFill>
                  </a:rPr>
                  <a:t>其中</a:t>
                </a:r>
                <a14:m>
                  <m:oMath xmlns:m="http://schemas.openxmlformats.org/officeDocument/2006/math">
                    <m:r>
                      <a:rPr lang="en-US" altLang="zh-CN" i="1">
                        <a:solidFill>
                          <a:srgbClr val="00B050"/>
                        </a:solidFill>
                      </a:rPr>
                      <m:t>𝜎</m:t>
                    </m:r>
                  </m:oMath>
                </a14:m>
                <a:r>
                  <a:rPr lang="zh-CN" altLang="zh-CN" dirty="0">
                    <a:solidFill>
                      <a:srgbClr val="00B050"/>
                    </a:solidFill>
                  </a:rPr>
                  <a:t>为标准方差，</a:t>
                </a:r>
                <a14:m>
                  <m:oMath xmlns:m="http://schemas.openxmlformats.org/officeDocument/2006/math">
                    <m:sSub>
                      <m:sSubPr>
                        <m:ctrlPr>
                          <a:rPr lang="zh-CN" altLang="zh-CN" i="1">
                            <a:solidFill>
                              <a:srgbClr val="00B050"/>
                            </a:solidFill>
                          </a:rPr>
                        </m:ctrlPr>
                      </m:sSubPr>
                      <m:e>
                        <m:r>
                          <a:rPr lang="en-US" altLang="zh-CN" i="1">
                            <a:solidFill>
                              <a:srgbClr val="00B050"/>
                            </a:solidFill>
                          </a:rPr>
                          <m:t>𝜇</m:t>
                        </m:r>
                      </m:e>
                      <m:sub>
                        <m:r>
                          <a:rPr lang="en-US" altLang="zh-CN" i="1">
                            <a:solidFill>
                              <a:srgbClr val="00B050"/>
                            </a:solidFill>
                          </a:rPr>
                          <m:t>4</m:t>
                        </m:r>
                      </m:sub>
                    </m:sSub>
                  </m:oMath>
                </a14:m>
                <a:r>
                  <a:rPr lang="zh-CN" altLang="zh-CN" dirty="0">
                    <a:solidFill>
                      <a:srgbClr val="00B050"/>
                    </a:solidFill>
                  </a:rPr>
                  <a:t>为四阶均值，</a:t>
                </a:r>
                <a14:m>
                  <m:oMath xmlns:m="http://schemas.openxmlformats.org/officeDocument/2006/math">
                    <m:r>
                      <a:rPr lang="en-US" altLang="zh-CN" i="1">
                        <a:solidFill>
                          <a:srgbClr val="00B050"/>
                        </a:solidFill>
                      </a:rPr>
                      <m:t>𝑛</m:t>
                    </m:r>
                  </m:oMath>
                </a14:m>
                <a:r>
                  <a:rPr lang="zh-CN" altLang="zh-CN" dirty="0">
                    <a:solidFill>
                      <a:srgbClr val="00B050"/>
                    </a:solidFill>
                  </a:rPr>
                  <a:t>取值为</a:t>
                </a:r>
                <a:r>
                  <a:rPr lang="en-US" altLang="zh-CN" dirty="0">
                    <a:solidFill>
                      <a:srgbClr val="00B050"/>
                    </a:solidFill>
                  </a:rPr>
                  <a:t>8</a:t>
                </a:r>
                <a:r>
                  <a:rPr lang="zh-CN" altLang="zh-CN" dirty="0">
                    <a:solidFill>
                      <a:srgbClr val="00B050"/>
                    </a:solidFill>
                  </a:rPr>
                  <a:t>，</a:t>
                </a:r>
                <a:r>
                  <a:rPr lang="en-US" altLang="zh-CN" dirty="0">
                    <a:solidFill>
                      <a:srgbClr val="00B050"/>
                    </a:solidFill>
                  </a:rPr>
                  <a:t>4</a:t>
                </a:r>
                <a:r>
                  <a:rPr lang="zh-CN" altLang="zh-CN" dirty="0">
                    <a:solidFill>
                      <a:srgbClr val="00B050"/>
                    </a:solidFill>
                  </a:rPr>
                  <a:t>，</a:t>
                </a:r>
                <a:r>
                  <a:rPr lang="en-US" altLang="zh-CN" dirty="0">
                    <a:solidFill>
                      <a:srgbClr val="00B050"/>
                    </a:solidFill>
                  </a:rPr>
                  <a:t>2</a:t>
                </a:r>
                <a:r>
                  <a:rPr lang="zh-CN" altLang="zh-CN" dirty="0">
                    <a:solidFill>
                      <a:srgbClr val="00B050"/>
                    </a:solidFill>
                  </a:rPr>
                  <a:t>，</a:t>
                </a:r>
                <a:r>
                  <a:rPr lang="en-US" altLang="zh-CN" dirty="0">
                    <a:solidFill>
                      <a:srgbClr val="00B050"/>
                    </a:solidFill>
                  </a:rPr>
                  <a:t>1</a:t>
                </a:r>
                <a:r>
                  <a:rPr lang="zh-CN" altLang="zh-CN" dirty="0">
                    <a:solidFill>
                      <a:srgbClr val="00B050"/>
                    </a:solidFill>
                  </a:rPr>
                  <a:t>，</a:t>
                </a:r>
                <a:r>
                  <a:rPr lang="en-US" altLang="zh-CN" dirty="0">
                    <a:solidFill>
                      <a:srgbClr val="00B050"/>
                    </a:solidFill>
                  </a:rPr>
                  <a:t>1/2</a:t>
                </a:r>
                <a:r>
                  <a:rPr lang="zh-CN" altLang="zh-CN" dirty="0">
                    <a:solidFill>
                      <a:srgbClr val="00B050"/>
                    </a:solidFill>
                  </a:rPr>
                  <a:t>，</a:t>
                </a:r>
                <a:r>
                  <a:rPr lang="en-US" altLang="zh-CN" dirty="0">
                    <a:solidFill>
                      <a:srgbClr val="00B050"/>
                    </a:solidFill>
                  </a:rPr>
                  <a:t>1/4</a:t>
                </a:r>
                <a:r>
                  <a:rPr lang="zh-CN" altLang="zh-CN" dirty="0">
                    <a:solidFill>
                      <a:srgbClr val="00B050"/>
                    </a:solidFill>
                  </a:rPr>
                  <a:t>或</a:t>
                </a:r>
                <a:r>
                  <a:rPr lang="en-US" altLang="zh-CN" dirty="0">
                    <a:solidFill>
                      <a:srgbClr val="00B050"/>
                    </a:solidFill>
                  </a:rPr>
                  <a:t>1/8</a:t>
                </a:r>
                <a:r>
                  <a:rPr lang="zh-CN" altLang="zh-CN" dirty="0" smtClean="0">
                    <a:solidFill>
                      <a:srgbClr val="00B050"/>
                    </a:solidFill>
                  </a:rPr>
                  <a:t>。</a:t>
                </a:r>
                <a:endParaRPr lang="en-US" altLang="zh-CN" dirty="0" smtClean="0">
                  <a:solidFill>
                    <a:srgbClr val="00B050"/>
                  </a:solidFill>
                </a:endParaRPr>
              </a:p>
              <a:p>
                <a:r>
                  <a:rPr lang="en-US" altLang="zh-CN" dirty="0" err="1"/>
                  <a:t>Haralick</a:t>
                </a:r>
                <a:r>
                  <a:rPr lang="zh-CN" altLang="zh-CN" dirty="0"/>
                  <a:t>等人给出了基于灰度共生矩阵的数学描述，其数学公式</a:t>
                </a:r>
                <a:r>
                  <a:rPr lang="zh-CN" altLang="zh-CN" dirty="0" smtClean="0"/>
                  <a:t>如下</a:t>
                </a:r>
                <a:endParaRPr lang="en-US" altLang="zh-CN" dirty="0" smtClean="0"/>
              </a:p>
              <a:p>
                <a:pPr lvl="1"/>
                <a14:m>
                  <m:oMath xmlns:m="http://schemas.openxmlformats.org/officeDocument/2006/math">
                    <m:r>
                      <a:rPr lang="en-US" altLang="zh-CN" i="1" smtClean="0">
                        <a:solidFill>
                          <a:srgbClr val="0000FF"/>
                        </a:solidFill>
                      </a:rPr>
                      <m:t>𝐶𝑜𝑛𝑡𝑟𝑎𝑠𝑡</m:t>
                    </m:r>
                    <m:r>
                      <a:rPr lang="en-US" altLang="zh-CN" i="1" smtClean="0">
                        <a:solidFill>
                          <a:srgbClr val="0000FF"/>
                        </a:solidFill>
                      </a:rPr>
                      <m:t>=</m:t>
                    </m:r>
                    <m:nary>
                      <m:naryPr>
                        <m:chr m:val="∑"/>
                        <m:limLoc m:val="undOvr"/>
                        <m:ctrlPr>
                          <a:rPr lang="zh-CN" altLang="zh-CN" i="1">
                            <a:solidFill>
                              <a:srgbClr val="0000FF"/>
                            </a:solidFill>
                          </a:rPr>
                        </m:ctrlPr>
                      </m:naryPr>
                      <m:sub>
                        <m:r>
                          <a:rPr lang="en-US" altLang="zh-CN" i="1">
                            <a:solidFill>
                              <a:srgbClr val="0000FF"/>
                            </a:solidFill>
                          </a:rPr>
                          <m:t>𝑛</m:t>
                        </m:r>
                        <m:r>
                          <a:rPr lang="en-US" altLang="zh-CN" i="1">
                            <a:solidFill>
                              <a:srgbClr val="0000FF"/>
                            </a:solidFill>
                          </a:rPr>
                          <m:t>=0</m:t>
                        </m:r>
                      </m:sub>
                      <m:sup>
                        <m:sSub>
                          <m:sSubPr>
                            <m:ctrlPr>
                              <a:rPr lang="zh-CN" altLang="zh-CN" i="1">
                                <a:solidFill>
                                  <a:srgbClr val="0000FF"/>
                                </a:solidFill>
                              </a:rPr>
                            </m:ctrlPr>
                          </m:sSubPr>
                          <m:e>
                            <m:r>
                              <a:rPr lang="en-US" altLang="zh-CN" i="1">
                                <a:solidFill>
                                  <a:srgbClr val="0000FF"/>
                                </a:solidFill>
                              </a:rPr>
                              <m:t>𝑁</m:t>
                            </m:r>
                          </m:e>
                          <m:sub>
                            <m:r>
                              <a:rPr lang="en-US" altLang="zh-CN" i="1">
                                <a:solidFill>
                                  <a:srgbClr val="0000FF"/>
                                </a:solidFill>
                              </a:rPr>
                              <m:t>𝑔</m:t>
                            </m:r>
                          </m:sub>
                        </m:sSub>
                        <m:r>
                          <a:rPr lang="en-US" altLang="zh-CN" i="1">
                            <a:solidFill>
                              <a:srgbClr val="0000FF"/>
                            </a:solidFill>
                          </a:rPr>
                          <m:t>−1</m:t>
                        </m:r>
                      </m:sup>
                      <m:e>
                        <m:sSup>
                          <m:sSupPr>
                            <m:ctrlPr>
                              <a:rPr lang="zh-CN" altLang="zh-CN" i="1">
                                <a:solidFill>
                                  <a:srgbClr val="0000FF"/>
                                </a:solidFill>
                              </a:rPr>
                            </m:ctrlPr>
                          </m:sSupPr>
                          <m:e>
                            <m:r>
                              <a:rPr lang="en-US" altLang="zh-CN" i="1">
                                <a:solidFill>
                                  <a:srgbClr val="0000FF"/>
                                </a:solidFill>
                              </a:rPr>
                              <m:t>𝑛</m:t>
                            </m:r>
                          </m:e>
                          <m:sup>
                            <m:r>
                              <a:rPr lang="en-US" altLang="zh-CN" i="1">
                                <a:solidFill>
                                  <a:srgbClr val="0000FF"/>
                                </a:solidFill>
                              </a:rPr>
                              <m:t>2</m:t>
                            </m:r>
                          </m:sup>
                        </m:sSup>
                        <m:d>
                          <m:dPr>
                            <m:begChr m:val="{"/>
                            <m:endChr m:val="}"/>
                            <m:ctrlPr>
                              <a:rPr lang="zh-CN" altLang="zh-CN" i="1">
                                <a:solidFill>
                                  <a:srgbClr val="0000FF"/>
                                </a:solidFill>
                              </a:rPr>
                            </m:ctrlPr>
                          </m:dPr>
                          <m:e>
                            <m:sSub>
                              <m:sSubPr>
                                <m:ctrlPr>
                                  <a:rPr lang="zh-CN" altLang="zh-CN" i="1">
                                    <a:solidFill>
                                      <a:srgbClr val="0000FF"/>
                                    </a:solidFill>
                                  </a:rPr>
                                </m:ctrlPr>
                              </m:sSubPr>
                              <m:e>
                                <m:nary>
                                  <m:naryPr>
                                    <m:chr m:val="∑"/>
                                    <m:limLoc m:val="undOvr"/>
                                    <m:ctrlPr>
                                      <a:rPr lang="zh-CN" altLang="zh-CN" i="1">
                                        <a:solidFill>
                                          <a:srgbClr val="0000FF"/>
                                        </a:solidFill>
                                      </a:rPr>
                                    </m:ctrlPr>
                                  </m:naryPr>
                                  <m:sub>
                                    <m:r>
                                      <a:rPr lang="en-US" altLang="zh-CN" i="1">
                                        <a:solidFill>
                                          <a:srgbClr val="0000FF"/>
                                        </a:solidFill>
                                      </a:rPr>
                                      <m:t>𝑖</m:t>
                                    </m:r>
                                    <m:r>
                                      <a:rPr lang="en-US" altLang="zh-CN" i="1">
                                        <a:solidFill>
                                          <a:srgbClr val="0000FF"/>
                                        </a:solidFill>
                                      </a:rPr>
                                      <m:t>=1</m:t>
                                    </m:r>
                                  </m:sub>
                                  <m:sup>
                                    <m:sSub>
                                      <m:sSubPr>
                                        <m:ctrlPr>
                                          <a:rPr lang="zh-CN" altLang="zh-CN" i="1">
                                            <a:solidFill>
                                              <a:srgbClr val="0000FF"/>
                                            </a:solidFill>
                                          </a:rPr>
                                        </m:ctrlPr>
                                      </m:sSubPr>
                                      <m:e>
                                        <m:r>
                                          <a:rPr lang="en-US" altLang="zh-CN" i="1">
                                            <a:solidFill>
                                              <a:srgbClr val="0000FF"/>
                                            </a:solidFill>
                                          </a:rPr>
                                          <m:t>𝑁</m:t>
                                        </m:r>
                                      </m:e>
                                      <m:sub>
                                        <m:r>
                                          <a:rPr lang="en-US" altLang="zh-CN" i="1">
                                            <a:solidFill>
                                              <a:srgbClr val="0000FF"/>
                                            </a:solidFill>
                                          </a:rPr>
                                          <m:t>𝑔</m:t>
                                        </m:r>
                                      </m:sub>
                                    </m:sSub>
                                  </m:sup>
                                  <m:e>
                                    <m:nary>
                                      <m:naryPr>
                                        <m:chr m:val="∑"/>
                                        <m:limLoc m:val="undOvr"/>
                                        <m:ctrlPr>
                                          <a:rPr lang="zh-CN" altLang="zh-CN" i="1">
                                            <a:solidFill>
                                              <a:srgbClr val="0000FF"/>
                                            </a:solidFill>
                                          </a:rPr>
                                        </m:ctrlPr>
                                      </m:naryPr>
                                      <m:sub>
                                        <m:r>
                                          <a:rPr lang="en-US" altLang="zh-CN" i="1">
                                            <a:solidFill>
                                              <a:srgbClr val="0000FF"/>
                                            </a:solidFill>
                                          </a:rPr>
                                          <m:t>𝑗</m:t>
                                        </m:r>
                                        <m:r>
                                          <a:rPr lang="en-US" altLang="zh-CN" i="1">
                                            <a:solidFill>
                                              <a:srgbClr val="0000FF"/>
                                            </a:solidFill>
                                          </a:rPr>
                                          <m:t>=1</m:t>
                                        </m:r>
                                      </m:sub>
                                      <m:sup>
                                        <m:sSub>
                                          <m:sSubPr>
                                            <m:ctrlPr>
                                              <a:rPr lang="zh-CN" altLang="zh-CN" i="1">
                                                <a:solidFill>
                                                  <a:srgbClr val="0000FF"/>
                                                </a:solidFill>
                                              </a:rPr>
                                            </m:ctrlPr>
                                          </m:sSubPr>
                                          <m:e>
                                            <m:r>
                                              <a:rPr lang="en-US" altLang="zh-CN" i="1">
                                                <a:solidFill>
                                                  <a:srgbClr val="0000FF"/>
                                                </a:solidFill>
                                              </a:rPr>
                                              <m:t>𝑁</m:t>
                                            </m:r>
                                          </m:e>
                                          <m:sub>
                                            <m:r>
                                              <a:rPr lang="en-US" altLang="zh-CN" i="1">
                                                <a:solidFill>
                                                  <a:srgbClr val="0000FF"/>
                                                </a:solidFill>
                                              </a:rPr>
                                              <m:t>𝑔</m:t>
                                            </m:r>
                                          </m:sub>
                                        </m:sSub>
                                      </m:sup>
                                      <m:e>
                                        <m:r>
                                          <a:rPr lang="en-US" altLang="zh-CN" i="1">
                                            <a:solidFill>
                                              <a:srgbClr val="0000FF"/>
                                            </a:solidFill>
                                          </a:rPr>
                                          <m:t>𝑝</m:t>
                                        </m:r>
                                        <m:r>
                                          <a:rPr lang="en-US" altLang="zh-CN" i="1">
                                            <a:solidFill>
                                              <a:srgbClr val="0000FF"/>
                                            </a:solidFill>
                                          </a:rPr>
                                          <m:t>(</m:t>
                                        </m:r>
                                        <m:r>
                                          <a:rPr lang="en-US" altLang="zh-CN" i="1">
                                            <a:solidFill>
                                              <a:srgbClr val="0000FF"/>
                                            </a:solidFill>
                                          </a:rPr>
                                          <m:t>𝑖</m:t>
                                        </m:r>
                                        <m:r>
                                          <a:rPr lang="en-US" altLang="zh-CN" i="1">
                                            <a:solidFill>
                                              <a:srgbClr val="0000FF"/>
                                            </a:solidFill>
                                          </a:rPr>
                                          <m:t>,</m:t>
                                        </m:r>
                                        <m:r>
                                          <a:rPr lang="en-US" altLang="zh-CN" i="1">
                                            <a:solidFill>
                                              <a:srgbClr val="0000FF"/>
                                            </a:solidFill>
                                          </a:rPr>
                                          <m:t>𝑗</m:t>
                                        </m:r>
                                        <m:r>
                                          <a:rPr lang="en-US" altLang="zh-CN" i="1">
                                            <a:solidFill>
                                              <a:srgbClr val="0000FF"/>
                                            </a:solidFill>
                                          </a:rPr>
                                          <m:t>)</m:t>
                                        </m:r>
                                      </m:e>
                                    </m:nary>
                                  </m:e>
                                </m:nary>
                              </m:e>
                              <m:sub>
                                <m:d>
                                  <m:dPr>
                                    <m:begChr m:val="|"/>
                                    <m:endChr m:val="|"/>
                                    <m:ctrlPr>
                                      <a:rPr lang="zh-CN" altLang="zh-CN" i="1">
                                        <a:solidFill>
                                          <a:srgbClr val="0000FF"/>
                                        </a:solidFill>
                                      </a:rPr>
                                    </m:ctrlPr>
                                  </m:dPr>
                                  <m:e>
                                    <m:r>
                                      <a:rPr lang="en-US" altLang="zh-CN" i="1">
                                        <a:solidFill>
                                          <a:srgbClr val="0000FF"/>
                                        </a:solidFill>
                                      </a:rPr>
                                      <m:t>𝑖</m:t>
                                    </m:r>
                                    <m:r>
                                      <a:rPr lang="en-US" altLang="zh-CN" i="1">
                                        <a:solidFill>
                                          <a:srgbClr val="0000FF"/>
                                        </a:solidFill>
                                      </a:rPr>
                                      <m:t>−</m:t>
                                    </m:r>
                                    <m:r>
                                      <a:rPr lang="en-US" altLang="zh-CN" i="1">
                                        <a:solidFill>
                                          <a:srgbClr val="0000FF"/>
                                        </a:solidFill>
                                      </a:rPr>
                                      <m:t>𝑗</m:t>
                                    </m:r>
                                  </m:e>
                                </m:d>
                                <m:r>
                                  <a:rPr lang="en-US" altLang="zh-CN" i="1">
                                    <a:solidFill>
                                      <a:srgbClr val="0000FF"/>
                                    </a:solidFill>
                                  </a:rPr>
                                  <m:t>=</m:t>
                                </m:r>
                                <m:r>
                                  <a:rPr lang="en-US" altLang="zh-CN" i="1">
                                    <a:solidFill>
                                      <a:srgbClr val="0000FF"/>
                                    </a:solidFill>
                                  </a:rPr>
                                  <m:t>𝑛</m:t>
                                </m:r>
                              </m:sub>
                            </m:sSub>
                          </m:e>
                        </m:d>
                      </m:e>
                    </m:nary>
                    <m:r>
                      <a:rPr lang="zh-CN" altLang="zh-CN">
                        <a:solidFill>
                          <a:srgbClr val="0000FF"/>
                        </a:solidFill>
                      </a:rPr>
                      <m:t>，</m:t>
                    </m:r>
                  </m:oMath>
                </a14:m>
                <a:endParaRPr lang="en-US" altLang="zh-CN" dirty="0" smtClean="0">
                  <a:solidFill>
                    <a:srgbClr val="0000FF"/>
                  </a:solidFill>
                </a:endParaRPr>
              </a:p>
              <a:p>
                <a:pPr lvl="2"/>
                <a:r>
                  <a:rPr lang="zh-CN" altLang="zh-CN" dirty="0" smtClean="0">
                    <a:solidFill>
                      <a:srgbClr val="C00000"/>
                    </a:solidFill>
                  </a:rPr>
                  <a:t>其中</a:t>
                </a:r>
                <a14:m>
                  <m:oMath xmlns:m="http://schemas.openxmlformats.org/officeDocument/2006/math">
                    <m:r>
                      <a:rPr lang="en-US" altLang="zh-CN" i="1">
                        <a:solidFill>
                          <a:srgbClr val="C00000"/>
                        </a:solidFill>
                      </a:rPr>
                      <m:t>𝑝</m:t>
                    </m:r>
                    <m:r>
                      <a:rPr lang="en-US" altLang="zh-CN" i="1">
                        <a:solidFill>
                          <a:srgbClr val="C00000"/>
                        </a:solidFill>
                      </a:rPr>
                      <m:t>(</m:t>
                    </m:r>
                    <m:r>
                      <a:rPr lang="en-US" altLang="zh-CN" i="1">
                        <a:solidFill>
                          <a:srgbClr val="C00000"/>
                        </a:solidFill>
                      </a:rPr>
                      <m:t>𝑖</m:t>
                    </m:r>
                    <m:r>
                      <a:rPr lang="en-US" altLang="zh-CN" i="1">
                        <a:solidFill>
                          <a:srgbClr val="C00000"/>
                        </a:solidFill>
                      </a:rPr>
                      <m:t>,</m:t>
                    </m:r>
                    <m:r>
                      <a:rPr lang="en-US" altLang="zh-CN" i="1">
                        <a:solidFill>
                          <a:srgbClr val="C00000"/>
                        </a:solidFill>
                      </a:rPr>
                      <m:t>𝑗</m:t>
                    </m:r>
                    <m:r>
                      <a:rPr lang="en-US" altLang="zh-CN" i="1">
                        <a:solidFill>
                          <a:srgbClr val="C00000"/>
                        </a:solidFill>
                      </a:rPr>
                      <m:t>)</m:t>
                    </m:r>
                  </m:oMath>
                </a14:m>
                <a:r>
                  <a:rPr lang="en-US" altLang="zh-CN" dirty="0">
                    <a:solidFill>
                      <a:srgbClr val="C00000"/>
                    </a:solidFill>
                  </a:rPr>
                  <a:t> </a:t>
                </a:r>
                <a:r>
                  <a:rPr lang="zh-CN" altLang="zh-CN" dirty="0">
                    <a:solidFill>
                      <a:srgbClr val="C00000"/>
                    </a:solidFill>
                  </a:rPr>
                  <a:t>为图像灰度共生矩阵中坐标为</a:t>
                </a:r>
                <a14:m>
                  <m:oMath xmlns:m="http://schemas.openxmlformats.org/officeDocument/2006/math">
                    <m:r>
                      <a:rPr lang="en-US" altLang="zh-CN" i="1">
                        <a:solidFill>
                          <a:srgbClr val="C00000"/>
                        </a:solidFill>
                      </a:rPr>
                      <m:t>(</m:t>
                    </m:r>
                    <m:r>
                      <a:rPr lang="en-US" altLang="zh-CN" i="1">
                        <a:solidFill>
                          <a:srgbClr val="C00000"/>
                        </a:solidFill>
                      </a:rPr>
                      <m:t>𝑖</m:t>
                    </m:r>
                    <m:r>
                      <a:rPr lang="en-US" altLang="zh-CN" i="1">
                        <a:solidFill>
                          <a:srgbClr val="C00000"/>
                        </a:solidFill>
                      </a:rPr>
                      <m:t>,</m:t>
                    </m:r>
                    <m:r>
                      <a:rPr lang="en-US" altLang="zh-CN" i="1">
                        <a:solidFill>
                          <a:srgbClr val="C00000"/>
                        </a:solidFill>
                      </a:rPr>
                      <m:t>𝑗</m:t>
                    </m:r>
                    <m:r>
                      <a:rPr lang="en-US" altLang="zh-CN" i="1">
                        <a:solidFill>
                          <a:srgbClr val="C00000"/>
                        </a:solidFill>
                      </a:rPr>
                      <m:t>)</m:t>
                    </m:r>
                  </m:oMath>
                </a14:m>
                <a:r>
                  <a:rPr lang="en-US" altLang="zh-CN" dirty="0">
                    <a:solidFill>
                      <a:srgbClr val="C00000"/>
                    </a:solidFill>
                  </a:rPr>
                  <a:t> </a:t>
                </a:r>
                <a:r>
                  <a:rPr lang="zh-CN" altLang="zh-CN" dirty="0">
                    <a:solidFill>
                      <a:srgbClr val="C00000"/>
                    </a:solidFill>
                  </a:rPr>
                  <a:t>的元素，</a:t>
                </a:r>
                <a14:m>
                  <m:oMath xmlns:m="http://schemas.openxmlformats.org/officeDocument/2006/math">
                    <m:sSub>
                      <m:sSubPr>
                        <m:ctrlPr>
                          <a:rPr lang="zh-CN" altLang="zh-CN" i="1">
                            <a:solidFill>
                              <a:srgbClr val="C00000"/>
                            </a:solidFill>
                          </a:rPr>
                        </m:ctrlPr>
                      </m:sSubPr>
                      <m:e>
                        <m:r>
                          <a:rPr lang="en-US" altLang="zh-CN" i="1">
                            <a:solidFill>
                              <a:srgbClr val="C00000"/>
                            </a:solidFill>
                          </a:rPr>
                          <m:t>𝑁</m:t>
                        </m:r>
                      </m:e>
                      <m:sub>
                        <m:r>
                          <a:rPr lang="en-US" altLang="zh-CN" i="1">
                            <a:solidFill>
                              <a:srgbClr val="C00000"/>
                            </a:solidFill>
                          </a:rPr>
                          <m:t>𝑔</m:t>
                        </m:r>
                      </m:sub>
                    </m:sSub>
                  </m:oMath>
                </a14:m>
                <a:r>
                  <a:rPr lang="zh-CN" altLang="zh-CN" dirty="0">
                    <a:solidFill>
                      <a:srgbClr val="C00000"/>
                    </a:solidFill>
                  </a:rPr>
                  <a:t>为图像最大灰度级。</a:t>
                </a:r>
                <a:endParaRPr lang="en-US" altLang="zh-CN" dirty="0" smtClean="0">
                  <a:solidFill>
                    <a:srgbClr val="C0000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337" r="-395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数字图像处理</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69</a:t>
            </a:fld>
            <a:endParaRPr lang="zh-CN" altLang="en-US"/>
          </a:p>
        </p:txBody>
      </p:sp>
    </p:spTree>
    <p:extLst>
      <p:ext uri="{BB962C8B-B14F-4D97-AF65-F5344CB8AC3E}">
        <p14:creationId xmlns:p14="http://schemas.microsoft.com/office/powerpoint/2010/main" val="304241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 calcmode="lin" valueType="num">
                                      <p:cBhvr additive="base">
                                        <p:cTn id="1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 calcmode="lin" valueType="num">
                                      <p:cBhvr additive="base">
                                        <p:cTn id="1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RGB</a:t>
            </a:r>
            <a:r>
              <a:rPr lang="zh-CN" altLang="zh-CN" dirty="0"/>
              <a:t>色彩空间</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a:t>
            </a:fld>
            <a:endParaRPr lang="zh-CN" altLang="en-US"/>
          </a:p>
        </p:txBody>
      </p:sp>
      <p:pic>
        <p:nvPicPr>
          <p:cNvPr id="6" name="图片 5" descr="RGB颜色空间.bmp"/>
          <p:cNvPicPr/>
          <p:nvPr/>
        </p:nvPicPr>
        <p:blipFill>
          <a:blip r:embed="rId2" cstate="print"/>
          <a:stretch>
            <a:fillRect/>
          </a:stretch>
        </p:blipFill>
        <p:spPr>
          <a:xfrm>
            <a:off x="1043608" y="1772816"/>
            <a:ext cx="5976664" cy="4464496"/>
          </a:xfrm>
          <a:prstGeom prst="rect">
            <a:avLst/>
          </a:prstGeom>
        </p:spPr>
      </p:pic>
    </p:spTree>
    <p:extLst>
      <p:ext uri="{BB962C8B-B14F-4D97-AF65-F5344CB8AC3E}">
        <p14:creationId xmlns:p14="http://schemas.microsoft.com/office/powerpoint/2010/main" val="36249538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对比度</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1"/>
          </p:nvPr>
        </p:nvSpPr>
        <p:spPr/>
        <p:txBody>
          <a:bodyPr/>
          <a:lstStyle/>
          <a:p>
            <a:r>
              <a:rPr lang="zh-CN" altLang="en-US" dirty="0" smtClean="0"/>
              <a:t>数字图像处理</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70</a:t>
            </a:fld>
            <a:endParaRPr lang="zh-CN" altLang="en-US"/>
          </a:p>
        </p:txBody>
      </p:sp>
      <p:pic>
        <p:nvPicPr>
          <p:cNvPr id="6" name="图片 5" descr="G:\Temp\contrast.jpg"/>
          <p:cNvPicPr/>
          <p:nvPr/>
        </p:nvPicPr>
        <p:blipFill>
          <a:blip r:embed="rId2" cstate="print"/>
          <a:srcRect/>
          <a:stretch>
            <a:fillRect/>
          </a:stretch>
        </p:blipFill>
        <p:spPr bwMode="auto">
          <a:xfrm>
            <a:off x="611560" y="1844824"/>
            <a:ext cx="6984776" cy="1440160"/>
          </a:xfrm>
          <a:prstGeom prst="rect">
            <a:avLst/>
          </a:prstGeom>
          <a:noFill/>
          <a:ln w="9525">
            <a:noFill/>
            <a:miter lim="800000"/>
            <a:headEnd/>
            <a:tailEnd/>
          </a:ln>
        </p:spPr>
      </p:pic>
      <mc:AlternateContent xmlns:mc="http://schemas.openxmlformats.org/markup-compatibility/2006">
        <mc:Choice xmlns:a14="http://schemas.microsoft.com/office/drawing/2010/main" Requires="a14">
          <p:sp>
            <p:nvSpPr>
              <p:cNvPr id="7" name="云形标注 6"/>
              <p:cNvSpPr/>
              <p:nvPr/>
            </p:nvSpPr>
            <p:spPr>
              <a:xfrm>
                <a:off x="899592" y="3586212"/>
                <a:ext cx="1152128" cy="900100"/>
              </a:xfrm>
              <a:prstGeom prst="cloudCallout">
                <a:avLst>
                  <a:gd name="adj1" fmla="val 31739"/>
                  <a:gd name="adj2" fmla="val -709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zh-CN" i="1"/>
                          </m:ctrlPr>
                        </m:sSubPr>
                        <m:e>
                          <m:r>
                            <a:rPr lang="en-US" altLang="zh-CN" i="1"/>
                            <m:t>𝐶</m:t>
                          </m:r>
                        </m:e>
                        <m:sub>
                          <m:r>
                            <a:rPr lang="en-US" altLang="zh-CN" i="1"/>
                            <m:t>𝑎</m:t>
                          </m:r>
                        </m:sub>
                      </m:sSub>
                      <m:r>
                        <a:rPr lang="en-US" altLang="zh-CN" i="1"/>
                        <m:t>=424</m:t>
                      </m:r>
                    </m:oMath>
                  </m:oMathPara>
                </a14:m>
                <a:endParaRPr lang="zh-CN" altLang="en-US" dirty="0"/>
              </a:p>
            </p:txBody>
          </p:sp>
        </mc:Choice>
        <mc:Fallback>
          <p:sp>
            <p:nvSpPr>
              <p:cNvPr id="7" name="云形标注 6"/>
              <p:cNvSpPr>
                <a:spLocks noRot="1" noChangeAspect="1" noMove="1" noResize="1" noEditPoints="1" noAdjustHandles="1" noChangeArrowheads="1" noChangeShapeType="1" noTextEdit="1"/>
              </p:cNvSpPr>
              <p:nvPr/>
            </p:nvSpPr>
            <p:spPr>
              <a:xfrm>
                <a:off x="899592" y="3586212"/>
                <a:ext cx="1152128" cy="900100"/>
              </a:xfrm>
              <a:prstGeom prst="cloudCallout">
                <a:avLst>
                  <a:gd name="adj1" fmla="val 31739"/>
                  <a:gd name="adj2" fmla="val -70913"/>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云形标注 7"/>
              <p:cNvSpPr/>
              <p:nvPr/>
            </p:nvSpPr>
            <p:spPr>
              <a:xfrm>
                <a:off x="2267744" y="4005064"/>
                <a:ext cx="1152128" cy="900100"/>
              </a:xfrm>
              <a:prstGeom prst="cloudCallout">
                <a:avLst>
                  <a:gd name="adj1" fmla="val 26481"/>
                  <a:gd name="adj2" fmla="val -1186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zh-CN" i="1"/>
                          </m:ctrlPr>
                        </m:sSubPr>
                        <m:e>
                          <m:r>
                            <a:rPr lang="en-US" altLang="zh-CN" i="1"/>
                            <m:t>𝐶</m:t>
                          </m:r>
                        </m:e>
                        <m:sub>
                          <m:r>
                            <a:rPr lang="en-US" altLang="zh-CN" i="1"/>
                            <m:t>𝑏</m:t>
                          </m:r>
                        </m:sub>
                      </m:sSub>
                      <m:r>
                        <a:rPr lang="en-US" altLang="zh-CN" i="1"/>
                        <m:t>=208</m:t>
                      </m:r>
                    </m:oMath>
                  </m:oMathPara>
                </a14:m>
                <a:endParaRPr lang="zh-CN" altLang="en-US" dirty="0"/>
              </a:p>
            </p:txBody>
          </p:sp>
        </mc:Choice>
        <mc:Fallback>
          <p:sp>
            <p:nvSpPr>
              <p:cNvPr id="8" name="云形标注 7"/>
              <p:cNvSpPr>
                <a:spLocks noRot="1" noChangeAspect="1" noMove="1" noResize="1" noEditPoints="1" noAdjustHandles="1" noChangeArrowheads="1" noChangeShapeType="1" noTextEdit="1"/>
              </p:cNvSpPr>
              <p:nvPr/>
            </p:nvSpPr>
            <p:spPr>
              <a:xfrm>
                <a:off x="2267744" y="4005064"/>
                <a:ext cx="1152128" cy="900100"/>
              </a:xfrm>
              <a:prstGeom prst="cloudCallout">
                <a:avLst>
                  <a:gd name="adj1" fmla="val 26481"/>
                  <a:gd name="adj2" fmla="val -118651"/>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云形标注 8"/>
              <p:cNvSpPr/>
              <p:nvPr/>
            </p:nvSpPr>
            <p:spPr>
              <a:xfrm>
                <a:off x="3635896" y="4329100"/>
                <a:ext cx="1152128" cy="900100"/>
              </a:xfrm>
              <a:prstGeom prst="cloudCallout">
                <a:avLst>
                  <a:gd name="adj1" fmla="val 28093"/>
                  <a:gd name="adj2" fmla="val -1554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zh-CN" i="1"/>
                          </m:ctrlPr>
                        </m:sSubPr>
                        <m:e>
                          <m:r>
                            <a:rPr lang="en-US" altLang="zh-CN" i="1"/>
                            <m:t>𝐶</m:t>
                          </m:r>
                        </m:e>
                        <m:sub>
                          <m:r>
                            <a:rPr lang="en-US" altLang="zh-CN" i="1"/>
                            <m:t>𝑐</m:t>
                          </m:r>
                        </m:sub>
                      </m:sSub>
                      <m:r>
                        <a:rPr lang="en-US" altLang="zh-CN" i="1"/>
                        <m:t>=96</m:t>
                      </m:r>
                    </m:oMath>
                  </m:oMathPara>
                </a14:m>
                <a:endParaRPr lang="zh-CN" altLang="en-US" dirty="0"/>
              </a:p>
            </p:txBody>
          </p:sp>
        </mc:Choice>
        <mc:Fallback>
          <p:sp>
            <p:nvSpPr>
              <p:cNvPr id="9" name="云形标注 8"/>
              <p:cNvSpPr>
                <a:spLocks noRot="1" noChangeAspect="1" noMove="1" noResize="1" noEditPoints="1" noAdjustHandles="1" noChangeArrowheads="1" noChangeShapeType="1" noTextEdit="1"/>
              </p:cNvSpPr>
              <p:nvPr/>
            </p:nvSpPr>
            <p:spPr>
              <a:xfrm>
                <a:off x="3635896" y="4329100"/>
                <a:ext cx="1152128" cy="900100"/>
              </a:xfrm>
              <a:prstGeom prst="cloudCallout">
                <a:avLst>
                  <a:gd name="adj1" fmla="val 28093"/>
                  <a:gd name="adj2" fmla="val -155493"/>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云形标注 9"/>
              <p:cNvSpPr/>
              <p:nvPr/>
            </p:nvSpPr>
            <p:spPr>
              <a:xfrm>
                <a:off x="5076056" y="4653136"/>
                <a:ext cx="1152128" cy="900100"/>
              </a:xfrm>
              <a:prstGeom prst="cloudCallout">
                <a:avLst>
                  <a:gd name="adj1" fmla="val 23599"/>
                  <a:gd name="adj2" fmla="val -1940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zh-CN" i="1"/>
                          </m:ctrlPr>
                        </m:sSubPr>
                        <m:e>
                          <m:r>
                            <a:rPr lang="en-US" altLang="zh-CN" i="1"/>
                            <m:t>𝐶</m:t>
                          </m:r>
                        </m:e>
                        <m:sub>
                          <m:r>
                            <a:rPr lang="en-US" altLang="zh-CN" i="1"/>
                            <m:t>𝑑</m:t>
                          </m:r>
                        </m:sub>
                      </m:sSub>
                      <m:r>
                        <a:rPr lang="en-US" altLang="zh-CN" i="1"/>
                        <m:t>=17</m:t>
                      </m:r>
                    </m:oMath>
                  </m:oMathPara>
                </a14:m>
                <a:endParaRPr lang="zh-CN" altLang="en-US" dirty="0"/>
              </a:p>
            </p:txBody>
          </p:sp>
        </mc:Choice>
        <mc:Fallback>
          <p:sp>
            <p:nvSpPr>
              <p:cNvPr id="10" name="云形标注 9"/>
              <p:cNvSpPr>
                <a:spLocks noRot="1" noChangeAspect="1" noMove="1" noResize="1" noEditPoints="1" noAdjustHandles="1" noChangeArrowheads="1" noChangeShapeType="1" noTextEdit="1"/>
              </p:cNvSpPr>
              <p:nvPr/>
            </p:nvSpPr>
            <p:spPr>
              <a:xfrm>
                <a:off x="5076056" y="4653136"/>
                <a:ext cx="1152128" cy="900100"/>
              </a:xfrm>
              <a:prstGeom prst="cloudCallout">
                <a:avLst>
                  <a:gd name="adj1" fmla="val 23599"/>
                  <a:gd name="adj2" fmla="val -194059"/>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云形标注 10"/>
              <p:cNvSpPr/>
              <p:nvPr/>
            </p:nvSpPr>
            <p:spPr>
              <a:xfrm>
                <a:off x="6444208" y="4977172"/>
                <a:ext cx="1152128" cy="900100"/>
              </a:xfrm>
              <a:prstGeom prst="cloudCallout">
                <a:avLst>
                  <a:gd name="adj1" fmla="val 25294"/>
                  <a:gd name="adj2" fmla="val -2269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zh-CN" i="1"/>
                          </m:ctrlPr>
                        </m:sSubPr>
                        <m:e>
                          <m:r>
                            <a:rPr lang="en-US" altLang="zh-CN" i="1"/>
                            <m:t>𝐶</m:t>
                          </m:r>
                        </m:e>
                        <m:sub>
                          <m:r>
                            <a:rPr lang="en-US" altLang="zh-CN" i="1"/>
                            <m:t>𝑒</m:t>
                          </m:r>
                        </m:sub>
                      </m:sSub>
                      <m:r>
                        <a:rPr lang="en-US" altLang="zh-CN" i="1"/>
                        <m:t>=0</m:t>
                      </m:r>
                    </m:oMath>
                  </m:oMathPara>
                </a14:m>
                <a:endParaRPr lang="zh-CN" altLang="en-US" dirty="0"/>
              </a:p>
            </p:txBody>
          </p:sp>
        </mc:Choice>
        <mc:Fallback>
          <p:sp>
            <p:nvSpPr>
              <p:cNvPr id="11" name="云形标注 10"/>
              <p:cNvSpPr>
                <a:spLocks noRot="1" noChangeAspect="1" noMove="1" noResize="1" noEditPoints="1" noAdjustHandles="1" noChangeArrowheads="1" noChangeShapeType="1" noTextEdit="1"/>
              </p:cNvSpPr>
              <p:nvPr/>
            </p:nvSpPr>
            <p:spPr>
              <a:xfrm>
                <a:off x="6444208" y="4977172"/>
                <a:ext cx="1152128" cy="900100"/>
              </a:xfrm>
              <a:prstGeom prst="cloudCallout">
                <a:avLst>
                  <a:gd name="adj1" fmla="val 25294"/>
                  <a:gd name="adj2" fmla="val -226981"/>
                </a:avLst>
              </a:prstGeom>
              <a:blipFill rotWithShape="1">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979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方向性</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lnSpcReduction="10000"/>
              </a:bodyPr>
              <a:lstStyle/>
              <a:p>
                <a:r>
                  <a:rPr lang="en-US" altLang="zh-CN" dirty="0"/>
                  <a:t>Tamura</a:t>
                </a:r>
                <a:r>
                  <a:rPr lang="zh-CN" altLang="zh-CN" dirty="0"/>
                  <a:t>方法的核心就是构建方向角局部边缘概率直方图，其大致步骤如下</a:t>
                </a:r>
                <a:r>
                  <a:rPr lang="zh-CN" altLang="zh-CN" dirty="0" smtClean="0"/>
                  <a:t>：</a:t>
                </a:r>
                <a:endParaRPr lang="en-US" altLang="zh-CN" dirty="0" smtClean="0"/>
              </a:p>
              <a:p>
                <a:pPr lvl="1"/>
                <a:r>
                  <a:rPr lang="zh-CN" altLang="zh-CN" dirty="0"/>
                  <a:t>对灰度图像的每一个像素计算梯度矢量，梯度矢量的模记为</a:t>
                </a:r>
                <a14:m>
                  <m:oMath xmlns:m="http://schemas.openxmlformats.org/officeDocument/2006/math">
                    <m:d>
                      <m:dPr>
                        <m:begChr m:val="|"/>
                        <m:endChr m:val="|"/>
                        <m:ctrlPr>
                          <a:rPr lang="zh-CN" altLang="zh-CN" i="1"/>
                        </m:ctrlPr>
                      </m:dPr>
                      <m:e>
                        <m:r>
                          <a:rPr lang="en-US" altLang="zh-CN" i="1"/>
                          <m:t>∆</m:t>
                        </m:r>
                        <m:r>
                          <a:rPr lang="en-US" altLang="zh-CN" i="1"/>
                          <m:t>𝐺</m:t>
                        </m:r>
                      </m:e>
                    </m:d>
                  </m:oMath>
                </a14:m>
                <a:r>
                  <a:rPr lang="zh-CN" altLang="zh-CN" dirty="0"/>
                  <a:t>，水平夹角记为</a:t>
                </a:r>
                <a14:m>
                  <m:oMath xmlns:m="http://schemas.openxmlformats.org/officeDocument/2006/math">
                    <m:r>
                      <a:rPr lang="en-US" altLang="zh-CN" i="1"/>
                      <m:t>𝜃</m:t>
                    </m:r>
                  </m:oMath>
                </a14:m>
                <a:r>
                  <a:rPr lang="zh-CN" altLang="zh-CN" dirty="0"/>
                  <a:t>。在离散情况下，</a:t>
                </a:r>
                <a14:m>
                  <m:oMath xmlns:m="http://schemas.openxmlformats.org/officeDocument/2006/math">
                    <m:d>
                      <m:dPr>
                        <m:begChr m:val="|"/>
                        <m:endChr m:val="|"/>
                        <m:ctrlPr>
                          <a:rPr lang="zh-CN" altLang="zh-CN" i="1"/>
                        </m:ctrlPr>
                      </m:dPr>
                      <m:e>
                        <m:r>
                          <a:rPr lang="en-US" altLang="zh-CN" i="1"/>
                          <m:t>∆</m:t>
                        </m:r>
                        <m:r>
                          <a:rPr lang="en-US" altLang="zh-CN" i="1"/>
                          <m:t>𝐺</m:t>
                        </m:r>
                      </m:e>
                    </m:d>
                  </m:oMath>
                </a14:m>
                <a:r>
                  <a:rPr lang="zh-CN" altLang="zh-CN" dirty="0"/>
                  <a:t>和</a:t>
                </a:r>
                <a14:m>
                  <m:oMath xmlns:m="http://schemas.openxmlformats.org/officeDocument/2006/math">
                    <m:r>
                      <a:rPr lang="en-US" altLang="zh-CN" i="1"/>
                      <m:t>𝜃</m:t>
                    </m:r>
                  </m:oMath>
                </a14:m>
                <a:r>
                  <a:rPr lang="zh-CN" altLang="zh-CN" dirty="0"/>
                  <a:t>近似如下</a:t>
                </a:r>
                <a:r>
                  <a:rPr lang="zh-CN" altLang="zh-CN" dirty="0" smtClean="0"/>
                  <a:t>：</a:t>
                </a:r>
                <a:endParaRPr lang="en-US" altLang="zh-CN" dirty="0" smtClean="0"/>
              </a:p>
              <a:p>
                <a:pPr lvl="2"/>
                <a14:m>
                  <m:oMath xmlns:m="http://schemas.openxmlformats.org/officeDocument/2006/math">
                    <m:d>
                      <m:dPr>
                        <m:begChr m:val="|"/>
                        <m:endChr m:val="|"/>
                        <m:ctrlPr>
                          <a:rPr lang="zh-CN" altLang="zh-CN" i="1" smtClean="0">
                            <a:solidFill>
                              <a:srgbClr val="0000FF"/>
                            </a:solidFill>
                          </a:rPr>
                        </m:ctrlPr>
                      </m:dPr>
                      <m:e>
                        <m:r>
                          <a:rPr lang="en-US" altLang="zh-CN" i="1">
                            <a:solidFill>
                              <a:srgbClr val="0000FF"/>
                            </a:solidFill>
                          </a:rPr>
                          <m:t>∆</m:t>
                        </m:r>
                        <m:r>
                          <a:rPr lang="en-US" altLang="zh-CN" i="1">
                            <a:solidFill>
                              <a:srgbClr val="0000FF"/>
                            </a:solidFill>
                          </a:rPr>
                          <m:t>𝐺</m:t>
                        </m:r>
                      </m:e>
                    </m:d>
                    <m:r>
                      <a:rPr lang="en-US" altLang="zh-CN" i="1">
                        <a:solidFill>
                          <a:srgbClr val="0000FF"/>
                        </a:solidFill>
                      </a:rPr>
                      <m:t>=</m:t>
                    </m:r>
                    <m:f>
                      <m:fPr>
                        <m:type m:val="skw"/>
                        <m:ctrlPr>
                          <a:rPr lang="zh-CN" altLang="zh-CN" i="1">
                            <a:solidFill>
                              <a:srgbClr val="0000FF"/>
                            </a:solidFill>
                          </a:rPr>
                        </m:ctrlPr>
                      </m:fPr>
                      <m:num>
                        <m:d>
                          <m:dPr>
                            <m:begChr m:val="|"/>
                            <m:endChr m:val="|"/>
                            <m:ctrlPr>
                              <a:rPr lang="zh-CN" altLang="zh-CN" i="1">
                                <a:solidFill>
                                  <a:srgbClr val="0000FF"/>
                                </a:solidFill>
                              </a:rPr>
                            </m:ctrlPr>
                          </m:dPr>
                          <m:e>
                            <m:sSub>
                              <m:sSubPr>
                                <m:ctrlPr>
                                  <a:rPr lang="zh-CN" altLang="zh-CN" i="1">
                                    <a:solidFill>
                                      <a:srgbClr val="0000FF"/>
                                    </a:solidFill>
                                  </a:rPr>
                                </m:ctrlPr>
                              </m:sSubPr>
                              <m:e>
                                <m:r>
                                  <a:rPr lang="en-US" altLang="zh-CN" i="1">
                                    <a:solidFill>
                                      <a:srgbClr val="0000FF"/>
                                    </a:solidFill>
                                  </a:rPr>
                                  <m:t>∆</m:t>
                                </m:r>
                              </m:e>
                              <m:sub>
                                <m:r>
                                  <a:rPr lang="en-US" altLang="zh-CN" i="1">
                                    <a:solidFill>
                                      <a:srgbClr val="0000FF"/>
                                    </a:solidFill>
                                  </a:rPr>
                                  <m:t>𝐻</m:t>
                                </m:r>
                              </m:sub>
                            </m:sSub>
                          </m:e>
                        </m:d>
                        <m:r>
                          <a:rPr lang="en-US" altLang="zh-CN" i="1">
                            <a:solidFill>
                              <a:srgbClr val="0000FF"/>
                            </a:solidFill>
                          </a:rPr>
                          <m:t>+</m:t>
                        </m:r>
                        <m:d>
                          <m:dPr>
                            <m:begChr m:val="|"/>
                            <m:endChr m:val="|"/>
                            <m:ctrlPr>
                              <a:rPr lang="zh-CN" altLang="zh-CN" i="1">
                                <a:solidFill>
                                  <a:srgbClr val="0000FF"/>
                                </a:solidFill>
                              </a:rPr>
                            </m:ctrlPr>
                          </m:dPr>
                          <m:e>
                            <m:sSub>
                              <m:sSubPr>
                                <m:ctrlPr>
                                  <a:rPr lang="zh-CN" altLang="zh-CN" i="1">
                                    <a:solidFill>
                                      <a:srgbClr val="0000FF"/>
                                    </a:solidFill>
                                  </a:rPr>
                                </m:ctrlPr>
                              </m:sSubPr>
                              <m:e>
                                <m:r>
                                  <a:rPr lang="en-US" altLang="zh-CN" i="1">
                                    <a:solidFill>
                                      <a:srgbClr val="0000FF"/>
                                    </a:solidFill>
                                  </a:rPr>
                                  <m:t>∆</m:t>
                                </m:r>
                              </m:e>
                              <m:sub>
                                <m:r>
                                  <a:rPr lang="en-US" altLang="zh-CN" i="1">
                                    <a:solidFill>
                                      <a:srgbClr val="0000FF"/>
                                    </a:solidFill>
                                  </a:rPr>
                                  <m:t>𝑉</m:t>
                                </m:r>
                              </m:sub>
                            </m:sSub>
                          </m:e>
                        </m:d>
                      </m:num>
                      <m:den>
                        <m:r>
                          <a:rPr lang="en-US" altLang="zh-CN" i="1">
                            <a:solidFill>
                              <a:srgbClr val="0000FF"/>
                            </a:solidFill>
                          </a:rPr>
                          <m:t>2</m:t>
                        </m:r>
                      </m:den>
                    </m:f>
                    <m:r>
                      <a:rPr lang="zh-CN" altLang="zh-CN">
                        <a:solidFill>
                          <a:srgbClr val="0000FF"/>
                        </a:solidFill>
                      </a:rPr>
                      <m:t>，</m:t>
                    </m:r>
                  </m:oMath>
                </a14:m>
                <a:endParaRPr lang="en-US" altLang="zh-CN" dirty="0" smtClean="0">
                  <a:solidFill>
                    <a:srgbClr val="0000FF"/>
                  </a:solidFill>
                </a:endParaRPr>
              </a:p>
              <a:p>
                <a:pPr lvl="2"/>
                <a14:m>
                  <m:oMath xmlns:m="http://schemas.openxmlformats.org/officeDocument/2006/math">
                    <m:r>
                      <a:rPr lang="en-US" altLang="zh-CN" i="1">
                        <a:solidFill>
                          <a:srgbClr val="0000FF"/>
                        </a:solidFill>
                      </a:rPr>
                      <m:t>𝜃</m:t>
                    </m:r>
                    <m:r>
                      <a:rPr lang="en-US" altLang="zh-CN" i="1">
                        <a:solidFill>
                          <a:srgbClr val="0000FF"/>
                        </a:solidFill>
                      </a:rPr>
                      <m:t>=</m:t>
                    </m:r>
                    <m:sSup>
                      <m:sSupPr>
                        <m:ctrlPr>
                          <a:rPr lang="zh-CN" altLang="zh-CN" i="1">
                            <a:solidFill>
                              <a:srgbClr val="0000FF"/>
                            </a:solidFill>
                          </a:rPr>
                        </m:ctrlPr>
                      </m:sSupPr>
                      <m:e>
                        <m:r>
                          <m:rPr>
                            <m:sty m:val="p"/>
                          </m:rPr>
                          <a:rPr lang="en-US" altLang="zh-CN">
                            <a:solidFill>
                              <a:srgbClr val="0000FF"/>
                            </a:solidFill>
                          </a:rPr>
                          <m:t>tan</m:t>
                        </m:r>
                      </m:e>
                      <m:sup>
                        <m:r>
                          <a:rPr lang="en-US" altLang="zh-CN" i="1">
                            <a:solidFill>
                              <a:srgbClr val="0000FF"/>
                            </a:solidFill>
                          </a:rPr>
                          <m:t>−1</m:t>
                        </m:r>
                      </m:sup>
                    </m:sSup>
                    <m:d>
                      <m:dPr>
                        <m:ctrlPr>
                          <a:rPr lang="zh-CN" altLang="zh-CN" i="1">
                            <a:solidFill>
                              <a:srgbClr val="0000FF"/>
                            </a:solidFill>
                          </a:rPr>
                        </m:ctrlPr>
                      </m:dPr>
                      <m:e>
                        <m:f>
                          <m:fPr>
                            <m:type m:val="skw"/>
                            <m:ctrlPr>
                              <a:rPr lang="zh-CN" altLang="zh-CN" i="1">
                                <a:solidFill>
                                  <a:srgbClr val="0000FF"/>
                                </a:solidFill>
                              </a:rPr>
                            </m:ctrlPr>
                          </m:fPr>
                          <m:num>
                            <m:sSub>
                              <m:sSubPr>
                                <m:ctrlPr>
                                  <a:rPr lang="zh-CN" altLang="zh-CN" i="1">
                                    <a:solidFill>
                                      <a:srgbClr val="0000FF"/>
                                    </a:solidFill>
                                  </a:rPr>
                                </m:ctrlPr>
                              </m:sSubPr>
                              <m:e>
                                <m:r>
                                  <a:rPr lang="en-US" altLang="zh-CN" i="1">
                                    <a:solidFill>
                                      <a:srgbClr val="0000FF"/>
                                    </a:solidFill>
                                  </a:rPr>
                                  <m:t>∆</m:t>
                                </m:r>
                              </m:e>
                              <m:sub>
                                <m:r>
                                  <a:rPr lang="en-US" altLang="zh-CN" i="1">
                                    <a:solidFill>
                                      <a:srgbClr val="0000FF"/>
                                    </a:solidFill>
                                  </a:rPr>
                                  <m:t>𝑉</m:t>
                                </m:r>
                              </m:sub>
                            </m:sSub>
                          </m:num>
                          <m:den>
                            <m:sSub>
                              <m:sSubPr>
                                <m:ctrlPr>
                                  <a:rPr lang="zh-CN" altLang="zh-CN" i="1">
                                    <a:solidFill>
                                      <a:srgbClr val="0000FF"/>
                                    </a:solidFill>
                                  </a:rPr>
                                </m:ctrlPr>
                              </m:sSubPr>
                              <m:e>
                                <m:r>
                                  <a:rPr lang="en-US" altLang="zh-CN" i="1">
                                    <a:solidFill>
                                      <a:srgbClr val="0000FF"/>
                                    </a:solidFill>
                                  </a:rPr>
                                  <m:t>∆</m:t>
                                </m:r>
                              </m:e>
                              <m:sub>
                                <m:r>
                                  <a:rPr lang="en-US" altLang="zh-CN" i="1">
                                    <a:solidFill>
                                      <a:srgbClr val="0000FF"/>
                                    </a:solidFill>
                                  </a:rPr>
                                  <m:t>𝐻</m:t>
                                </m:r>
                              </m:sub>
                            </m:sSub>
                          </m:den>
                        </m:f>
                      </m:e>
                    </m:d>
                    <m:r>
                      <a:rPr lang="en-US" altLang="zh-CN" i="1">
                        <a:solidFill>
                          <a:srgbClr val="0000FF"/>
                        </a:solidFill>
                      </a:rPr>
                      <m:t>+</m:t>
                    </m:r>
                    <m:f>
                      <m:fPr>
                        <m:ctrlPr>
                          <a:rPr lang="zh-CN" altLang="zh-CN" i="1">
                            <a:solidFill>
                              <a:srgbClr val="0000FF"/>
                            </a:solidFill>
                          </a:rPr>
                        </m:ctrlPr>
                      </m:fPr>
                      <m:num>
                        <m:r>
                          <a:rPr lang="en-US" altLang="zh-CN" i="1">
                            <a:solidFill>
                              <a:srgbClr val="0000FF"/>
                            </a:solidFill>
                          </a:rPr>
                          <m:t>𝜋</m:t>
                        </m:r>
                      </m:num>
                      <m:den>
                        <m:r>
                          <a:rPr lang="en-US" altLang="zh-CN" i="1">
                            <a:solidFill>
                              <a:srgbClr val="0000FF"/>
                            </a:solidFill>
                          </a:rPr>
                          <m:t>2</m:t>
                        </m:r>
                      </m:den>
                    </m:f>
                    <m:r>
                      <a:rPr lang="zh-CN" altLang="zh-CN"/>
                      <m:t>，</m:t>
                    </m:r>
                  </m:oMath>
                </a14:m>
                <a:endParaRPr lang="en-US" altLang="zh-CN" dirty="0" smtClean="0"/>
              </a:p>
              <a:p>
                <a:pPr lvl="3"/>
                <a:r>
                  <a:rPr lang="zh-CN" altLang="zh-CN" dirty="0" smtClean="0">
                    <a:solidFill>
                      <a:srgbClr val="C00000"/>
                    </a:solidFill>
                  </a:rPr>
                  <a:t>其中</a:t>
                </a:r>
                <a14:m>
                  <m:oMath xmlns:m="http://schemas.openxmlformats.org/officeDocument/2006/math">
                    <m:sSub>
                      <m:sSubPr>
                        <m:ctrlPr>
                          <a:rPr lang="zh-CN" altLang="zh-CN" i="1">
                            <a:solidFill>
                              <a:srgbClr val="C00000"/>
                            </a:solidFill>
                          </a:rPr>
                        </m:ctrlPr>
                      </m:sSubPr>
                      <m:e>
                        <m:r>
                          <a:rPr lang="en-US" altLang="zh-CN" i="1">
                            <a:solidFill>
                              <a:srgbClr val="C00000"/>
                            </a:solidFill>
                          </a:rPr>
                          <m:t>∆</m:t>
                        </m:r>
                      </m:e>
                      <m:sub>
                        <m:r>
                          <a:rPr lang="en-US" altLang="zh-CN" i="1">
                            <a:solidFill>
                              <a:srgbClr val="C00000"/>
                            </a:solidFill>
                          </a:rPr>
                          <m:t>𝐻</m:t>
                        </m:r>
                      </m:sub>
                    </m:sSub>
                  </m:oMath>
                </a14:m>
                <a:r>
                  <a:rPr lang="zh-CN" altLang="zh-CN" dirty="0">
                    <a:solidFill>
                      <a:srgbClr val="C00000"/>
                    </a:solidFill>
                  </a:rPr>
                  <a:t>和</a:t>
                </a:r>
                <a14:m>
                  <m:oMath xmlns:m="http://schemas.openxmlformats.org/officeDocument/2006/math">
                    <m:sSub>
                      <m:sSubPr>
                        <m:ctrlPr>
                          <a:rPr lang="zh-CN" altLang="zh-CN" i="1">
                            <a:solidFill>
                              <a:srgbClr val="C00000"/>
                            </a:solidFill>
                          </a:rPr>
                        </m:ctrlPr>
                      </m:sSubPr>
                      <m:e>
                        <m:r>
                          <a:rPr lang="en-US" altLang="zh-CN" i="1">
                            <a:solidFill>
                              <a:srgbClr val="C00000"/>
                            </a:solidFill>
                          </a:rPr>
                          <m:t>∆</m:t>
                        </m:r>
                      </m:e>
                      <m:sub>
                        <m:r>
                          <a:rPr lang="en-US" altLang="zh-CN" i="1">
                            <a:solidFill>
                              <a:srgbClr val="C00000"/>
                            </a:solidFill>
                          </a:rPr>
                          <m:t>𝑉</m:t>
                        </m:r>
                      </m:sub>
                    </m:sSub>
                  </m:oMath>
                </a14:m>
                <a:r>
                  <a:rPr lang="zh-CN" altLang="zh-CN" dirty="0">
                    <a:solidFill>
                      <a:srgbClr val="C00000"/>
                    </a:solidFill>
                  </a:rPr>
                  <a:t>分别为水平差分和垂直差分</a:t>
                </a:r>
                <a:r>
                  <a:rPr lang="zh-CN" altLang="zh-CN" dirty="0" smtClean="0">
                    <a:solidFill>
                      <a:srgbClr val="C00000"/>
                    </a:solidFill>
                  </a:rPr>
                  <a:t>。</a:t>
                </a:r>
                <a:endParaRPr lang="en-US" altLang="zh-CN" dirty="0" smtClean="0">
                  <a:solidFill>
                    <a:srgbClr val="C00000"/>
                  </a:solidFill>
                </a:endParaRPr>
              </a:p>
              <a:p>
                <a:pPr lvl="1"/>
                <a:r>
                  <a:rPr lang="zh-CN" altLang="zh-CN" dirty="0"/>
                  <a:t>根据梯度矢量构建方向角局部边缘概率直方图</a:t>
                </a:r>
                <a14:m>
                  <m:oMath xmlns:m="http://schemas.openxmlformats.org/officeDocument/2006/math">
                    <m:r>
                      <a:rPr lang="en-US" altLang="zh-CN" i="1"/>
                      <m:t>𝐻</m:t>
                    </m:r>
                  </m:oMath>
                </a14:m>
                <a:r>
                  <a:rPr lang="zh-CN" altLang="zh-CN" dirty="0" smtClean="0"/>
                  <a:t>：</a:t>
                </a:r>
                <a:endParaRPr lang="en-US" altLang="zh-CN" dirty="0" smtClean="0"/>
              </a:p>
              <a:p>
                <a:pPr lvl="2"/>
                <a14:m>
                  <m:oMath xmlns:m="http://schemas.openxmlformats.org/officeDocument/2006/math">
                    <m:r>
                      <a:rPr lang="en-US" altLang="zh-CN" i="1" smtClean="0">
                        <a:solidFill>
                          <a:srgbClr val="FF0000"/>
                        </a:solidFill>
                      </a:rPr>
                      <m:t>𝐻</m:t>
                    </m:r>
                    <m:d>
                      <m:dPr>
                        <m:ctrlPr>
                          <a:rPr lang="zh-CN" altLang="zh-CN" i="1">
                            <a:solidFill>
                              <a:srgbClr val="FF0000"/>
                            </a:solidFill>
                          </a:rPr>
                        </m:ctrlPr>
                      </m:dPr>
                      <m:e>
                        <m:r>
                          <a:rPr lang="en-US" altLang="zh-CN" i="1">
                            <a:solidFill>
                              <a:srgbClr val="FF0000"/>
                            </a:solidFill>
                          </a:rPr>
                          <m:t>𝑘</m:t>
                        </m:r>
                      </m:e>
                    </m:d>
                    <m:r>
                      <a:rPr lang="en-US" altLang="zh-CN" i="1">
                        <a:solidFill>
                          <a:srgbClr val="FF0000"/>
                        </a:solidFill>
                      </a:rPr>
                      <m:t>=</m:t>
                    </m:r>
                    <m:f>
                      <m:fPr>
                        <m:type m:val="skw"/>
                        <m:ctrlPr>
                          <a:rPr lang="zh-CN" altLang="zh-CN" i="1">
                            <a:solidFill>
                              <a:srgbClr val="FF0000"/>
                            </a:solidFill>
                          </a:rPr>
                        </m:ctrlPr>
                      </m:fPr>
                      <m:num>
                        <m:sSub>
                          <m:sSubPr>
                            <m:ctrlPr>
                              <a:rPr lang="zh-CN" altLang="zh-CN" i="1">
                                <a:solidFill>
                                  <a:srgbClr val="FF0000"/>
                                </a:solidFill>
                              </a:rPr>
                            </m:ctrlPr>
                          </m:sSubPr>
                          <m:e>
                            <m:r>
                              <a:rPr lang="en-US" altLang="zh-CN" i="1">
                                <a:solidFill>
                                  <a:srgbClr val="FF0000"/>
                                </a:solidFill>
                              </a:rPr>
                              <m:t>𝑁</m:t>
                            </m:r>
                          </m:e>
                          <m:sub>
                            <m:r>
                              <a:rPr lang="en-US" altLang="zh-CN" i="1">
                                <a:solidFill>
                                  <a:srgbClr val="FF0000"/>
                                </a:solidFill>
                              </a:rPr>
                              <m:t>𝜃</m:t>
                            </m:r>
                          </m:sub>
                        </m:sSub>
                        <m:r>
                          <a:rPr lang="en-US" altLang="zh-CN" i="1">
                            <a:solidFill>
                              <a:srgbClr val="FF0000"/>
                            </a:solidFill>
                          </a:rPr>
                          <m:t>(</m:t>
                        </m:r>
                        <m:r>
                          <a:rPr lang="en-US" altLang="zh-CN" i="1">
                            <a:solidFill>
                              <a:srgbClr val="FF0000"/>
                            </a:solidFill>
                          </a:rPr>
                          <m:t>𝑘</m:t>
                        </m:r>
                        <m:r>
                          <a:rPr lang="en-US" altLang="zh-CN" i="1">
                            <a:solidFill>
                              <a:srgbClr val="FF0000"/>
                            </a:solidFill>
                          </a:rPr>
                          <m:t>)</m:t>
                        </m:r>
                      </m:num>
                      <m:den>
                        <m:nary>
                          <m:naryPr>
                            <m:chr m:val="∑"/>
                            <m:limLoc m:val="undOvr"/>
                            <m:ctrlPr>
                              <a:rPr lang="zh-CN" altLang="zh-CN" i="1">
                                <a:solidFill>
                                  <a:srgbClr val="FF0000"/>
                                </a:solidFill>
                              </a:rPr>
                            </m:ctrlPr>
                          </m:naryPr>
                          <m:sub>
                            <m:r>
                              <a:rPr lang="en-US" altLang="zh-CN" i="1">
                                <a:solidFill>
                                  <a:srgbClr val="FF0000"/>
                                </a:solidFill>
                              </a:rPr>
                              <m:t>𝑖</m:t>
                            </m:r>
                            <m:r>
                              <a:rPr lang="en-US" altLang="zh-CN" i="1">
                                <a:solidFill>
                                  <a:srgbClr val="FF0000"/>
                                </a:solidFill>
                              </a:rPr>
                              <m:t>=0</m:t>
                            </m:r>
                          </m:sub>
                          <m:sup>
                            <m:r>
                              <a:rPr lang="en-US" altLang="zh-CN" i="1">
                                <a:solidFill>
                                  <a:srgbClr val="FF0000"/>
                                </a:solidFill>
                              </a:rPr>
                              <m:t>𝑛</m:t>
                            </m:r>
                            <m:r>
                              <a:rPr lang="en-US" altLang="zh-CN" i="1">
                                <a:solidFill>
                                  <a:srgbClr val="FF0000"/>
                                </a:solidFill>
                              </a:rPr>
                              <m:t>−1</m:t>
                            </m:r>
                          </m:sup>
                          <m:e>
                            <m:sSub>
                              <m:sSubPr>
                                <m:ctrlPr>
                                  <a:rPr lang="zh-CN" altLang="zh-CN" i="1">
                                    <a:solidFill>
                                      <a:srgbClr val="FF0000"/>
                                    </a:solidFill>
                                  </a:rPr>
                                </m:ctrlPr>
                              </m:sSubPr>
                              <m:e>
                                <m:r>
                                  <a:rPr lang="en-US" altLang="zh-CN" i="1">
                                    <a:solidFill>
                                      <a:srgbClr val="FF0000"/>
                                    </a:solidFill>
                                  </a:rPr>
                                  <m:t>𝑁</m:t>
                                </m:r>
                              </m:e>
                              <m:sub>
                                <m:r>
                                  <a:rPr lang="en-US" altLang="zh-CN" i="1">
                                    <a:solidFill>
                                      <a:srgbClr val="FF0000"/>
                                    </a:solidFill>
                                  </a:rPr>
                                  <m:t>𝜃</m:t>
                                </m:r>
                              </m:sub>
                            </m:sSub>
                            <m:r>
                              <a:rPr lang="en-US" altLang="zh-CN" i="1">
                                <a:solidFill>
                                  <a:srgbClr val="FF0000"/>
                                </a:solidFill>
                              </a:rPr>
                              <m:t>(</m:t>
                            </m:r>
                            <m:r>
                              <a:rPr lang="en-US" altLang="zh-CN" i="1">
                                <a:solidFill>
                                  <a:srgbClr val="FF0000"/>
                                </a:solidFill>
                              </a:rPr>
                              <m:t>𝑖</m:t>
                            </m:r>
                            <m:r>
                              <a:rPr lang="en-US" altLang="zh-CN" i="1">
                                <a:solidFill>
                                  <a:srgbClr val="FF0000"/>
                                </a:solidFill>
                              </a:rPr>
                              <m:t>)</m:t>
                            </m:r>
                          </m:e>
                        </m:nary>
                      </m:den>
                    </m:f>
                    <m:r>
                      <a:rPr lang="en-US" altLang="zh-CN" i="1">
                        <a:solidFill>
                          <a:srgbClr val="FF0000"/>
                        </a:solidFill>
                      </a:rPr>
                      <m:t>,</m:t>
                    </m:r>
                    <m:r>
                      <a:rPr lang="en-US" altLang="zh-CN" i="1">
                        <a:solidFill>
                          <a:srgbClr val="FF0000"/>
                        </a:solidFill>
                      </a:rPr>
                      <m:t>𝑘</m:t>
                    </m:r>
                    <m:r>
                      <a:rPr lang="en-US" altLang="zh-CN" i="1">
                        <a:solidFill>
                          <a:srgbClr val="FF0000"/>
                        </a:solidFill>
                      </a:rPr>
                      <m:t>=0,1,…,</m:t>
                    </m:r>
                    <m:r>
                      <a:rPr lang="en-US" altLang="zh-CN" i="1">
                        <a:solidFill>
                          <a:srgbClr val="FF0000"/>
                        </a:solidFill>
                      </a:rPr>
                      <m:t>𝑛</m:t>
                    </m:r>
                    <m:r>
                      <a:rPr lang="en-US" altLang="zh-CN" i="1">
                        <a:solidFill>
                          <a:srgbClr val="FF0000"/>
                        </a:solidFill>
                      </a:rPr>
                      <m:t>−1</m:t>
                    </m:r>
                    <m:r>
                      <a:rPr lang="zh-CN" altLang="zh-CN">
                        <a:solidFill>
                          <a:srgbClr val="FF0000"/>
                        </a:solidFill>
                      </a:rPr>
                      <m:t>，</m:t>
                    </m:r>
                  </m:oMath>
                </a14:m>
                <a:endParaRPr lang="en-US" altLang="zh-CN" dirty="0" smtClean="0">
                  <a:solidFill>
                    <a:srgbClr val="FF0000"/>
                  </a:solidFill>
                </a:endParaRPr>
              </a:p>
              <a:p>
                <a:pPr lvl="3"/>
                <a:r>
                  <a:rPr lang="zh-CN" altLang="zh-CN" dirty="0" smtClean="0">
                    <a:solidFill>
                      <a:srgbClr val="00B050"/>
                    </a:solidFill>
                  </a:rPr>
                  <a:t>其中</a:t>
                </a:r>
                <a14:m>
                  <m:oMath xmlns:m="http://schemas.openxmlformats.org/officeDocument/2006/math">
                    <m:sSub>
                      <m:sSubPr>
                        <m:ctrlPr>
                          <a:rPr lang="zh-CN" altLang="zh-CN" i="1">
                            <a:solidFill>
                              <a:srgbClr val="00B050"/>
                            </a:solidFill>
                          </a:rPr>
                        </m:ctrlPr>
                      </m:sSubPr>
                      <m:e>
                        <m:r>
                          <a:rPr lang="en-US" altLang="zh-CN" i="1">
                            <a:solidFill>
                              <a:srgbClr val="00B050"/>
                            </a:solidFill>
                          </a:rPr>
                          <m:t>𝑁</m:t>
                        </m:r>
                      </m:e>
                      <m:sub>
                        <m:r>
                          <a:rPr lang="en-US" altLang="zh-CN" i="1">
                            <a:solidFill>
                              <a:srgbClr val="00B050"/>
                            </a:solidFill>
                          </a:rPr>
                          <m:t>𝜃</m:t>
                        </m:r>
                      </m:sub>
                    </m:sSub>
                    <m:r>
                      <a:rPr lang="en-US" altLang="zh-CN" i="1">
                        <a:solidFill>
                          <a:srgbClr val="00B050"/>
                        </a:solidFill>
                      </a:rPr>
                      <m:t>(</m:t>
                    </m:r>
                    <m:r>
                      <a:rPr lang="en-US" altLang="zh-CN" i="1">
                        <a:solidFill>
                          <a:srgbClr val="00B050"/>
                        </a:solidFill>
                      </a:rPr>
                      <m:t>𝑘</m:t>
                    </m:r>
                    <m:r>
                      <a:rPr lang="en-US" altLang="zh-CN" i="1">
                        <a:solidFill>
                          <a:srgbClr val="00B050"/>
                        </a:solidFill>
                      </a:rPr>
                      <m:t>)</m:t>
                    </m:r>
                  </m:oMath>
                </a14:m>
                <a:r>
                  <a:rPr lang="en-US" altLang="zh-CN" dirty="0">
                    <a:solidFill>
                      <a:srgbClr val="00B050"/>
                    </a:solidFill>
                  </a:rPr>
                  <a:t> </a:t>
                </a:r>
                <a:r>
                  <a:rPr lang="zh-CN" altLang="zh-CN" dirty="0">
                    <a:solidFill>
                      <a:srgbClr val="00B050"/>
                    </a:solidFill>
                  </a:rPr>
                  <a:t>为满足下列两条件的像素个数：</a:t>
                </a:r>
                <a14:m>
                  <m:oMath xmlns:m="http://schemas.openxmlformats.org/officeDocument/2006/math">
                    <m:f>
                      <m:fPr>
                        <m:ctrlPr>
                          <a:rPr lang="zh-CN" altLang="zh-CN" i="1">
                            <a:solidFill>
                              <a:srgbClr val="00B050"/>
                            </a:solidFill>
                          </a:rPr>
                        </m:ctrlPr>
                      </m:fPr>
                      <m:num>
                        <m:r>
                          <a:rPr lang="en-US" altLang="zh-CN" i="1">
                            <a:solidFill>
                              <a:srgbClr val="00B050"/>
                            </a:solidFill>
                          </a:rPr>
                          <m:t>𝑘</m:t>
                        </m:r>
                      </m:num>
                      <m:den>
                        <m:r>
                          <a:rPr lang="en-US" altLang="zh-CN" i="1">
                            <a:solidFill>
                              <a:srgbClr val="00B050"/>
                            </a:solidFill>
                          </a:rPr>
                          <m:t>𝑛</m:t>
                        </m:r>
                      </m:den>
                    </m:f>
                    <m:r>
                      <a:rPr lang="en-US" altLang="zh-CN" i="1">
                        <a:solidFill>
                          <a:srgbClr val="00B050"/>
                        </a:solidFill>
                      </a:rPr>
                      <m:t>𝜋</m:t>
                    </m:r>
                    <m:r>
                      <a:rPr lang="en-US" altLang="zh-CN" i="1">
                        <a:solidFill>
                          <a:srgbClr val="00B050"/>
                        </a:solidFill>
                      </a:rPr>
                      <m:t>≤</m:t>
                    </m:r>
                    <m:r>
                      <a:rPr lang="en-US" altLang="zh-CN" i="1">
                        <a:solidFill>
                          <a:srgbClr val="00B050"/>
                        </a:solidFill>
                      </a:rPr>
                      <m:t>𝜃</m:t>
                    </m:r>
                    <m:r>
                      <a:rPr lang="en-US" altLang="zh-CN" i="1">
                        <a:solidFill>
                          <a:srgbClr val="00B050"/>
                        </a:solidFill>
                      </a:rPr>
                      <m:t>&lt;</m:t>
                    </m:r>
                    <m:f>
                      <m:fPr>
                        <m:ctrlPr>
                          <a:rPr lang="zh-CN" altLang="zh-CN" i="1">
                            <a:solidFill>
                              <a:srgbClr val="00B050"/>
                            </a:solidFill>
                          </a:rPr>
                        </m:ctrlPr>
                      </m:fPr>
                      <m:num>
                        <m:r>
                          <a:rPr lang="en-US" altLang="zh-CN" i="1">
                            <a:solidFill>
                              <a:srgbClr val="00B050"/>
                            </a:solidFill>
                          </a:rPr>
                          <m:t>𝑘</m:t>
                        </m:r>
                        <m:r>
                          <a:rPr lang="en-US" altLang="zh-CN" i="1">
                            <a:solidFill>
                              <a:srgbClr val="00B050"/>
                            </a:solidFill>
                          </a:rPr>
                          <m:t>+1</m:t>
                        </m:r>
                      </m:num>
                      <m:den>
                        <m:r>
                          <a:rPr lang="en-US" altLang="zh-CN" i="1">
                            <a:solidFill>
                              <a:srgbClr val="00B050"/>
                            </a:solidFill>
                          </a:rPr>
                          <m:t>𝑛</m:t>
                        </m:r>
                      </m:den>
                    </m:f>
                    <m:r>
                      <a:rPr lang="en-US" altLang="zh-CN" i="1">
                        <a:solidFill>
                          <a:srgbClr val="00B050"/>
                        </a:solidFill>
                      </a:rPr>
                      <m:t>𝜋</m:t>
                    </m:r>
                  </m:oMath>
                </a14:m>
                <a:r>
                  <a:rPr lang="zh-CN" altLang="zh-CN" dirty="0">
                    <a:solidFill>
                      <a:srgbClr val="00B050"/>
                    </a:solidFill>
                  </a:rPr>
                  <a:t>和</a:t>
                </a:r>
                <a14:m>
                  <m:oMath xmlns:m="http://schemas.openxmlformats.org/officeDocument/2006/math">
                    <m:d>
                      <m:dPr>
                        <m:begChr m:val="|"/>
                        <m:endChr m:val="|"/>
                        <m:ctrlPr>
                          <a:rPr lang="zh-CN" altLang="zh-CN" i="1">
                            <a:solidFill>
                              <a:srgbClr val="00B050"/>
                            </a:solidFill>
                          </a:rPr>
                        </m:ctrlPr>
                      </m:dPr>
                      <m:e>
                        <m:r>
                          <a:rPr lang="en-US" altLang="zh-CN" i="1">
                            <a:solidFill>
                              <a:srgbClr val="00B050"/>
                            </a:solidFill>
                          </a:rPr>
                          <m:t>∆</m:t>
                        </m:r>
                        <m:r>
                          <a:rPr lang="en-US" altLang="zh-CN" i="1">
                            <a:solidFill>
                              <a:srgbClr val="00B050"/>
                            </a:solidFill>
                          </a:rPr>
                          <m:t>𝐺</m:t>
                        </m:r>
                      </m:e>
                    </m:d>
                    <m:r>
                      <a:rPr lang="en-US" altLang="zh-CN" i="1">
                        <a:solidFill>
                          <a:srgbClr val="00B050"/>
                        </a:solidFill>
                      </a:rPr>
                      <m:t>≥</m:t>
                    </m:r>
                    <m:r>
                      <a:rPr lang="en-US" altLang="zh-CN" i="1">
                        <a:solidFill>
                          <a:srgbClr val="00B050"/>
                        </a:solidFill>
                      </a:rPr>
                      <m:t>𝑡</m:t>
                    </m:r>
                  </m:oMath>
                </a14:m>
                <a:r>
                  <a:rPr lang="zh-CN" altLang="zh-CN" dirty="0">
                    <a:solidFill>
                      <a:srgbClr val="00B050"/>
                    </a:solidFill>
                  </a:rPr>
                  <a:t>（</a:t>
                </a:r>
                <a14:m>
                  <m:oMath xmlns:m="http://schemas.openxmlformats.org/officeDocument/2006/math">
                    <m:r>
                      <a:rPr lang="en-US" altLang="zh-CN" i="1">
                        <a:solidFill>
                          <a:srgbClr val="00B050"/>
                        </a:solidFill>
                      </a:rPr>
                      <m:t>𝑡</m:t>
                    </m:r>
                  </m:oMath>
                </a14:m>
                <a:r>
                  <a:rPr lang="zh-CN" altLang="zh-CN" dirty="0">
                    <a:solidFill>
                      <a:srgbClr val="00B050"/>
                    </a:solidFill>
                  </a:rPr>
                  <a:t>为阈值）。</a:t>
                </a:r>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2264" b="-25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71</a:t>
            </a:fld>
            <a:endParaRPr lang="zh-CN" altLang="en-US"/>
          </a:p>
        </p:txBody>
      </p:sp>
    </p:spTree>
    <p:extLst>
      <p:ext uri="{BB962C8B-B14F-4D97-AF65-F5344CB8AC3E}">
        <p14:creationId xmlns:p14="http://schemas.microsoft.com/office/powerpoint/2010/main" val="5536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方向性</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72</a:t>
            </a:fld>
            <a:endParaRPr lang="zh-CN" altLang="en-US"/>
          </a:p>
        </p:txBody>
      </p:sp>
      <p:pic>
        <p:nvPicPr>
          <p:cNvPr id="6" name="图片 5" descr="G:\Temp\directionality.jpg"/>
          <p:cNvPicPr/>
          <p:nvPr/>
        </p:nvPicPr>
        <p:blipFill>
          <a:blip r:embed="rId2" cstate="print"/>
          <a:srcRect/>
          <a:stretch>
            <a:fillRect/>
          </a:stretch>
        </p:blipFill>
        <p:spPr bwMode="auto">
          <a:xfrm>
            <a:off x="539552" y="1700808"/>
            <a:ext cx="7128792" cy="1368152"/>
          </a:xfrm>
          <a:prstGeom prst="rect">
            <a:avLst/>
          </a:prstGeom>
          <a:noFill/>
          <a:ln w="9525">
            <a:noFill/>
            <a:miter lim="800000"/>
            <a:headEnd/>
            <a:tailEnd/>
          </a:ln>
        </p:spPr>
      </p:pic>
      <p:pic>
        <p:nvPicPr>
          <p:cNvPr id="7" name="图片 6" descr="G:\Temp\direHistogram_1.jpg"/>
          <p:cNvPicPr/>
          <p:nvPr/>
        </p:nvPicPr>
        <p:blipFill>
          <a:blip r:embed="rId3" cstate="print"/>
          <a:srcRect/>
          <a:stretch>
            <a:fillRect/>
          </a:stretch>
        </p:blipFill>
        <p:spPr bwMode="auto">
          <a:xfrm>
            <a:off x="514275" y="3314700"/>
            <a:ext cx="2122169" cy="1698476"/>
          </a:xfrm>
          <a:prstGeom prst="rect">
            <a:avLst/>
          </a:prstGeom>
          <a:noFill/>
          <a:ln w="9525">
            <a:noFill/>
            <a:miter lim="800000"/>
            <a:headEnd/>
            <a:tailEnd/>
          </a:ln>
        </p:spPr>
      </p:pic>
      <p:pic>
        <p:nvPicPr>
          <p:cNvPr id="8" name="图片 7" descr="G:\Temp\direHistogram_2.jpg"/>
          <p:cNvPicPr/>
          <p:nvPr/>
        </p:nvPicPr>
        <p:blipFill>
          <a:blip r:embed="rId4" cstate="print"/>
          <a:srcRect/>
          <a:stretch>
            <a:fillRect/>
          </a:stretch>
        </p:blipFill>
        <p:spPr bwMode="auto">
          <a:xfrm>
            <a:off x="1970731" y="5100896"/>
            <a:ext cx="2097213" cy="1712480"/>
          </a:xfrm>
          <a:prstGeom prst="rect">
            <a:avLst/>
          </a:prstGeom>
          <a:noFill/>
          <a:ln w="9525">
            <a:noFill/>
            <a:miter lim="800000"/>
            <a:headEnd/>
            <a:tailEnd/>
          </a:ln>
        </p:spPr>
      </p:pic>
      <p:pic>
        <p:nvPicPr>
          <p:cNvPr id="9" name="图片 8" descr="G:\Temp\direHistogram_3.jpg"/>
          <p:cNvPicPr/>
          <p:nvPr/>
        </p:nvPicPr>
        <p:blipFill>
          <a:blip r:embed="rId5" cstate="print"/>
          <a:srcRect/>
          <a:stretch>
            <a:fillRect/>
          </a:stretch>
        </p:blipFill>
        <p:spPr bwMode="auto">
          <a:xfrm>
            <a:off x="3326867" y="3314700"/>
            <a:ext cx="2109229" cy="1698476"/>
          </a:xfrm>
          <a:prstGeom prst="rect">
            <a:avLst/>
          </a:prstGeom>
          <a:noFill/>
          <a:ln w="9525">
            <a:noFill/>
            <a:miter lim="800000"/>
            <a:headEnd/>
            <a:tailEnd/>
          </a:ln>
        </p:spPr>
      </p:pic>
      <p:pic>
        <p:nvPicPr>
          <p:cNvPr id="10" name="图片 9" descr="G:\Temp\direHistogram_4.jpg"/>
          <p:cNvPicPr/>
          <p:nvPr/>
        </p:nvPicPr>
        <p:blipFill>
          <a:blip r:embed="rId6" cstate="print"/>
          <a:srcRect/>
          <a:stretch>
            <a:fillRect/>
          </a:stretch>
        </p:blipFill>
        <p:spPr bwMode="auto">
          <a:xfrm>
            <a:off x="4742071" y="5114900"/>
            <a:ext cx="2134185" cy="1698476"/>
          </a:xfrm>
          <a:prstGeom prst="rect">
            <a:avLst/>
          </a:prstGeom>
          <a:noFill/>
          <a:ln w="9525">
            <a:noFill/>
            <a:miter lim="800000"/>
            <a:headEnd/>
            <a:tailEnd/>
          </a:ln>
        </p:spPr>
      </p:pic>
      <p:pic>
        <p:nvPicPr>
          <p:cNvPr id="11" name="图片 10" descr="G:\Temp\direHistogram_5.jpg"/>
          <p:cNvPicPr/>
          <p:nvPr/>
        </p:nvPicPr>
        <p:blipFill>
          <a:blip r:embed="rId7" cstate="print"/>
          <a:srcRect/>
          <a:stretch>
            <a:fillRect/>
          </a:stretch>
        </p:blipFill>
        <p:spPr bwMode="auto">
          <a:xfrm>
            <a:off x="5940152" y="3242692"/>
            <a:ext cx="2134185" cy="1698476"/>
          </a:xfrm>
          <a:prstGeom prst="rect">
            <a:avLst/>
          </a:prstGeom>
          <a:noFill/>
          <a:ln w="9525">
            <a:noFill/>
            <a:miter lim="800000"/>
            <a:headEnd/>
            <a:tailEnd/>
          </a:ln>
        </p:spPr>
      </p:pic>
      <p:sp>
        <p:nvSpPr>
          <p:cNvPr id="12" name="下箭头 11"/>
          <p:cNvSpPr/>
          <p:nvPr/>
        </p:nvSpPr>
        <p:spPr>
          <a:xfrm>
            <a:off x="1115616" y="3068960"/>
            <a:ext cx="144016" cy="2457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a:off x="4031940" y="3068960"/>
            <a:ext cx="144016" cy="2457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a:off x="6935236" y="3085852"/>
            <a:ext cx="144016" cy="2457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a:off x="2915816" y="3085852"/>
            <a:ext cx="103521" cy="19273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a:off x="5580112" y="3085852"/>
            <a:ext cx="103521" cy="19273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8157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0-#ppt_h/2"/>
                                          </p:val>
                                        </p:tav>
                                        <p:tav tm="100000">
                                          <p:val>
                                            <p:strVal val="#ppt_y"/>
                                          </p:val>
                                        </p:tav>
                                      </p:tavLst>
                                    </p:anim>
                                  </p:childTnLst>
                                </p:cTn>
                              </p:par>
                              <p:par>
                                <p:cTn id="19" presetID="2" presetClass="entr" presetSubtype="1"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0-#ppt_h/2"/>
                                          </p:val>
                                        </p:tav>
                                        <p:tav tm="100000">
                                          <p:val>
                                            <p:strVal val="#ppt_y"/>
                                          </p:val>
                                        </p:tav>
                                      </p:tavLst>
                                    </p:anim>
                                  </p:childTnLst>
                                </p:cTn>
                              </p:par>
                              <p:par>
                                <p:cTn id="39" presetID="2" presetClass="entr" presetSubtype="1"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方向性</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10000"/>
              </a:bodyPr>
              <a:lstStyle/>
              <a:p>
                <a:r>
                  <a:rPr lang="zh-CN" altLang="zh-CN" dirty="0"/>
                  <a:t>确定如何根据方向角局部边缘概率直方图来定量地描述纹理方向性</a:t>
                </a:r>
                <a:r>
                  <a:rPr lang="zh-CN" altLang="zh-CN" dirty="0" smtClean="0"/>
                  <a:t>。</a:t>
                </a:r>
                <a:endParaRPr lang="en-US" altLang="zh-CN" dirty="0" smtClean="0"/>
              </a:p>
              <a:p>
                <a:r>
                  <a:rPr lang="zh-CN" altLang="zh-CN" dirty="0">
                    <a:solidFill>
                      <a:srgbClr val="00B050"/>
                    </a:solidFill>
                  </a:rPr>
                  <a:t>最直观的方法就是计算直方图波峰尖锐程度</a:t>
                </a:r>
                <a:r>
                  <a:rPr lang="zh-CN" altLang="zh-CN" dirty="0" smtClean="0">
                    <a:solidFill>
                      <a:srgbClr val="00B050"/>
                    </a:solidFill>
                  </a:rPr>
                  <a:t>。</a:t>
                </a:r>
                <a:endParaRPr lang="en-US" altLang="zh-CN" dirty="0" smtClean="0">
                  <a:solidFill>
                    <a:srgbClr val="00B050"/>
                  </a:solidFill>
                </a:endParaRPr>
              </a:p>
              <a:p>
                <a:r>
                  <a:rPr lang="en-US" altLang="zh-CN" dirty="0"/>
                  <a:t>Tamura</a:t>
                </a:r>
                <a:r>
                  <a:rPr lang="zh-CN" altLang="zh-CN" dirty="0"/>
                  <a:t>等人采用二阶矩累加方法，其数学公式如下</a:t>
                </a:r>
                <a:r>
                  <a:rPr lang="zh-CN" altLang="zh-CN" dirty="0" smtClean="0"/>
                  <a:t>：</a:t>
                </a:r>
                <a:endParaRPr lang="en-US" altLang="zh-CN" dirty="0" smtClean="0"/>
              </a:p>
              <a:p>
                <a:pPr lvl="1"/>
                <a14:m>
                  <m:oMath xmlns:m="http://schemas.openxmlformats.org/officeDocument/2006/math">
                    <m:r>
                      <a:rPr lang="en-US" altLang="zh-CN" i="1" smtClean="0">
                        <a:solidFill>
                          <a:srgbClr val="0000FF"/>
                        </a:solidFill>
                      </a:rPr>
                      <m:t>𝐷𝑖𝑟𝑒𝑐𝑡𝑖𝑜𝑛𝑎𝑙𝑖𝑡𝑦</m:t>
                    </m:r>
                    <m:r>
                      <a:rPr lang="en-US" altLang="zh-CN" i="1" smtClean="0">
                        <a:solidFill>
                          <a:srgbClr val="0000FF"/>
                        </a:solidFill>
                      </a:rPr>
                      <m:t>=1−</m:t>
                    </m:r>
                    <m:r>
                      <a:rPr lang="en-US" altLang="zh-CN" i="1" smtClean="0">
                        <a:solidFill>
                          <a:srgbClr val="0000FF"/>
                        </a:solidFill>
                      </a:rPr>
                      <m:t>𝑟</m:t>
                    </m:r>
                    <m:r>
                      <a:rPr lang="en-US" altLang="zh-CN" i="1" smtClean="0">
                        <a:solidFill>
                          <a:srgbClr val="0000FF"/>
                        </a:solidFill>
                      </a:rPr>
                      <m:t>∗</m:t>
                    </m:r>
                    <m:sSub>
                      <m:sSubPr>
                        <m:ctrlPr>
                          <a:rPr lang="zh-CN" altLang="zh-CN" i="1">
                            <a:solidFill>
                              <a:srgbClr val="0000FF"/>
                            </a:solidFill>
                          </a:rPr>
                        </m:ctrlPr>
                      </m:sSubPr>
                      <m:e>
                        <m:r>
                          <a:rPr lang="en-US" altLang="zh-CN" i="1">
                            <a:solidFill>
                              <a:srgbClr val="0000FF"/>
                            </a:solidFill>
                          </a:rPr>
                          <m:t>𝑛</m:t>
                        </m:r>
                      </m:e>
                      <m:sub>
                        <m:r>
                          <a:rPr lang="en-US" altLang="zh-CN" i="1">
                            <a:solidFill>
                              <a:srgbClr val="0000FF"/>
                            </a:solidFill>
                          </a:rPr>
                          <m:t>𝑝</m:t>
                        </m:r>
                      </m:sub>
                    </m:sSub>
                    <m:r>
                      <a:rPr lang="en-US" altLang="zh-CN" i="1">
                        <a:solidFill>
                          <a:srgbClr val="0000FF"/>
                        </a:solidFill>
                      </a:rPr>
                      <m:t>∗</m:t>
                    </m:r>
                    <m:nary>
                      <m:naryPr>
                        <m:chr m:val="∑"/>
                        <m:limLoc m:val="undOvr"/>
                        <m:ctrlPr>
                          <a:rPr lang="zh-CN" altLang="zh-CN" i="1">
                            <a:solidFill>
                              <a:srgbClr val="0000FF"/>
                            </a:solidFill>
                          </a:rPr>
                        </m:ctrlPr>
                      </m:naryPr>
                      <m:sub>
                        <m:r>
                          <a:rPr lang="en-US" altLang="zh-CN" i="1">
                            <a:solidFill>
                              <a:srgbClr val="0000FF"/>
                            </a:solidFill>
                          </a:rPr>
                          <m:t>𝑝</m:t>
                        </m:r>
                      </m:sub>
                      <m:sup>
                        <m:sSub>
                          <m:sSubPr>
                            <m:ctrlPr>
                              <a:rPr lang="zh-CN" altLang="zh-CN" i="1">
                                <a:solidFill>
                                  <a:srgbClr val="0000FF"/>
                                </a:solidFill>
                              </a:rPr>
                            </m:ctrlPr>
                          </m:sSubPr>
                          <m:e>
                            <m:r>
                              <a:rPr lang="en-US" altLang="zh-CN" i="1">
                                <a:solidFill>
                                  <a:srgbClr val="0000FF"/>
                                </a:solidFill>
                              </a:rPr>
                              <m:t>𝑁</m:t>
                            </m:r>
                          </m:e>
                          <m:sub>
                            <m:r>
                              <a:rPr lang="en-US" altLang="zh-CN" i="1">
                                <a:solidFill>
                                  <a:srgbClr val="0000FF"/>
                                </a:solidFill>
                              </a:rPr>
                              <m:t>𝑝</m:t>
                            </m:r>
                          </m:sub>
                        </m:sSub>
                      </m:sup>
                      <m:e>
                        <m:nary>
                          <m:naryPr>
                            <m:chr m:val="∑"/>
                            <m:limLoc m:val="undOvr"/>
                            <m:supHide m:val="on"/>
                            <m:ctrlPr>
                              <a:rPr lang="zh-CN" altLang="zh-CN" i="1">
                                <a:solidFill>
                                  <a:srgbClr val="0000FF"/>
                                </a:solidFill>
                              </a:rPr>
                            </m:ctrlPr>
                          </m:naryPr>
                          <m:sub>
                            <m:r>
                              <a:rPr lang="en-US" altLang="zh-CN" i="1">
                                <a:solidFill>
                                  <a:srgbClr val="0000FF"/>
                                </a:solidFill>
                              </a:rPr>
                              <m:t>∅∈</m:t>
                            </m:r>
                            <m:sSub>
                              <m:sSubPr>
                                <m:ctrlPr>
                                  <a:rPr lang="zh-CN" altLang="zh-CN" i="1">
                                    <a:solidFill>
                                      <a:srgbClr val="0000FF"/>
                                    </a:solidFill>
                                  </a:rPr>
                                </m:ctrlPr>
                              </m:sSubPr>
                              <m:e>
                                <m:r>
                                  <a:rPr lang="en-US" altLang="zh-CN" i="1">
                                    <a:solidFill>
                                      <a:srgbClr val="0000FF"/>
                                    </a:solidFill>
                                  </a:rPr>
                                  <m:t>𝑤</m:t>
                                </m:r>
                              </m:e>
                              <m:sub>
                                <m:r>
                                  <a:rPr lang="en-US" altLang="zh-CN" i="1">
                                    <a:solidFill>
                                      <a:srgbClr val="0000FF"/>
                                    </a:solidFill>
                                  </a:rPr>
                                  <m:t>𝑝</m:t>
                                </m:r>
                              </m:sub>
                            </m:sSub>
                          </m:sub>
                          <m:sup/>
                          <m:e>
                            <m:sSup>
                              <m:sSupPr>
                                <m:ctrlPr>
                                  <a:rPr lang="zh-CN" altLang="zh-CN" i="1">
                                    <a:solidFill>
                                      <a:srgbClr val="0000FF"/>
                                    </a:solidFill>
                                  </a:rPr>
                                </m:ctrlPr>
                              </m:sSupPr>
                              <m:e>
                                <m:d>
                                  <m:dPr>
                                    <m:ctrlPr>
                                      <a:rPr lang="zh-CN" altLang="zh-CN" i="1">
                                        <a:solidFill>
                                          <a:srgbClr val="0000FF"/>
                                        </a:solidFill>
                                      </a:rPr>
                                    </m:ctrlPr>
                                  </m:dPr>
                                  <m:e>
                                    <m:r>
                                      <a:rPr lang="en-US" altLang="zh-CN" i="1">
                                        <a:solidFill>
                                          <a:srgbClr val="0000FF"/>
                                        </a:solidFill>
                                      </a:rPr>
                                      <m:t>∅−</m:t>
                                    </m:r>
                                    <m:sSub>
                                      <m:sSubPr>
                                        <m:ctrlPr>
                                          <a:rPr lang="zh-CN" altLang="zh-CN" i="1">
                                            <a:solidFill>
                                              <a:srgbClr val="0000FF"/>
                                            </a:solidFill>
                                          </a:rPr>
                                        </m:ctrlPr>
                                      </m:sSubPr>
                                      <m:e>
                                        <m:r>
                                          <a:rPr lang="en-US" altLang="zh-CN" i="1">
                                            <a:solidFill>
                                              <a:srgbClr val="0000FF"/>
                                            </a:solidFill>
                                          </a:rPr>
                                          <m:t>∅</m:t>
                                        </m:r>
                                      </m:e>
                                      <m:sub>
                                        <m:r>
                                          <a:rPr lang="en-US" altLang="zh-CN" i="1">
                                            <a:solidFill>
                                              <a:srgbClr val="0000FF"/>
                                            </a:solidFill>
                                          </a:rPr>
                                          <m:t>𝑝</m:t>
                                        </m:r>
                                      </m:sub>
                                    </m:sSub>
                                  </m:e>
                                </m:d>
                              </m:e>
                              <m:sup>
                                <m:r>
                                  <a:rPr lang="en-US" altLang="zh-CN" i="1">
                                    <a:solidFill>
                                      <a:srgbClr val="0000FF"/>
                                    </a:solidFill>
                                  </a:rPr>
                                  <m:t>2</m:t>
                                </m:r>
                              </m:sup>
                            </m:sSup>
                            <m:r>
                              <a:rPr lang="en-US" altLang="zh-CN" i="1">
                                <a:solidFill>
                                  <a:srgbClr val="0000FF"/>
                                </a:solidFill>
                              </a:rPr>
                              <m:t>∗</m:t>
                            </m:r>
                            <m:r>
                              <a:rPr lang="en-US" altLang="zh-CN" i="1">
                                <a:solidFill>
                                  <a:srgbClr val="0000FF"/>
                                </a:solidFill>
                              </a:rPr>
                              <m:t>𝐻</m:t>
                            </m:r>
                            <m:d>
                              <m:dPr>
                                <m:ctrlPr>
                                  <a:rPr lang="zh-CN" altLang="zh-CN" i="1">
                                    <a:solidFill>
                                      <a:srgbClr val="0000FF"/>
                                    </a:solidFill>
                                  </a:rPr>
                                </m:ctrlPr>
                              </m:dPr>
                              <m:e>
                                <m:r>
                                  <a:rPr lang="en-US" altLang="zh-CN" i="1">
                                    <a:solidFill>
                                      <a:srgbClr val="0000FF"/>
                                    </a:solidFill>
                                  </a:rPr>
                                  <m:t>∅</m:t>
                                </m:r>
                              </m:e>
                            </m:d>
                          </m:e>
                        </m:nary>
                      </m:e>
                    </m:nary>
                    <m:r>
                      <a:rPr lang="zh-CN" altLang="zh-CN">
                        <a:solidFill>
                          <a:srgbClr val="0000FF"/>
                        </a:solidFill>
                      </a:rPr>
                      <m:t>，</m:t>
                    </m:r>
                  </m:oMath>
                </a14:m>
                <a:endParaRPr lang="en-US" altLang="zh-CN" dirty="0" smtClean="0">
                  <a:solidFill>
                    <a:srgbClr val="0000FF"/>
                  </a:solidFill>
                </a:endParaRPr>
              </a:p>
              <a:p>
                <a:pPr lvl="2"/>
                <a:r>
                  <a:rPr lang="zh-CN" altLang="zh-CN" dirty="0"/>
                  <a:t>其中</a:t>
                </a:r>
                <a14:m>
                  <m:oMath xmlns:m="http://schemas.openxmlformats.org/officeDocument/2006/math">
                    <m:sSub>
                      <m:sSubPr>
                        <m:ctrlPr>
                          <a:rPr lang="zh-CN" altLang="zh-CN" i="1"/>
                        </m:ctrlPr>
                      </m:sSubPr>
                      <m:e>
                        <m:r>
                          <a:rPr lang="en-US" altLang="zh-CN" i="1"/>
                          <m:t>𝑛</m:t>
                        </m:r>
                      </m:e>
                      <m:sub>
                        <m:r>
                          <a:rPr lang="en-US" altLang="zh-CN" i="1"/>
                          <m:t>𝑝</m:t>
                        </m:r>
                      </m:sub>
                    </m:sSub>
                  </m:oMath>
                </a14:m>
                <a:r>
                  <a:rPr lang="zh-CN" altLang="zh-CN" dirty="0"/>
                  <a:t>为直方图波峰个数，</a:t>
                </a:r>
                <a14:m>
                  <m:oMath xmlns:m="http://schemas.openxmlformats.org/officeDocument/2006/math">
                    <m:sSub>
                      <m:sSubPr>
                        <m:ctrlPr>
                          <a:rPr lang="zh-CN" altLang="zh-CN" i="1"/>
                        </m:ctrlPr>
                      </m:sSubPr>
                      <m:e>
                        <m:r>
                          <a:rPr lang="en-US" altLang="zh-CN" i="1"/>
                          <m:t>∅</m:t>
                        </m:r>
                      </m:e>
                      <m:sub>
                        <m:r>
                          <a:rPr lang="en-US" altLang="zh-CN" i="1"/>
                          <m:t>𝑝</m:t>
                        </m:r>
                      </m:sub>
                    </m:sSub>
                  </m:oMath>
                </a14:m>
                <a:r>
                  <a:rPr lang="zh-CN" altLang="zh-CN" dirty="0"/>
                  <a:t>为波峰中心位置，</a:t>
                </a:r>
                <a14:m>
                  <m:oMath xmlns:m="http://schemas.openxmlformats.org/officeDocument/2006/math">
                    <m:sSub>
                      <m:sSubPr>
                        <m:ctrlPr>
                          <a:rPr lang="zh-CN" altLang="zh-CN" i="1"/>
                        </m:ctrlPr>
                      </m:sSubPr>
                      <m:e>
                        <m:r>
                          <a:rPr lang="en-US" altLang="zh-CN" i="1"/>
                          <m:t>𝑤</m:t>
                        </m:r>
                      </m:e>
                      <m:sub>
                        <m:r>
                          <a:rPr lang="en-US" altLang="zh-CN" i="1"/>
                          <m:t>𝑝</m:t>
                        </m:r>
                      </m:sub>
                    </m:sSub>
                  </m:oMath>
                </a14:m>
                <a:r>
                  <a:rPr lang="zh-CN" altLang="zh-CN" dirty="0"/>
                  <a:t>为波峰两侧谷底距离，</a:t>
                </a:r>
                <a14:m>
                  <m:oMath xmlns:m="http://schemas.openxmlformats.org/officeDocument/2006/math">
                    <m:r>
                      <a:rPr lang="en-US" altLang="zh-CN" i="1"/>
                      <m:t>𝑟</m:t>
                    </m:r>
                  </m:oMath>
                </a14:m>
                <a:r>
                  <a:rPr lang="zh-CN" altLang="zh-CN" dirty="0"/>
                  <a:t>为直方图规一化系数，</a:t>
                </a:r>
                <a14:m>
                  <m:oMath xmlns:m="http://schemas.openxmlformats.org/officeDocument/2006/math">
                    <m:r>
                      <a:rPr lang="en-US" altLang="zh-CN" i="1"/>
                      <m:t>∅</m:t>
                    </m:r>
                  </m:oMath>
                </a14:m>
                <a:r>
                  <a:rPr lang="zh-CN" altLang="zh-CN" dirty="0"/>
                  <a:t>为量化后的方向角，</a:t>
                </a:r>
                <a14:m>
                  <m:oMath xmlns:m="http://schemas.openxmlformats.org/officeDocument/2006/math">
                    <m:r>
                      <a:rPr lang="en-US" altLang="zh-CN" i="1"/>
                      <m:t>𝐻</m:t>
                    </m:r>
                  </m:oMath>
                </a14:m>
                <a:r>
                  <a:rPr lang="zh-CN" altLang="zh-CN" dirty="0"/>
                  <a:t>为直方图</a:t>
                </a:r>
                <a:r>
                  <a:rPr lang="zh-CN" altLang="zh-CN" dirty="0" smtClean="0"/>
                  <a:t>。</a:t>
                </a:r>
                <a:endParaRPr lang="en-US" altLang="zh-CN" dirty="0" smtClean="0"/>
              </a:p>
              <a:p>
                <a:pPr lvl="1"/>
                <a:r>
                  <a:rPr lang="zh-CN" altLang="zh-CN" dirty="0"/>
                  <a:t>更为简洁的数学公式</a:t>
                </a:r>
                <a:r>
                  <a:rPr lang="zh-CN" altLang="zh-CN" dirty="0" smtClean="0"/>
                  <a:t>：</a:t>
                </a:r>
                <a:endParaRPr lang="en-US" altLang="zh-CN" dirty="0" smtClean="0"/>
              </a:p>
              <a:p>
                <a:pPr lvl="2"/>
                <a14:m>
                  <m:oMath xmlns:m="http://schemas.openxmlformats.org/officeDocument/2006/math">
                    <m:r>
                      <a:rPr lang="en-US" altLang="zh-CN" i="1" smtClean="0">
                        <a:solidFill>
                          <a:srgbClr val="FF0000"/>
                        </a:solidFill>
                      </a:rPr>
                      <m:t>𝐷𝑖𝑟𝑒𝑐𝑡𝑖𝑜𝑛𝑎𝑙𝑖𝑡𝑦</m:t>
                    </m:r>
                    <m:r>
                      <a:rPr lang="en-US" altLang="zh-CN" i="1" smtClean="0">
                        <a:solidFill>
                          <a:srgbClr val="FF0000"/>
                        </a:solidFill>
                      </a:rPr>
                      <m:t>=</m:t>
                    </m:r>
                    <m:f>
                      <m:fPr>
                        <m:ctrlPr>
                          <a:rPr lang="zh-CN" altLang="zh-CN" i="1">
                            <a:solidFill>
                              <a:srgbClr val="FF0000"/>
                            </a:solidFill>
                          </a:rPr>
                        </m:ctrlPr>
                      </m:fPr>
                      <m:num>
                        <m:nary>
                          <m:naryPr>
                            <m:chr m:val="∑"/>
                            <m:limLoc m:val="undOvr"/>
                            <m:ctrlPr>
                              <a:rPr lang="zh-CN" altLang="zh-CN" i="1">
                                <a:solidFill>
                                  <a:srgbClr val="FF0000"/>
                                </a:solidFill>
                              </a:rPr>
                            </m:ctrlPr>
                          </m:naryPr>
                          <m:sub>
                            <m:r>
                              <a:rPr lang="en-US" altLang="zh-CN" i="1">
                                <a:solidFill>
                                  <a:srgbClr val="FF0000"/>
                                </a:solidFill>
                              </a:rPr>
                              <m:t>∅=0</m:t>
                            </m:r>
                          </m:sub>
                          <m:sup>
                            <m:r>
                              <a:rPr lang="en-US" altLang="zh-CN" i="1">
                                <a:solidFill>
                                  <a:srgbClr val="FF0000"/>
                                </a:solidFill>
                              </a:rPr>
                              <m:t>𝑛</m:t>
                            </m:r>
                            <m:r>
                              <a:rPr lang="en-US" altLang="zh-CN" i="1">
                                <a:solidFill>
                                  <a:srgbClr val="FF0000"/>
                                </a:solidFill>
                              </a:rPr>
                              <m:t>−2</m:t>
                            </m:r>
                          </m:sup>
                          <m:e>
                            <m:d>
                              <m:dPr>
                                <m:begChr m:val="|"/>
                                <m:endChr m:val="|"/>
                                <m:ctrlPr>
                                  <a:rPr lang="zh-CN" altLang="zh-CN" i="1">
                                    <a:solidFill>
                                      <a:srgbClr val="FF0000"/>
                                    </a:solidFill>
                                  </a:rPr>
                                </m:ctrlPr>
                              </m:dPr>
                              <m:e>
                                <m:r>
                                  <a:rPr lang="en-US" altLang="zh-CN" i="1">
                                    <a:solidFill>
                                      <a:srgbClr val="FF0000"/>
                                    </a:solidFill>
                                  </a:rPr>
                                  <m:t>𝐻</m:t>
                                </m:r>
                                <m:d>
                                  <m:dPr>
                                    <m:ctrlPr>
                                      <a:rPr lang="zh-CN" altLang="zh-CN" i="1">
                                        <a:solidFill>
                                          <a:srgbClr val="FF0000"/>
                                        </a:solidFill>
                                      </a:rPr>
                                    </m:ctrlPr>
                                  </m:dPr>
                                  <m:e>
                                    <m:r>
                                      <a:rPr lang="en-US" altLang="zh-CN" i="1">
                                        <a:solidFill>
                                          <a:srgbClr val="FF0000"/>
                                        </a:solidFill>
                                      </a:rPr>
                                      <m:t>∅</m:t>
                                    </m:r>
                                  </m:e>
                                </m:d>
                                <m:r>
                                  <a:rPr lang="en-US" altLang="zh-CN" i="1">
                                    <a:solidFill>
                                      <a:srgbClr val="FF0000"/>
                                    </a:solidFill>
                                  </a:rPr>
                                  <m:t>−</m:t>
                                </m:r>
                                <m:r>
                                  <a:rPr lang="en-US" altLang="zh-CN" i="1">
                                    <a:solidFill>
                                      <a:srgbClr val="FF0000"/>
                                    </a:solidFill>
                                  </a:rPr>
                                  <m:t>𝐻</m:t>
                                </m:r>
                                <m:r>
                                  <a:rPr lang="en-US" altLang="zh-CN" i="1">
                                    <a:solidFill>
                                      <a:srgbClr val="FF0000"/>
                                    </a:solidFill>
                                  </a:rPr>
                                  <m:t>(∅+1)</m:t>
                                </m:r>
                              </m:e>
                            </m:d>
                          </m:e>
                        </m:nary>
                      </m:num>
                      <m:den>
                        <m:r>
                          <a:rPr lang="en-US" altLang="zh-CN" i="1">
                            <a:solidFill>
                              <a:srgbClr val="FF0000"/>
                            </a:solidFill>
                          </a:rPr>
                          <m:t>2</m:t>
                        </m:r>
                      </m:den>
                    </m:f>
                    <m:r>
                      <a:rPr lang="zh-CN" altLang="zh-CN">
                        <a:solidFill>
                          <a:srgbClr val="FF0000"/>
                        </a:solidFill>
                      </a:rPr>
                      <m:t>，</m:t>
                    </m:r>
                  </m:oMath>
                </a14:m>
                <a:endParaRPr lang="en-US" altLang="zh-CN" dirty="0" smtClean="0">
                  <a:solidFill>
                    <a:srgbClr val="FF0000"/>
                  </a:solidFill>
                </a:endParaRPr>
              </a:p>
              <a:p>
                <a:pPr lvl="3"/>
                <a:r>
                  <a:rPr lang="zh-CN" altLang="zh-CN" dirty="0"/>
                  <a:t>其中</a:t>
                </a:r>
                <a14:m>
                  <m:oMath xmlns:m="http://schemas.openxmlformats.org/officeDocument/2006/math">
                    <m:r>
                      <a:rPr lang="en-US" altLang="zh-CN" i="1"/>
                      <m:t>𝑛</m:t>
                    </m:r>
                  </m:oMath>
                </a14:m>
                <a:r>
                  <a:rPr lang="zh-CN" altLang="zh-CN" dirty="0"/>
                  <a:t>为方向角量化精度，</a:t>
                </a:r>
                <a14:m>
                  <m:oMath xmlns:m="http://schemas.openxmlformats.org/officeDocument/2006/math">
                    <m:r>
                      <a:rPr lang="en-US" altLang="zh-CN" i="1"/>
                      <m:t>∅</m:t>
                    </m:r>
                  </m:oMath>
                </a14:m>
                <a:r>
                  <a:rPr lang="zh-CN" altLang="zh-CN" dirty="0"/>
                  <a:t>为量化后的方向角。</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337" t="-1635" r="-168" b="-1761"/>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73</a:t>
            </a:fld>
            <a:endParaRPr lang="zh-CN" altLang="en-US"/>
          </a:p>
        </p:txBody>
      </p:sp>
    </p:spTree>
    <p:extLst>
      <p:ext uri="{BB962C8B-B14F-4D97-AF65-F5344CB8AC3E}">
        <p14:creationId xmlns:p14="http://schemas.microsoft.com/office/powerpoint/2010/main" val="382350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80">
                                          <p:stCondLst>
                                            <p:cond delay="0"/>
                                          </p:stCondLst>
                                        </p:cTn>
                                        <p:tgtEl>
                                          <p:spTgt spid="3">
                                            <p:txEl>
                                              <p:pRg st="2" end="2"/>
                                            </p:txEl>
                                          </p:spTgt>
                                        </p:tgtEl>
                                      </p:cBhvr>
                                    </p:animEffect>
                                    <p:anim calcmode="lin" valueType="num">
                                      <p:cBhvr>
                                        <p:cTn id="2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2" end="2"/>
                                            </p:txEl>
                                          </p:spTgt>
                                        </p:tgtEl>
                                      </p:cBhvr>
                                      <p:to x="100000" y="60000"/>
                                    </p:animScale>
                                    <p:animScale>
                                      <p:cBhvr>
                                        <p:cTn id="32" dur="166" decel="50000">
                                          <p:stCondLst>
                                            <p:cond delay="676"/>
                                          </p:stCondLst>
                                        </p:cTn>
                                        <p:tgtEl>
                                          <p:spTgt spid="3">
                                            <p:txEl>
                                              <p:pRg st="2" end="2"/>
                                            </p:txEl>
                                          </p:spTgt>
                                        </p:tgtEl>
                                      </p:cBhvr>
                                      <p:to x="100000" y="100000"/>
                                    </p:animScale>
                                    <p:animScale>
                                      <p:cBhvr>
                                        <p:cTn id="33" dur="26">
                                          <p:stCondLst>
                                            <p:cond delay="1312"/>
                                          </p:stCondLst>
                                        </p:cTn>
                                        <p:tgtEl>
                                          <p:spTgt spid="3">
                                            <p:txEl>
                                              <p:pRg st="2" end="2"/>
                                            </p:txEl>
                                          </p:spTgt>
                                        </p:tgtEl>
                                      </p:cBhvr>
                                      <p:to x="100000" y="80000"/>
                                    </p:animScale>
                                    <p:animScale>
                                      <p:cBhvr>
                                        <p:cTn id="34" dur="166" decel="50000">
                                          <p:stCondLst>
                                            <p:cond delay="1338"/>
                                          </p:stCondLst>
                                        </p:cTn>
                                        <p:tgtEl>
                                          <p:spTgt spid="3">
                                            <p:txEl>
                                              <p:pRg st="2" end="2"/>
                                            </p:txEl>
                                          </p:spTgt>
                                        </p:tgtEl>
                                      </p:cBhvr>
                                      <p:to x="100000" y="100000"/>
                                    </p:animScale>
                                    <p:animScale>
                                      <p:cBhvr>
                                        <p:cTn id="35" dur="26">
                                          <p:stCondLst>
                                            <p:cond delay="1642"/>
                                          </p:stCondLst>
                                        </p:cTn>
                                        <p:tgtEl>
                                          <p:spTgt spid="3">
                                            <p:txEl>
                                              <p:pRg st="2" end="2"/>
                                            </p:txEl>
                                          </p:spTgt>
                                        </p:tgtEl>
                                      </p:cBhvr>
                                      <p:to x="100000" y="90000"/>
                                    </p:animScale>
                                    <p:animScale>
                                      <p:cBhvr>
                                        <p:cTn id="36" dur="166" decel="50000">
                                          <p:stCondLst>
                                            <p:cond delay="1668"/>
                                          </p:stCondLst>
                                        </p:cTn>
                                        <p:tgtEl>
                                          <p:spTgt spid="3">
                                            <p:txEl>
                                              <p:pRg st="2" end="2"/>
                                            </p:txEl>
                                          </p:spTgt>
                                        </p:tgtEl>
                                      </p:cBhvr>
                                      <p:to x="100000" y="100000"/>
                                    </p:animScale>
                                    <p:animScale>
                                      <p:cBhvr>
                                        <p:cTn id="37" dur="26">
                                          <p:stCondLst>
                                            <p:cond delay="1808"/>
                                          </p:stCondLst>
                                        </p:cTn>
                                        <p:tgtEl>
                                          <p:spTgt spid="3">
                                            <p:txEl>
                                              <p:pRg st="2" end="2"/>
                                            </p:txEl>
                                          </p:spTgt>
                                        </p:tgtEl>
                                      </p:cBhvr>
                                      <p:to x="100000" y="95000"/>
                                    </p:animScale>
                                    <p:animScale>
                                      <p:cBhvr>
                                        <p:cTn id="38" dur="166" decel="50000">
                                          <p:stCondLst>
                                            <p:cond delay="1834"/>
                                          </p:stCondLst>
                                        </p:cTn>
                                        <p:tgtEl>
                                          <p:spTgt spid="3">
                                            <p:txEl>
                                              <p:pRg st="2" end="2"/>
                                            </p:txEl>
                                          </p:spTgt>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wipe(down)">
                                      <p:cBhvr>
                                        <p:cTn id="41" dur="580">
                                          <p:stCondLst>
                                            <p:cond delay="0"/>
                                          </p:stCondLst>
                                        </p:cTn>
                                        <p:tgtEl>
                                          <p:spTgt spid="3">
                                            <p:txEl>
                                              <p:pRg st="3" end="3"/>
                                            </p:txEl>
                                          </p:spTgt>
                                        </p:tgtEl>
                                      </p:cBhvr>
                                    </p:animEffect>
                                    <p:anim calcmode="lin" valueType="num">
                                      <p:cBhvr>
                                        <p:cTn id="4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
                                            <p:txEl>
                                              <p:pRg st="3" end="3"/>
                                            </p:txEl>
                                          </p:spTgt>
                                        </p:tgtEl>
                                      </p:cBhvr>
                                      <p:to x="100000" y="60000"/>
                                    </p:animScale>
                                    <p:animScale>
                                      <p:cBhvr>
                                        <p:cTn id="48" dur="166" decel="50000">
                                          <p:stCondLst>
                                            <p:cond delay="676"/>
                                          </p:stCondLst>
                                        </p:cTn>
                                        <p:tgtEl>
                                          <p:spTgt spid="3">
                                            <p:txEl>
                                              <p:pRg st="3" end="3"/>
                                            </p:txEl>
                                          </p:spTgt>
                                        </p:tgtEl>
                                      </p:cBhvr>
                                      <p:to x="100000" y="100000"/>
                                    </p:animScale>
                                    <p:animScale>
                                      <p:cBhvr>
                                        <p:cTn id="49" dur="26">
                                          <p:stCondLst>
                                            <p:cond delay="1312"/>
                                          </p:stCondLst>
                                        </p:cTn>
                                        <p:tgtEl>
                                          <p:spTgt spid="3">
                                            <p:txEl>
                                              <p:pRg st="3" end="3"/>
                                            </p:txEl>
                                          </p:spTgt>
                                        </p:tgtEl>
                                      </p:cBhvr>
                                      <p:to x="100000" y="80000"/>
                                    </p:animScale>
                                    <p:animScale>
                                      <p:cBhvr>
                                        <p:cTn id="50" dur="166" decel="50000">
                                          <p:stCondLst>
                                            <p:cond delay="1338"/>
                                          </p:stCondLst>
                                        </p:cTn>
                                        <p:tgtEl>
                                          <p:spTgt spid="3">
                                            <p:txEl>
                                              <p:pRg st="3" end="3"/>
                                            </p:txEl>
                                          </p:spTgt>
                                        </p:tgtEl>
                                      </p:cBhvr>
                                      <p:to x="100000" y="100000"/>
                                    </p:animScale>
                                    <p:animScale>
                                      <p:cBhvr>
                                        <p:cTn id="51" dur="26">
                                          <p:stCondLst>
                                            <p:cond delay="1642"/>
                                          </p:stCondLst>
                                        </p:cTn>
                                        <p:tgtEl>
                                          <p:spTgt spid="3">
                                            <p:txEl>
                                              <p:pRg st="3" end="3"/>
                                            </p:txEl>
                                          </p:spTgt>
                                        </p:tgtEl>
                                      </p:cBhvr>
                                      <p:to x="100000" y="90000"/>
                                    </p:animScale>
                                    <p:animScale>
                                      <p:cBhvr>
                                        <p:cTn id="52" dur="166" decel="50000">
                                          <p:stCondLst>
                                            <p:cond delay="1668"/>
                                          </p:stCondLst>
                                        </p:cTn>
                                        <p:tgtEl>
                                          <p:spTgt spid="3">
                                            <p:txEl>
                                              <p:pRg st="3" end="3"/>
                                            </p:txEl>
                                          </p:spTgt>
                                        </p:tgtEl>
                                      </p:cBhvr>
                                      <p:to x="100000" y="100000"/>
                                    </p:animScale>
                                    <p:animScale>
                                      <p:cBhvr>
                                        <p:cTn id="53" dur="26">
                                          <p:stCondLst>
                                            <p:cond delay="1808"/>
                                          </p:stCondLst>
                                        </p:cTn>
                                        <p:tgtEl>
                                          <p:spTgt spid="3">
                                            <p:txEl>
                                              <p:pRg st="3" end="3"/>
                                            </p:txEl>
                                          </p:spTgt>
                                        </p:tgtEl>
                                      </p:cBhvr>
                                      <p:to x="100000" y="95000"/>
                                    </p:animScale>
                                    <p:animScale>
                                      <p:cBhvr>
                                        <p:cTn id="54" dur="166" decel="50000">
                                          <p:stCondLst>
                                            <p:cond delay="1834"/>
                                          </p:stCondLst>
                                        </p:cTn>
                                        <p:tgtEl>
                                          <p:spTgt spid="3">
                                            <p:txEl>
                                              <p:pRg st="3" end="3"/>
                                            </p:txEl>
                                          </p:spTgt>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wipe(down)">
                                      <p:cBhvr>
                                        <p:cTn id="57" dur="580">
                                          <p:stCondLst>
                                            <p:cond delay="0"/>
                                          </p:stCondLst>
                                        </p:cTn>
                                        <p:tgtEl>
                                          <p:spTgt spid="3">
                                            <p:txEl>
                                              <p:pRg st="4" end="4"/>
                                            </p:txEl>
                                          </p:spTgt>
                                        </p:tgtEl>
                                      </p:cBhvr>
                                    </p:animEffect>
                                    <p:anim calcmode="lin" valueType="num">
                                      <p:cBhvr>
                                        <p:cTn id="5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4" end="4"/>
                                            </p:txEl>
                                          </p:spTgt>
                                        </p:tgtEl>
                                      </p:cBhvr>
                                      <p:to x="100000" y="60000"/>
                                    </p:animScale>
                                    <p:animScale>
                                      <p:cBhvr>
                                        <p:cTn id="64" dur="166" decel="50000">
                                          <p:stCondLst>
                                            <p:cond delay="676"/>
                                          </p:stCondLst>
                                        </p:cTn>
                                        <p:tgtEl>
                                          <p:spTgt spid="3">
                                            <p:txEl>
                                              <p:pRg st="4" end="4"/>
                                            </p:txEl>
                                          </p:spTgt>
                                        </p:tgtEl>
                                      </p:cBhvr>
                                      <p:to x="100000" y="100000"/>
                                    </p:animScale>
                                    <p:animScale>
                                      <p:cBhvr>
                                        <p:cTn id="65" dur="26">
                                          <p:stCondLst>
                                            <p:cond delay="1312"/>
                                          </p:stCondLst>
                                        </p:cTn>
                                        <p:tgtEl>
                                          <p:spTgt spid="3">
                                            <p:txEl>
                                              <p:pRg st="4" end="4"/>
                                            </p:txEl>
                                          </p:spTgt>
                                        </p:tgtEl>
                                      </p:cBhvr>
                                      <p:to x="100000" y="80000"/>
                                    </p:animScale>
                                    <p:animScale>
                                      <p:cBhvr>
                                        <p:cTn id="66" dur="166" decel="50000">
                                          <p:stCondLst>
                                            <p:cond delay="1338"/>
                                          </p:stCondLst>
                                        </p:cTn>
                                        <p:tgtEl>
                                          <p:spTgt spid="3">
                                            <p:txEl>
                                              <p:pRg st="4" end="4"/>
                                            </p:txEl>
                                          </p:spTgt>
                                        </p:tgtEl>
                                      </p:cBhvr>
                                      <p:to x="100000" y="100000"/>
                                    </p:animScale>
                                    <p:animScale>
                                      <p:cBhvr>
                                        <p:cTn id="67" dur="26">
                                          <p:stCondLst>
                                            <p:cond delay="1642"/>
                                          </p:stCondLst>
                                        </p:cTn>
                                        <p:tgtEl>
                                          <p:spTgt spid="3">
                                            <p:txEl>
                                              <p:pRg st="4" end="4"/>
                                            </p:txEl>
                                          </p:spTgt>
                                        </p:tgtEl>
                                      </p:cBhvr>
                                      <p:to x="100000" y="90000"/>
                                    </p:animScale>
                                    <p:animScale>
                                      <p:cBhvr>
                                        <p:cTn id="68" dur="166" decel="50000">
                                          <p:stCondLst>
                                            <p:cond delay="1668"/>
                                          </p:stCondLst>
                                        </p:cTn>
                                        <p:tgtEl>
                                          <p:spTgt spid="3">
                                            <p:txEl>
                                              <p:pRg st="4" end="4"/>
                                            </p:txEl>
                                          </p:spTgt>
                                        </p:tgtEl>
                                      </p:cBhvr>
                                      <p:to x="100000" y="100000"/>
                                    </p:animScale>
                                    <p:animScale>
                                      <p:cBhvr>
                                        <p:cTn id="69" dur="26">
                                          <p:stCondLst>
                                            <p:cond delay="1808"/>
                                          </p:stCondLst>
                                        </p:cTn>
                                        <p:tgtEl>
                                          <p:spTgt spid="3">
                                            <p:txEl>
                                              <p:pRg st="4" end="4"/>
                                            </p:txEl>
                                          </p:spTgt>
                                        </p:tgtEl>
                                      </p:cBhvr>
                                      <p:to x="100000" y="95000"/>
                                    </p:animScale>
                                    <p:animScale>
                                      <p:cBhvr>
                                        <p:cTn id="70" dur="166" decel="50000">
                                          <p:stCondLst>
                                            <p:cond delay="1834"/>
                                          </p:stCondLst>
                                        </p:cTn>
                                        <p:tgtEl>
                                          <p:spTgt spid="3">
                                            <p:txEl>
                                              <p:pRg st="4" end="4"/>
                                            </p:txEl>
                                          </p:spTgt>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nodeType="clickEffect">
                                  <p:stCondLst>
                                    <p:cond delay="0"/>
                                  </p:stCondLst>
                                  <p:childTnLst>
                                    <p:set>
                                      <p:cBhvr>
                                        <p:cTn id="74" dur="1" fill="hold">
                                          <p:stCondLst>
                                            <p:cond delay="0"/>
                                          </p:stCondLst>
                                        </p:cTn>
                                        <p:tgtEl>
                                          <p:spTgt spid="3">
                                            <p:txEl>
                                              <p:pRg st="5" end="5"/>
                                            </p:txEl>
                                          </p:spTgt>
                                        </p:tgtEl>
                                        <p:attrNameLst>
                                          <p:attrName>style.visibility</p:attrName>
                                        </p:attrNameLst>
                                      </p:cBhvr>
                                      <p:to>
                                        <p:strVal val="visible"/>
                                      </p:to>
                                    </p:set>
                                    <p:animEffect transition="in" filter="wipe(down)">
                                      <p:cBhvr>
                                        <p:cTn id="75" dur="580">
                                          <p:stCondLst>
                                            <p:cond delay="0"/>
                                          </p:stCondLst>
                                        </p:cTn>
                                        <p:tgtEl>
                                          <p:spTgt spid="3">
                                            <p:txEl>
                                              <p:pRg st="5" end="5"/>
                                            </p:txEl>
                                          </p:spTgt>
                                        </p:tgtEl>
                                      </p:cBhvr>
                                    </p:animEffect>
                                    <p:anim calcmode="lin" valueType="num">
                                      <p:cBhvr>
                                        <p:cTn id="76"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3">
                                            <p:txEl>
                                              <p:pRg st="5" end="5"/>
                                            </p:txEl>
                                          </p:spTgt>
                                        </p:tgtEl>
                                      </p:cBhvr>
                                      <p:to x="100000" y="60000"/>
                                    </p:animScale>
                                    <p:animScale>
                                      <p:cBhvr>
                                        <p:cTn id="82" dur="166" decel="50000">
                                          <p:stCondLst>
                                            <p:cond delay="676"/>
                                          </p:stCondLst>
                                        </p:cTn>
                                        <p:tgtEl>
                                          <p:spTgt spid="3">
                                            <p:txEl>
                                              <p:pRg st="5" end="5"/>
                                            </p:txEl>
                                          </p:spTgt>
                                        </p:tgtEl>
                                      </p:cBhvr>
                                      <p:to x="100000" y="100000"/>
                                    </p:animScale>
                                    <p:animScale>
                                      <p:cBhvr>
                                        <p:cTn id="83" dur="26">
                                          <p:stCondLst>
                                            <p:cond delay="1312"/>
                                          </p:stCondLst>
                                        </p:cTn>
                                        <p:tgtEl>
                                          <p:spTgt spid="3">
                                            <p:txEl>
                                              <p:pRg st="5" end="5"/>
                                            </p:txEl>
                                          </p:spTgt>
                                        </p:tgtEl>
                                      </p:cBhvr>
                                      <p:to x="100000" y="80000"/>
                                    </p:animScale>
                                    <p:animScale>
                                      <p:cBhvr>
                                        <p:cTn id="84" dur="166" decel="50000">
                                          <p:stCondLst>
                                            <p:cond delay="1338"/>
                                          </p:stCondLst>
                                        </p:cTn>
                                        <p:tgtEl>
                                          <p:spTgt spid="3">
                                            <p:txEl>
                                              <p:pRg st="5" end="5"/>
                                            </p:txEl>
                                          </p:spTgt>
                                        </p:tgtEl>
                                      </p:cBhvr>
                                      <p:to x="100000" y="100000"/>
                                    </p:animScale>
                                    <p:animScale>
                                      <p:cBhvr>
                                        <p:cTn id="85" dur="26">
                                          <p:stCondLst>
                                            <p:cond delay="1642"/>
                                          </p:stCondLst>
                                        </p:cTn>
                                        <p:tgtEl>
                                          <p:spTgt spid="3">
                                            <p:txEl>
                                              <p:pRg st="5" end="5"/>
                                            </p:txEl>
                                          </p:spTgt>
                                        </p:tgtEl>
                                      </p:cBhvr>
                                      <p:to x="100000" y="90000"/>
                                    </p:animScale>
                                    <p:animScale>
                                      <p:cBhvr>
                                        <p:cTn id="86" dur="166" decel="50000">
                                          <p:stCondLst>
                                            <p:cond delay="1668"/>
                                          </p:stCondLst>
                                        </p:cTn>
                                        <p:tgtEl>
                                          <p:spTgt spid="3">
                                            <p:txEl>
                                              <p:pRg st="5" end="5"/>
                                            </p:txEl>
                                          </p:spTgt>
                                        </p:tgtEl>
                                      </p:cBhvr>
                                      <p:to x="100000" y="100000"/>
                                    </p:animScale>
                                    <p:animScale>
                                      <p:cBhvr>
                                        <p:cTn id="87" dur="26">
                                          <p:stCondLst>
                                            <p:cond delay="1808"/>
                                          </p:stCondLst>
                                        </p:cTn>
                                        <p:tgtEl>
                                          <p:spTgt spid="3">
                                            <p:txEl>
                                              <p:pRg st="5" end="5"/>
                                            </p:txEl>
                                          </p:spTgt>
                                        </p:tgtEl>
                                      </p:cBhvr>
                                      <p:to x="100000" y="95000"/>
                                    </p:animScale>
                                    <p:animScale>
                                      <p:cBhvr>
                                        <p:cTn id="88" dur="166" decel="50000">
                                          <p:stCondLst>
                                            <p:cond delay="1834"/>
                                          </p:stCondLst>
                                        </p:cTn>
                                        <p:tgtEl>
                                          <p:spTgt spid="3">
                                            <p:txEl>
                                              <p:pRg st="5" end="5"/>
                                            </p:txEl>
                                          </p:spTgt>
                                        </p:tgtEl>
                                      </p:cBhvr>
                                      <p:to x="100000" y="100000"/>
                                    </p:animScale>
                                  </p:childTnLst>
                                </p:cTn>
                              </p:par>
                              <p:par>
                                <p:cTn id="89" presetID="26" presetClass="entr" presetSubtype="0" fill="hold" nodeType="with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animEffect transition="in" filter="wipe(down)">
                                      <p:cBhvr>
                                        <p:cTn id="91" dur="580">
                                          <p:stCondLst>
                                            <p:cond delay="0"/>
                                          </p:stCondLst>
                                        </p:cTn>
                                        <p:tgtEl>
                                          <p:spTgt spid="3">
                                            <p:txEl>
                                              <p:pRg st="6" end="6"/>
                                            </p:txEl>
                                          </p:spTgt>
                                        </p:tgtEl>
                                      </p:cBhvr>
                                    </p:animEffect>
                                    <p:anim calcmode="lin" valueType="num">
                                      <p:cBhvr>
                                        <p:cTn id="92"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97" dur="26">
                                          <p:stCondLst>
                                            <p:cond delay="650"/>
                                          </p:stCondLst>
                                        </p:cTn>
                                        <p:tgtEl>
                                          <p:spTgt spid="3">
                                            <p:txEl>
                                              <p:pRg st="6" end="6"/>
                                            </p:txEl>
                                          </p:spTgt>
                                        </p:tgtEl>
                                      </p:cBhvr>
                                      <p:to x="100000" y="60000"/>
                                    </p:animScale>
                                    <p:animScale>
                                      <p:cBhvr>
                                        <p:cTn id="98" dur="166" decel="50000">
                                          <p:stCondLst>
                                            <p:cond delay="676"/>
                                          </p:stCondLst>
                                        </p:cTn>
                                        <p:tgtEl>
                                          <p:spTgt spid="3">
                                            <p:txEl>
                                              <p:pRg st="6" end="6"/>
                                            </p:txEl>
                                          </p:spTgt>
                                        </p:tgtEl>
                                      </p:cBhvr>
                                      <p:to x="100000" y="100000"/>
                                    </p:animScale>
                                    <p:animScale>
                                      <p:cBhvr>
                                        <p:cTn id="99" dur="26">
                                          <p:stCondLst>
                                            <p:cond delay="1312"/>
                                          </p:stCondLst>
                                        </p:cTn>
                                        <p:tgtEl>
                                          <p:spTgt spid="3">
                                            <p:txEl>
                                              <p:pRg st="6" end="6"/>
                                            </p:txEl>
                                          </p:spTgt>
                                        </p:tgtEl>
                                      </p:cBhvr>
                                      <p:to x="100000" y="80000"/>
                                    </p:animScale>
                                    <p:animScale>
                                      <p:cBhvr>
                                        <p:cTn id="100" dur="166" decel="50000">
                                          <p:stCondLst>
                                            <p:cond delay="1338"/>
                                          </p:stCondLst>
                                        </p:cTn>
                                        <p:tgtEl>
                                          <p:spTgt spid="3">
                                            <p:txEl>
                                              <p:pRg st="6" end="6"/>
                                            </p:txEl>
                                          </p:spTgt>
                                        </p:tgtEl>
                                      </p:cBhvr>
                                      <p:to x="100000" y="100000"/>
                                    </p:animScale>
                                    <p:animScale>
                                      <p:cBhvr>
                                        <p:cTn id="101" dur="26">
                                          <p:stCondLst>
                                            <p:cond delay="1642"/>
                                          </p:stCondLst>
                                        </p:cTn>
                                        <p:tgtEl>
                                          <p:spTgt spid="3">
                                            <p:txEl>
                                              <p:pRg st="6" end="6"/>
                                            </p:txEl>
                                          </p:spTgt>
                                        </p:tgtEl>
                                      </p:cBhvr>
                                      <p:to x="100000" y="90000"/>
                                    </p:animScale>
                                    <p:animScale>
                                      <p:cBhvr>
                                        <p:cTn id="102" dur="166" decel="50000">
                                          <p:stCondLst>
                                            <p:cond delay="1668"/>
                                          </p:stCondLst>
                                        </p:cTn>
                                        <p:tgtEl>
                                          <p:spTgt spid="3">
                                            <p:txEl>
                                              <p:pRg st="6" end="6"/>
                                            </p:txEl>
                                          </p:spTgt>
                                        </p:tgtEl>
                                      </p:cBhvr>
                                      <p:to x="100000" y="100000"/>
                                    </p:animScale>
                                    <p:animScale>
                                      <p:cBhvr>
                                        <p:cTn id="103" dur="26">
                                          <p:stCondLst>
                                            <p:cond delay="1808"/>
                                          </p:stCondLst>
                                        </p:cTn>
                                        <p:tgtEl>
                                          <p:spTgt spid="3">
                                            <p:txEl>
                                              <p:pRg st="6" end="6"/>
                                            </p:txEl>
                                          </p:spTgt>
                                        </p:tgtEl>
                                      </p:cBhvr>
                                      <p:to x="100000" y="95000"/>
                                    </p:animScale>
                                    <p:animScale>
                                      <p:cBhvr>
                                        <p:cTn id="104" dur="166" decel="50000">
                                          <p:stCondLst>
                                            <p:cond delay="1834"/>
                                          </p:stCondLst>
                                        </p:cTn>
                                        <p:tgtEl>
                                          <p:spTgt spid="3">
                                            <p:txEl>
                                              <p:pRg st="6" end="6"/>
                                            </p:txEl>
                                          </p:spTgt>
                                        </p:tgtEl>
                                      </p:cBhvr>
                                      <p:to x="100000" y="100000"/>
                                    </p:animScale>
                                  </p:childTnLst>
                                </p:cTn>
                              </p:par>
                              <p:par>
                                <p:cTn id="105" presetID="26" presetClass="entr" presetSubtype="0" fill="hold" nodeType="withEffect">
                                  <p:stCondLst>
                                    <p:cond delay="0"/>
                                  </p:stCondLst>
                                  <p:childTnLst>
                                    <p:set>
                                      <p:cBhvr>
                                        <p:cTn id="106" dur="1" fill="hold">
                                          <p:stCondLst>
                                            <p:cond delay="0"/>
                                          </p:stCondLst>
                                        </p:cTn>
                                        <p:tgtEl>
                                          <p:spTgt spid="3">
                                            <p:txEl>
                                              <p:pRg st="7" end="7"/>
                                            </p:txEl>
                                          </p:spTgt>
                                        </p:tgtEl>
                                        <p:attrNameLst>
                                          <p:attrName>style.visibility</p:attrName>
                                        </p:attrNameLst>
                                      </p:cBhvr>
                                      <p:to>
                                        <p:strVal val="visible"/>
                                      </p:to>
                                    </p:set>
                                    <p:animEffect transition="in" filter="wipe(down)">
                                      <p:cBhvr>
                                        <p:cTn id="107" dur="580">
                                          <p:stCondLst>
                                            <p:cond delay="0"/>
                                          </p:stCondLst>
                                        </p:cTn>
                                        <p:tgtEl>
                                          <p:spTgt spid="3">
                                            <p:txEl>
                                              <p:pRg st="7" end="7"/>
                                            </p:txEl>
                                          </p:spTgt>
                                        </p:tgtEl>
                                      </p:cBhvr>
                                    </p:animEffect>
                                    <p:anim calcmode="lin" valueType="num">
                                      <p:cBhvr>
                                        <p:cTn id="108"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13" dur="26">
                                          <p:stCondLst>
                                            <p:cond delay="650"/>
                                          </p:stCondLst>
                                        </p:cTn>
                                        <p:tgtEl>
                                          <p:spTgt spid="3">
                                            <p:txEl>
                                              <p:pRg st="7" end="7"/>
                                            </p:txEl>
                                          </p:spTgt>
                                        </p:tgtEl>
                                      </p:cBhvr>
                                      <p:to x="100000" y="60000"/>
                                    </p:animScale>
                                    <p:animScale>
                                      <p:cBhvr>
                                        <p:cTn id="114" dur="166" decel="50000">
                                          <p:stCondLst>
                                            <p:cond delay="676"/>
                                          </p:stCondLst>
                                        </p:cTn>
                                        <p:tgtEl>
                                          <p:spTgt spid="3">
                                            <p:txEl>
                                              <p:pRg st="7" end="7"/>
                                            </p:txEl>
                                          </p:spTgt>
                                        </p:tgtEl>
                                      </p:cBhvr>
                                      <p:to x="100000" y="100000"/>
                                    </p:animScale>
                                    <p:animScale>
                                      <p:cBhvr>
                                        <p:cTn id="115" dur="26">
                                          <p:stCondLst>
                                            <p:cond delay="1312"/>
                                          </p:stCondLst>
                                        </p:cTn>
                                        <p:tgtEl>
                                          <p:spTgt spid="3">
                                            <p:txEl>
                                              <p:pRg st="7" end="7"/>
                                            </p:txEl>
                                          </p:spTgt>
                                        </p:tgtEl>
                                      </p:cBhvr>
                                      <p:to x="100000" y="80000"/>
                                    </p:animScale>
                                    <p:animScale>
                                      <p:cBhvr>
                                        <p:cTn id="116" dur="166" decel="50000">
                                          <p:stCondLst>
                                            <p:cond delay="1338"/>
                                          </p:stCondLst>
                                        </p:cTn>
                                        <p:tgtEl>
                                          <p:spTgt spid="3">
                                            <p:txEl>
                                              <p:pRg st="7" end="7"/>
                                            </p:txEl>
                                          </p:spTgt>
                                        </p:tgtEl>
                                      </p:cBhvr>
                                      <p:to x="100000" y="100000"/>
                                    </p:animScale>
                                    <p:animScale>
                                      <p:cBhvr>
                                        <p:cTn id="117" dur="26">
                                          <p:stCondLst>
                                            <p:cond delay="1642"/>
                                          </p:stCondLst>
                                        </p:cTn>
                                        <p:tgtEl>
                                          <p:spTgt spid="3">
                                            <p:txEl>
                                              <p:pRg st="7" end="7"/>
                                            </p:txEl>
                                          </p:spTgt>
                                        </p:tgtEl>
                                      </p:cBhvr>
                                      <p:to x="100000" y="90000"/>
                                    </p:animScale>
                                    <p:animScale>
                                      <p:cBhvr>
                                        <p:cTn id="118" dur="166" decel="50000">
                                          <p:stCondLst>
                                            <p:cond delay="1668"/>
                                          </p:stCondLst>
                                        </p:cTn>
                                        <p:tgtEl>
                                          <p:spTgt spid="3">
                                            <p:txEl>
                                              <p:pRg st="7" end="7"/>
                                            </p:txEl>
                                          </p:spTgt>
                                        </p:tgtEl>
                                      </p:cBhvr>
                                      <p:to x="100000" y="100000"/>
                                    </p:animScale>
                                    <p:animScale>
                                      <p:cBhvr>
                                        <p:cTn id="119" dur="26">
                                          <p:stCondLst>
                                            <p:cond delay="1808"/>
                                          </p:stCondLst>
                                        </p:cTn>
                                        <p:tgtEl>
                                          <p:spTgt spid="3">
                                            <p:txEl>
                                              <p:pRg st="7" end="7"/>
                                            </p:txEl>
                                          </p:spTgt>
                                        </p:tgtEl>
                                      </p:cBhvr>
                                      <p:to x="100000" y="95000"/>
                                    </p:animScale>
                                    <p:animScale>
                                      <p:cBhvr>
                                        <p:cTn id="120"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方向性</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74</a:t>
            </a:fld>
            <a:endParaRPr lang="zh-CN" altLang="en-US"/>
          </a:p>
        </p:txBody>
      </p:sp>
      <p:pic>
        <p:nvPicPr>
          <p:cNvPr id="6" name="图片 5" descr="G:\Temp\directionality.jpg"/>
          <p:cNvPicPr/>
          <p:nvPr/>
        </p:nvPicPr>
        <p:blipFill>
          <a:blip r:embed="rId2" cstate="print"/>
          <a:srcRect/>
          <a:stretch>
            <a:fillRect/>
          </a:stretch>
        </p:blipFill>
        <p:spPr bwMode="auto">
          <a:xfrm>
            <a:off x="539552" y="1700808"/>
            <a:ext cx="7056784" cy="1368152"/>
          </a:xfrm>
          <a:prstGeom prst="rect">
            <a:avLst/>
          </a:prstGeom>
          <a:noFill/>
          <a:ln w="9525">
            <a:noFill/>
            <a:miter lim="800000"/>
            <a:headEnd/>
            <a:tailEnd/>
          </a:ln>
        </p:spPr>
      </p:pic>
      <mc:AlternateContent xmlns:mc="http://schemas.openxmlformats.org/markup-compatibility/2006">
        <mc:Choice xmlns:a14="http://schemas.microsoft.com/office/drawing/2010/main" Requires="a14">
          <p:sp>
            <p:nvSpPr>
              <p:cNvPr id="7" name="矩形 6"/>
              <p:cNvSpPr/>
              <p:nvPr/>
            </p:nvSpPr>
            <p:spPr>
              <a:xfrm>
                <a:off x="683568" y="3356992"/>
                <a:ext cx="93610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zh-CN" i="1"/>
                          </m:ctrlPr>
                        </m:sSubPr>
                        <m:e>
                          <m:r>
                            <a:rPr lang="en-US" altLang="zh-CN" i="1"/>
                            <m:t>𝐷</m:t>
                          </m:r>
                        </m:e>
                        <m:sub>
                          <m:r>
                            <a:rPr lang="en-US" altLang="zh-CN" i="1"/>
                            <m:t>𝑎</m:t>
                          </m:r>
                        </m:sub>
                      </m:sSub>
                      <m:r>
                        <a:rPr lang="en-US" altLang="zh-CN" i="1"/>
                        <m:t>=1</m:t>
                      </m:r>
                    </m:oMath>
                  </m:oMathPara>
                </a14:m>
                <a:endParaRPr lang="zh-CN" altLang="en-US" dirty="0"/>
              </a:p>
            </p:txBody>
          </p:sp>
        </mc:Choice>
        <mc:Fallback>
          <p:sp>
            <p:nvSpPr>
              <p:cNvPr id="7" name="矩形 6"/>
              <p:cNvSpPr>
                <a:spLocks noRot="1" noChangeAspect="1" noMove="1" noResize="1" noEditPoints="1" noAdjustHandles="1" noChangeArrowheads="1" noChangeShapeType="1" noTextEdit="1"/>
              </p:cNvSpPr>
              <p:nvPr/>
            </p:nvSpPr>
            <p:spPr>
              <a:xfrm>
                <a:off x="683568" y="3356992"/>
                <a:ext cx="936104" cy="432048"/>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2123728" y="4005064"/>
                <a:ext cx="93610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zh-CN" i="1"/>
                          </m:ctrlPr>
                        </m:sSubPr>
                        <m:e>
                          <m:r>
                            <a:rPr lang="en-US" altLang="zh-CN" i="1"/>
                            <m:t>𝐷</m:t>
                          </m:r>
                        </m:e>
                        <m:sub>
                          <m:r>
                            <a:rPr lang="en-US" altLang="zh-CN" i="1"/>
                            <m:t>𝑏</m:t>
                          </m:r>
                        </m:sub>
                      </m:sSub>
                      <m:r>
                        <a:rPr lang="en-US" altLang="zh-CN" i="1"/>
                        <m:t>=1</m:t>
                      </m:r>
                    </m:oMath>
                  </m:oMathPara>
                </a14:m>
                <a:endParaRPr lang="zh-CN" altLang="en-US" dirty="0"/>
              </a:p>
            </p:txBody>
          </p:sp>
        </mc:Choice>
        <mc:Fallback>
          <p:sp>
            <p:nvSpPr>
              <p:cNvPr id="8" name="矩形 7"/>
              <p:cNvSpPr>
                <a:spLocks noRot="1" noChangeAspect="1" noMove="1" noResize="1" noEditPoints="1" noAdjustHandles="1" noChangeArrowheads="1" noChangeShapeType="1" noTextEdit="1"/>
              </p:cNvSpPr>
              <p:nvPr/>
            </p:nvSpPr>
            <p:spPr>
              <a:xfrm>
                <a:off x="2123728" y="4005064"/>
                <a:ext cx="936104" cy="432048"/>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3419872" y="4653136"/>
                <a:ext cx="136815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zh-CN" i="1"/>
                          </m:ctrlPr>
                        </m:sSubPr>
                        <m:e>
                          <m:r>
                            <a:rPr lang="en-US" altLang="zh-CN" i="1"/>
                            <m:t>𝐷</m:t>
                          </m:r>
                        </m:e>
                        <m:sub>
                          <m:r>
                            <a:rPr lang="en-US" altLang="zh-CN" i="1"/>
                            <m:t>𝑐</m:t>
                          </m:r>
                        </m:sub>
                      </m:sSub>
                      <m:r>
                        <a:rPr lang="en-US" altLang="zh-CN" i="1"/>
                        <m:t>=0.61</m:t>
                      </m:r>
                    </m:oMath>
                  </m:oMathPara>
                </a14:m>
                <a:endParaRPr lang="zh-CN" altLang="en-US" dirty="0"/>
              </a:p>
            </p:txBody>
          </p:sp>
        </mc:Choice>
        <mc:Fallback>
          <p:sp>
            <p:nvSpPr>
              <p:cNvPr id="9" name="矩形 8"/>
              <p:cNvSpPr>
                <a:spLocks noRot="1" noChangeAspect="1" noMove="1" noResize="1" noEditPoints="1" noAdjustHandles="1" noChangeArrowheads="1" noChangeShapeType="1" noTextEdit="1"/>
              </p:cNvSpPr>
              <p:nvPr/>
            </p:nvSpPr>
            <p:spPr>
              <a:xfrm>
                <a:off x="3419872" y="4653136"/>
                <a:ext cx="1368152" cy="432048"/>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4932040" y="5229200"/>
                <a:ext cx="136815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zh-CN" i="1"/>
                          </m:ctrlPr>
                        </m:sSubPr>
                        <m:e>
                          <m:r>
                            <a:rPr lang="en-US" altLang="zh-CN" i="1"/>
                            <m:t>𝐷</m:t>
                          </m:r>
                        </m:e>
                        <m:sub>
                          <m:r>
                            <a:rPr lang="en-US" altLang="zh-CN" i="1"/>
                            <m:t>𝑑</m:t>
                          </m:r>
                        </m:sub>
                      </m:sSub>
                      <m:r>
                        <a:rPr lang="en-US" altLang="zh-CN" i="1"/>
                        <m:t>=0.47</m:t>
                      </m:r>
                    </m:oMath>
                  </m:oMathPara>
                </a14:m>
                <a:endParaRPr lang="zh-CN" altLang="en-US" dirty="0"/>
              </a:p>
            </p:txBody>
          </p:sp>
        </mc:Choice>
        <mc:Fallback>
          <p:sp>
            <p:nvSpPr>
              <p:cNvPr id="10" name="矩形 9"/>
              <p:cNvSpPr>
                <a:spLocks noRot="1" noChangeAspect="1" noMove="1" noResize="1" noEditPoints="1" noAdjustHandles="1" noChangeArrowheads="1" noChangeShapeType="1" noTextEdit="1"/>
              </p:cNvSpPr>
              <p:nvPr/>
            </p:nvSpPr>
            <p:spPr>
              <a:xfrm>
                <a:off x="4932040" y="5229200"/>
                <a:ext cx="1368152" cy="432048"/>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6372200" y="5805264"/>
                <a:ext cx="122413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zh-CN" i="1"/>
                          </m:ctrlPr>
                        </m:sSubPr>
                        <m:e>
                          <m:r>
                            <a:rPr lang="en-US" altLang="zh-CN" i="1"/>
                            <m:t>𝐷</m:t>
                          </m:r>
                        </m:e>
                        <m:sub>
                          <m:r>
                            <a:rPr lang="en-US" altLang="zh-CN" i="1"/>
                            <m:t>𝑒</m:t>
                          </m:r>
                        </m:sub>
                      </m:sSub>
                      <m:r>
                        <a:rPr lang="en-US" altLang="zh-CN" i="1"/>
                        <m:t>=0.21</m:t>
                      </m:r>
                    </m:oMath>
                  </m:oMathPara>
                </a14:m>
                <a:endParaRPr lang="zh-CN" altLang="en-US" dirty="0"/>
              </a:p>
            </p:txBody>
          </p:sp>
        </mc:Choice>
        <mc:Fallback>
          <p:sp>
            <p:nvSpPr>
              <p:cNvPr id="11" name="矩形 10"/>
              <p:cNvSpPr>
                <a:spLocks noRot="1" noChangeAspect="1" noMove="1" noResize="1" noEditPoints="1" noAdjustHandles="1" noChangeArrowheads="1" noChangeShapeType="1" noTextEdit="1"/>
              </p:cNvSpPr>
              <p:nvPr/>
            </p:nvSpPr>
            <p:spPr>
              <a:xfrm>
                <a:off x="6372200" y="5805264"/>
                <a:ext cx="1224136" cy="432048"/>
              </a:xfrm>
              <a:prstGeom prst="rect">
                <a:avLst/>
              </a:prstGeom>
              <a:blipFill rotWithShape="1">
                <a:blip r:embed="rId7"/>
                <a:stretch>
                  <a:fillRect/>
                </a:stretch>
              </a:blipFill>
            </p:spPr>
            <p:txBody>
              <a:bodyPr/>
              <a:lstStyle/>
              <a:p>
                <a:r>
                  <a:rPr lang="zh-CN" altLang="en-US">
                    <a:noFill/>
                  </a:rPr>
                  <a:t> </a:t>
                </a:r>
              </a:p>
            </p:txBody>
          </p:sp>
        </mc:Fallback>
      </mc:AlternateContent>
      <p:sp>
        <p:nvSpPr>
          <p:cNvPr id="12" name="下箭头 11"/>
          <p:cNvSpPr/>
          <p:nvPr/>
        </p:nvSpPr>
        <p:spPr>
          <a:xfrm>
            <a:off x="6804248" y="3140968"/>
            <a:ext cx="288032" cy="25922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a:off x="5436096" y="3140968"/>
            <a:ext cx="288032" cy="1944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a:off x="3923928" y="3140968"/>
            <a:ext cx="288032" cy="14401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a:off x="2483768" y="3140968"/>
            <a:ext cx="288032"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下箭头 15"/>
          <p:cNvSpPr/>
          <p:nvPr/>
        </p:nvSpPr>
        <p:spPr>
          <a:xfrm>
            <a:off x="1043608" y="3094360"/>
            <a:ext cx="324036"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7889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本章小结</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zh-CN" dirty="0"/>
              <a:t>对于图像色彩与灰度信息统计，首先介绍了各种色彩空间，包括</a:t>
            </a:r>
            <a:r>
              <a:rPr lang="en-US" altLang="zh-CN" dirty="0"/>
              <a:t>RGB</a:t>
            </a:r>
            <a:r>
              <a:rPr lang="zh-CN" altLang="zh-CN" dirty="0"/>
              <a:t>、</a:t>
            </a:r>
            <a:r>
              <a:rPr lang="en-US" altLang="zh-CN" dirty="0"/>
              <a:t>HSV</a:t>
            </a:r>
            <a:r>
              <a:rPr lang="zh-CN" altLang="zh-CN" dirty="0"/>
              <a:t>、</a:t>
            </a:r>
            <a:r>
              <a:rPr lang="en-US" altLang="zh-CN" dirty="0"/>
              <a:t>YUV</a:t>
            </a:r>
            <a:r>
              <a:rPr lang="zh-CN" altLang="zh-CN" dirty="0"/>
              <a:t>、</a:t>
            </a:r>
            <a:r>
              <a:rPr lang="en-US" altLang="zh-CN" dirty="0"/>
              <a:t>XYZ</a:t>
            </a:r>
            <a:r>
              <a:rPr lang="zh-CN" altLang="zh-CN" dirty="0"/>
              <a:t>和</a:t>
            </a:r>
            <a:r>
              <a:rPr lang="en-US" altLang="zh-CN" dirty="0"/>
              <a:t>Lab</a:t>
            </a:r>
            <a:r>
              <a:rPr lang="zh-CN" altLang="zh-CN" dirty="0"/>
              <a:t>等色彩空间，然后讲述了基于灰度信息的直方图处理</a:t>
            </a:r>
            <a:r>
              <a:rPr lang="zh-CN" altLang="zh-CN" dirty="0" smtClean="0"/>
              <a:t>。</a:t>
            </a:r>
            <a:endParaRPr lang="en-US" altLang="zh-CN" dirty="0" smtClean="0"/>
          </a:p>
          <a:p>
            <a:pPr lvl="1"/>
            <a:r>
              <a:rPr lang="zh-CN" altLang="zh-CN" dirty="0">
                <a:solidFill>
                  <a:srgbClr val="FF0000"/>
                </a:solidFill>
              </a:rPr>
              <a:t>关于直方图处理，主要涉及直方图相似性度量、直方图均衡化、直方图高斯模型和投影直方图</a:t>
            </a:r>
            <a:r>
              <a:rPr lang="zh-CN" altLang="zh-CN" dirty="0" smtClean="0">
                <a:solidFill>
                  <a:srgbClr val="FF0000"/>
                </a:solidFill>
              </a:rPr>
              <a:t>。</a:t>
            </a:r>
            <a:endParaRPr lang="en-US" altLang="zh-CN" dirty="0" smtClean="0">
              <a:solidFill>
                <a:srgbClr val="FF0000"/>
              </a:solidFill>
            </a:endParaRPr>
          </a:p>
          <a:p>
            <a:r>
              <a:rPr lang="zh-CN" altLang="zh-CN" dirty="0"/>
              <a:t>对于形状特征提取</a:t>
            </a:r>
            <a:r>
              <a:rPr lang="zh-CN" altLang="zh-CN" dirty="0" smtClean="0"/>
              <a:t>，给</a:t>
            </a:r>
            <a:r>
              <a:rPr lang="zh-CN" altLang="zh-CN" dirty="0"/>
              <a:t>出了五种具体的计算方法，包括</a:t>
            </a:r>
            <a:r>
              <a:rPr lang="en-US" altLang="zh-CN" dirty="0"/>
              <a:t>Hu</a:t>
            </a:r>
            <a:r>
              <a:rPr lang="zh-CN" altLang="zh-CN" dirty="0"/>
              <a:t>不变矩、</a:t>
            </a:r>
            <a:r>
              <a:rPr lang="en-US" altLang="zh-CN" dirty="0"/>
              <a:t>Zernike</a:t>
            </a:r>
            <a:r>
              <a:rPr lang="zh-CN" altLang="zh-CN" dirty="0"/>
              <a:t>不变矩、</a:t>
            </a:r>
            <a:r>
              <a:rPr lang="en-US" altLang="zh-CN" dirty="0"/>
              <a:t>Hough</a:t>
            </a:r>
            <a:r>
              <a:rPr lang="zh-CN" altLang="zh-CN" dirty="0"/>
              <a:t>变换、</a:t>
            </a:r>
            <a:r>
              <a:rPr lang="en-US" altLang="zh-CN" dirty="0"/>
              <a:t>Radon</a:t>
            </a:r>
            <a:r>
              <a:rPr lang="zh-CN" altLang="zh-CN" dirty="0"/>
              <a:t>变换和傅里叶描述子，其中傅里叶描述子与傅里叶变换是紧密相连的</a:t>
            </a:r>
            <a:r>
              <a:rPr lang="zh-CN" altLang="zh-CN" dirty="0" smtClean="0"/>
              <a:t>。</a:t>
            </a:r>
            <a:endParaRPr lang="en-US" altLang="zh-CN" dirty="0" smtClean="0"/>
          </a:p>
          <a:p>
            <a:r>
              <a:rPr lang="zh-CN" altLang="zh-CN" dirty="0">
                <a:solidFill>
                  <a:srgbClr val="0000FF"/>
                </a:solidFill>
              </a:rPr>
              <a:t>对于纹理特征提取，本章介绍了三种纹理分析方法，分别为统计分析方法、结构分析方法和频谱分析方法</a:t>
            </a:r>
            <a:r>
              <a:rPr lang="zh-CN" altLang="zh-CN" dirty="0" smtClean="0">
                <a:solidFill>
                  <a:srgbClr val="0000FF"/>
                </a:solidFill>
              </a:rPr>
              <a:t>。</a:t>
            </a:r>
            <a:endParaRPr lang="en-US" altLang="zh-CN" dirty="0" smtClean="0">
              <a:solidFill>
                <a:srgbClr val="0000FF"/>
              </a:solidFill>
            </a:endParaRPr>
          </a:p>
          <a:p>
            <a:pPr lvl="1"/>
            <a:r>
              <a:rPr lang="zh-CN" altLang="zh-CN" dirty="0">
                <a:solidFill>
                  <a:srgbClr val="00B050"/>
                </a:solidFill>
              </a:rPr>
              <a:t>进一步讨论了三种用于纹理分析的频域变换，包括傅里叶变换、</a:t>
            </a:r>
            <a:r>
              <a:rPr lang="en-US" altLang="zh-CN" dirty="0">
                <a:solidFill>
                  <a:srgbClr val="00B050"/>
                </a:solidFill>
              </a:rPr>
              <a:t>Gabor</a:t>
            </a:r>
            <a:r>
              <a:rPr lang="zh-CN" altLang="zh-CN" dirty="0">
                <a:solidFill>
                  <a:srgbClr val="00B050"/>
                </a:solidFill>
              </a:rPr>
              <a:t>变换和小波变换。</a:t>
            </a:r>
            <a:endParaRPr lang="en-US" altLang="zh-CN" dirty="0" smtClean="0">
              <a:solidFill>
                <a:srgbClr val="00B050"/>
              </a:solidFill>
            </a:endParaRPr>
          </a:p>
          <a:p>
            <a:pPr lvl="1"/>
            <a:r>
              <a:rPr lang="zh-CN" altLang="zh-CN" dirty="0">
                <a:solidFill>
                  <a:srgbClr val="00B050"/>
                </a:solidFill>
              </a:rPr>
              <a:t>介绍了对应于人眼视觉感受的纹理特征，包括粗糙度、对比度和方向性。</a:t>
            </a:r>
            <a:endParaRPr lang="zh-CN" altLang="en-US" dirty="0">
              <a:solidFill>
                <a:srgbClr val="00B050"/>
              </a:solidFill>
            </a:endParaRPr>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75</a:t>
            </a:fld>
            <a:endParaRPr lang="zh-CN" altLang="en-US"/>
          </a:p>
        </p:txBody>
      </p:sp>
    </p:spTree>
    <p:extLst>
      <p:ext uri="{BB962C8B-B14F-4D97-AF65-F5344CB8AC3E}">
        <p14:creationId xmlns:p14="http://schemas.microsoft.com/office/powerpoint/2010/main" val="317290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80">
                                          <p:stCondLst>
                                            <p:cond delay="0"/>
                                          </p:stCondLst>
                                        </p:cTn>
                                        <p:tgtEl>
                                          <p:spTgt spid="3">
                                            <p:txEl>
                                              <p:pRg st="2" end="2"/>
                                            </p:txEl>
                                          </p:spTgt>
                                        </p:tgtEl>
                                      </p:cBhvr>
                                    </p:animEffect>
                                    <p:anim calcmode="lin" valueType="num">
                                      <p:cBhvr>
                                        <p:cTn id="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2" end="2"/>
                                            </p:txEl>
                                          </p:spTgt>
                                        </p:tgtEl>
                                      </p:cBhvr>
                                      <p:to x="100000" y="60000"/>
                                    </p:animScale>
                                    <p:animScale>
                                      <p:cBhvr>
                                        <p:cTn id="14" dur="166" decel="50000">
                                          <p:stCondLst>
                                            <p:cond delay="676"/>
                                          </p:stCondLst>
                                        </p:cTn>
                                        <p:tgtEl>
                                          <p:spTgt spid="3">
                                            <p:txEl>
                                              <p:pRg st="2" end="2"/>
                                            </p:txEl>
                                          </p:spTgt>
                                        </p:tgtEl>
                                      </p:cBhvr>
                                      <p:to x="100000" y="100000"/>
                                    </p:animScale>
                                    <p:animScale>
                                      <p:cBhvr>
                                        <p:cTn id="15" dur="26">
                                          <p:stCondLst>
                                            <p:cond delay="1312"/>
                                          </p:stCondLst>
                                        </p:cTn>
                                        <p:tgtEl>
                                          <p:spTgt spid="3">
                                            <p:txEl>
                                              <p:pRg st="2" end="2"/>
                                            </p:txEl>
                                          </p:spTgt>
                                        </p:tgtEl>
                                      </p:cBhvr>
                                      <p:to x="100000" y="80000"/>
                                    </p:animScale>
                                    <p:animScale>
                                      <p:cBhvr>
                                        <p:cTn id="16" dur="166" decel="50000">
                                          <p:stCondLst>
                                            <p:cond delay="1338"/>
                                          </p:stCondLst>
                                        </p:cTn>
                                        <p:tgtEl>
                                          <p:spTgt spid="3">
                                            <p:txEl>
                                              <p:pRg st="2" end="2"/>
                                            </p:txEl>
                                          </p:spTgt>
                                        </p:tgtEl>
                                      </p:cBhvr>
                                      <p:to x="100000" y="100000"/>
                                    </p:animScale>
                                    <p:animScale>
                                      <p:cBhvr>
                                        <p:cTn id="17" dur="26">
                                          <p:stCondLst>
                                            <p:cond delay="1642"/>
                                          </p:stCondLst>
                                        </p:cTn>
                                        <p:tgtEl>
                                          <p:spTgt spid="3">
                                            <p:txEl>
                                              <p:pRg st="2" end="2"/>
                                            </p:txEl>
                                          </p:spTgt>
                                        </p:tgtEl>
                                      </p:cBhvr>
                                      <p:to x="100000" y="90000"/>
                                    </p:animScale>
                                    <p:animScale>
                                      <p:cBhvr>
                                        <p:cTn id="18" dur="166" decel="50000">
                                          <p:stCondLst>
                                            <p:cond delay="1668"/>
                                          </p:stCondLst>
                                        </p:cTn>
                                        <p:tgtEl>
                                          <p:spTgt spid="3">
                                            <p:txEl>
                                              <p:pRg st="2" end="2"/>
                                            </p:txEl>
                                          </p:spTgt>
                                        </p:tgtEl>
                                      </p:cBhvr>
                                      <p:to x="100000" y="100000"/>
                                    </p:animScale>
                                    <p:animScale>
                                      <p:cBhvr>
                                        <p:cTn id="19" dur="26">
                                          <p:stCondLst>
                                            <p:cond delay="1808"/>
                                          </p:stCondLst>
                                        </p:cTn>
                                        <p:tgtEl>
                                          <p:spTgt spid="3">
                                            <p:txEl>
                                              <p:pRg st="2" end="2"/>
                                            </p:txEl>
                                          </p:spTgt>
                                        </p:tgtEl>
                                      </p:cBhvr>
                                      <p:to x="100000" y="95000"/>
                                    </p:animScale>
                                    <p:animScale>
                                      <p:cBhvr>
                                        <p:cTn id="20" dur="166" decel="50000">
                                          <p:stCondLst>
                                            <p:cond delay="1834"/>
                                          </p:stCondLst>
                                        </p:cTn>
                                        <p:tgtEl>
                                          <p:spTgt spid="3">
                                            <p:txEl>
                                              <p:pRg st="2" end="2"/>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down)">
                                      <p:cBhvr>
                                        <p:cTn id="25" dur="580">
                                          <p:stCondLst>
                                            <p:cond delay="0"/>
                                          </p:stCondLst>
                                        </p:cTn>
                                        <p:tgtEl>
                                          <p:spTgt spid="3">
                                            <p:txEl>
                                              <p:pRg st="3" end="3"/>
                                            </p:txEl>
                                          </p:spTgt>
                                        </p:tgtEl>
                                      </p:cBhvr>
                                    </p:animEffect>
                                    <p:anim calcmode="lin" valueType="num">
                                      <p:cBhvr>
                                        <p:cTn id="26"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3" end="3"/>
                                            </p:txEl>
                                          </p:spTgt>
                                        </p:tgtEl>
                                      </p:cBhvr>
                                      <p:to x="100000" y="60000"/>
                                    </p:animScale>
                                    <p:animScale>
                                      <p:cBhvr>
                                        <p:cTn id="32" dur="166" decel="50000">
                                          <p:stCondLst>
                                            <p:cond delay="676"/>
                                          </p:stCondLst>
                                        </p:cTn>
                                        <p:tgtEl>
                                          <p:spTgt spid="3">
                                            <p:txEl>
                                              <p:pRg st="3" end="3"/>
                                            </p:txEl>
                                          </p:spTgt>
                                        </p:tgtEl>
                                      </p:cBhvr>
                                      <p:to x="100000" y="100000"/>
                                    </p:animScale>
                                    <p:animScale>
                                      <p:cBhvr>
                                        <p:cTn id="33" dur="26">
                                          <p:stCondLst>
                                            <p:cond delay="1312"/>
                                          </p:stCondLst>
                                        </p:cTn>
                                        <p:tgtEl>
                                          <p:spTgt spid="3">
                                            <p:txEl>
                                              <p:pRg st="3" end="3"/>
                                            </p:txEl>
                                          </p:spTgt>
                                        </p:tgtEl>
                                      </p:cBhvr>
                                      <p:to x="100000" y="80000"/>
                                    </p:animScale>
                                    <p:animScale>
                                      <p:cBhvr>
                                        <p:cTn id="34" dur="166" decel="50000">
                                          <p:stCondLst>
                                            <p:cond delay="1338"/>
                                          </p:stCondLst>
                                        </p:cTn>
                                        <p:tgtEl>
                                          <p:spTgt spid="3">
                                            <p:txEl>
                                              <p:pRg st="3" end="3"/>
                                            </p:txEl>
                                          </p:spTgt>
                                        </p:tgtEl>
                                      </p:cBhvr>
                                      <p:to x="100000" y="100000"/>
                                    </p:animScale>
                                    <p:animScale>
                                      <p:cBhvr>
                                        <p:cTn id="35" dur="26">
                                          <p:stCondLst>
                                            <p:cond delay="1642"/>
                                          </p:stCondLst>
                                        </p:cTn>
                                        <p:tgtEl>
                                          <p:spTgt spid="3">
                                            <p:txEl>
                                              <p:pRg st="3" end="3"/>
                                            </p:txEl>
                                          </p:spTgt>
                                        </p:tgtEl>
                                      </p:cBhvr>
                                      <p:to x="100000" y="90000"/>
                                    </p:animScale>
                                    <p:animScale>
                                      <p:cBhvr>
                                        <p:cTn id="36" dur="166" decel="50000">
                                          <p:stCondLst>
                                            <p:cond delay="1668"/>
                                          </p:stCondLst>
                                        </p:cTn>
                                        <p:tgtEl>
                                          <p:spTgt spid="3">
                                            <p:txEl>
                                              <p:pRg st="3" end="3"/>
                                            </p:txEl>
                                          </p:spTgt>
                                        </p:tgtEl>
                                      </p:cBhvr>
                                      <p:to x="100000" y="100000"/>
                                    </p:animScale>
                                    <p:animScale>
                                      <p:cBhvr>
                                        <p:cTn id="37" dur="26">
                                          <p:stCondLst>
                                            <p:cond delay="1808"/>
                                          </p:stCondLst>
                                        </p:cTn>
                                        <p:tgtEl>
                                          <p:spTgt spid="3">
                                            <p:txEl>
                                              <p:pRg st="3" end="3"/>
                                            </p:txEl>
                                          </p:spTgt>
                                        </p:tgtEl>
                                      </p:cBhvr>
                                      <p:to x="100000" y="95000"/>
                                    </p:animScale>
                                    <p:animScale>
                                      <p:cBhvr>
                                        <p:cTn id="38" dur="166" decel="50000">
                                          <p:stCondLst>
                                            <p:cond delay="1834"/>
                                          </p:stCondLst>
                                        </p:cTn>
                                        <p:tgtEl>
                                          <p:spTgt spid="3">
                                            <p:txEl>
                                              <p:pRg st="3" end="3"/>
                                            </p:txEl>
                                          </p:spTgt>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wipe(down)">
                                      <p:cBhvr>
                                        <p:cTn id="41" dur="580">
                                          <p:stCondLst>
                                            <p:cond delay="0"/>
                                          </p:stCondLst>
                                        </p:cTn>
                                        <p:tgtEl>
                                          <p:spTgt spid="3">
                                            <p:txEl>
                                              <p:pRg st="4" end="4"/>
                                            </p:txEl>
                                          </p:spTgt>
                                        </p:tgtEl>
                                      </p:cBhvr>
                                    </p:animEffect>
                                    <p:anim calcmode="lin" valueType="num">
                                      <p:cBhvr>
                                        <p:cTn id="4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
                                            <p:txEl>
                                              <p:pRg st="4" end="4"/>
                                            </p:txEl>
                                          </p:spTgt>
                                        </p:tgtEl>
                                      </p:cBhvr>
                                      <p:to x="100000" y="60000"/>
                                    </p:animScale>
                                    <p:animScale>
                                      <p:cBhvr>
                                        <p:cTn id="48" dur="166" decel="50000">
                                          <p:stCondLst>
                                            <p:cond delay="676"/>
                                          </p:stCondLst>
                                        </p:cTn>
                                        <p:tgtEl>
                                          <p:spTgt spid="3">
                                            <p:txEl>
                                              <p:pRg st="4" end="4"/>
                                            </p:txEl>
                                          </p:spTgt>
                                        </p:tgtEl>
                                      </p:cBhvr>
                                      <p:to x="100000" y="100000"/>
                                    </p:animScale>
                                    <p:animScale>
                                      <p:cBhvr>
                                        <p:cTn id="49" dur="26">
                                          <p:stCondLst>
                                            <p:cond delay="1312"/>
                                          </p:stCondLst>
                                        </p:cTn>
                                        <p:tgtEl>
                                          <p:spTgt spid="3">
                                            <p:txEl>
                                              <p:pRg st="4" end="4"/>
                                            </p:txEl>
                                          </p:spTgt>
                                        </p:tgtEl>
                                      </p:cBhvr>
                                      <p:to x="100000" y="80000"/>
                                    </p:animScale>
                                    <p:animScale>
                                      <p:cBhvr>
                                        <p:cTn id="50" dur="166" decel="50000">
                                          <p:stCondLst>
                                            <p:cond delay="1338"/>
                                          </p:stCondLst>
                                        </p:cTn>
                                        <p:tgtEl>
                                          <p:spTgt spid="3">
                                            <p:txEl>
                                              <p:pRg st="4" end="4"/>
                                            </p:txEl>
                                          </p:spTgt>
                                        </p:tgtEl>
                                      </p:cBhvr>
                                      <p:to x="100000" y="100000"/>
                                    </p:animScale>
                                    <p:animScale>
                                      <p:cBhvr>
                                        <p:cTn id="51" dur="26">
                                          <p:stCondLst>
                                            <p:cond delay="1642"/>
                                          </p:stCondLst>
                                        </p:cTn>
                                        <p:tgtEl>
                                          <p:spTgt spid="3">
                                            <p:txEl>
                                              <p:pRg st="4" end="4"/>
                                            </p:txEl>
                                          </p:spTgt>
                                        </p:tgtEl>
                                      </p:cBhvr>
                                      <p:to x="100000" y="90000"/>
                                    </p:animScale>
                                    <p:animScale>
                                      <p:cBhvr>
                                        <p:cTn id="52" dur="166" decel="50000">
                                          <p:stCondLst>
                                            <p:cond delay="1668"/>
                                          </p:stCondLst>
                                        </p:cTn>
                                        <p:tgtEl>
                                          <p:spTgt spid="3">
                                            <p:txEl>
                                              <p:pRg st="4" end="4"/>
                                            </p:txEl>
                                          </p:spTgt>
                                        </p:tgtEl>
                                      </p:cBhvr>
                                      <p:to x="100000" y="100000"/>
                                    </p:animScale>
                                    <p:animScale>
                                      <p:cBhvr>
                                        <p:cTn id="53" dur="26">
                                          <p:stCondLst>
                                            <p:cond delay="1808"/>
                                          </p:stCondLst>
                                        </p:cTn>
                                        <p:tgtEl>
                                          <p:spTgt spid="3">
                                            <p:txEl>
                                              <p:pRg st="4" end="4"/>
                                            </p:txEl>
                                          </p:spTgt>
                                        </p:tgtEl>
                                      </p:cBhvr>
                                      <p:to x="100000" y="95000"/>
                                    </p:animScale>
                                    <p:animScale>
                                      <p:cBhvr>
                                        <p:cTn id="54" dur="166" decel="50000">
                                          <p:stCondLst>
                                            <p:cond delay="1834"/>
                                          </p:stCondLst>
                                        </p:cTn>
                                        <p:tgtEl>
                                          <p:spTgt spid="3">
                                            <p:txEl>
                                              <p:pRg st="4" end="4"/>
                                            </p:txEl>
                                          </p:spTgt>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Effect transition="in" filter="wipe(down)">
                                      <p:cBhvr>
                                        <p:cTn id="57" dur="580">
                                          <p:stCondLst>
                                            <p:cond delay="0"/>
                                          </p:stCondLst>
                                        </p:cTn>
                                        <p:tgtEl>
                                          <p:spTgt spid="3">
                                            <p:txEl>
                                              <p:pRg st="5" end="5"/>
                                            </p:txEl>
                                          </p:spTgt>
                                        </p:tgtEl>
                                      </p:cBhvr>
                                    </p:animEffect>
                                    <p:anim calcmode="lin" valueType="num">
                                      <p:cBhvr>
                                        <p:cTn id="5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5" end="5"/>
                                            </p:txEl>
                                          </p:spTgt>
                                        </p:tgtEl>
                                      </p:cBhvr>
                                      <p:to x="100000" y="60000"/>
                                    </p:animScale>
                                    <p:animScale>
                                      <p:cBhvr>
                                        <p:cTn id="64" dur="166" decel="50000">
                                          <p:stCondLst>
                                            <p:cond delay="676"/>
                                          </p:stCondLst>
                                        </p:cTn>
                                        <p:tgtEl>
                                          <p:spTgt spid="3">
                                            <p:txEl>
                                              <p:pRg st="5" end="5"/>
                                            </p:txEl>
                                          </p:spTgt>
                                        </p:tgtEl>
                                      </p:cBhvr>
                                      <p:to x="100000" y="100000"/>
                                    </p:animScale>
                                    <p:animScale>
                                      <p:cBhvr>
                                        <p:cTn id="65" dur="26">
                                          <p:stCondLst>
                                            <p:cond delay="1312"/>
                                          </p:stCondLst>
                                        </p:cTn>
                                        <p:tgtEl>
                                          <p:spTgt spid="3">
                                            <p:txEl>
                                              <p:pRg st="5" end="5"/>
                                            </p:txEl>
                                          </p:spTgt>
                                        </p:tgtEl>
                                      </p:cBhvr>
                                      <p:to x="100000" y="80000"/>
                                    </p:animScale>
                                    <p:animScale>
                                      <p:cBhvr>
                                        <p:cTn id="66" dur="166" decel="50000">
                                          <p:stCondLst>
                                            <p:cond delay="1338"/>
                                          </p:stCondLst>
                                        </p:cTn>
                                        <p:tgtEl>
                                          <p:spTgt spid="3">
                                            <p:txEl>
                                              <p:pRg st="5" end="5"/>
                                            </p:txEl>
                                          </p:spTgt>
                                        </p:tgtEl>
                                      </p:cBhvr>
                                      <p:to x="100000" y="100000"/>
                                    </p:animScale>
                                    <p:animScale>
                                      <p:cBhvr>
                                        <p:cTn id="67" dur="26">
                                          <p:stCondLst>
                                            <p:cond delay="1642"/>
                                          </p:stCondLst>
                                        </p:cTn>
                                        <p:tgtEl>
                                          <p:spTgt spid="3">
                                            <p:txEl>
                                              <p:pRg st="5" end="5"/>
                                            </p:txEl>
                                          </p:spTgt>
                                        </p:tgtEl>
                                      </p:cBhvr>
                                      <p:to x="100000" y="90000"/>
                                    </p:animScale>
                                    <p:animScale>
                                      <p:cBhvr>
                                        <p:cTn id="68" dur="166" decel="50000">
                                          <p:stCondLst>
                                            <p:cond delay="1668"/>
                                          </p:stCondLst>
                                        </p:cTn>
                                        <p:tgtEl>
                                          <p:spTgt spid="3">
                                            <p:txEl>
                                              <p:pRg st="5" end="5"/>
                                            </p:txEl>
                                          </p:spTgt>
                                        </p:tgtEl>
                                      </p:cBhvr>
                                      <p:to x="100000" y="100000"/>
                                    </p:animScale>
                                    <p:animScale>
                                      <p:cBhvr>
                                        <p:cTn id="69" dur="26">
                                          <p:stCondLst>
                                            <p:cond delay="1808"/>
                                          </p:stCondLst>
                                        </p:cTn>
                                        <p:tgtEl>
                                          <p:spTgt spid="3">
                                            <p:txEl>
                                              <p:pRg st="5" end="5"/>
                                            </p:txEl>
                                          </p:spTgt>
                                        </p:tgtEl>
                                      </p:cBhvr>
                                      <p:to x="100000" y="95000"/>
                                    </p:animScale>
                                    <p:animScale>
                                      <p:cBhvr>
                                        <p:cTn id="70" dur="166" decel="50000">
                                          <p:stCondLst>
                                            <p:cond delay="1834"/>
                                          </p:stCondLst>
                                        </p:cTn>
                                        <p:tgtEl>
                                          <p:spTgt spid="3">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RGB</a:t>
            </a:r>
            <a:r>
              <a:rPr lang="zh-CN" altLang="zh-CN" dirty="0"/>
              <a:t>色彩空间</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8</a:t>
            </a:fld>
            <a:endParaRPr lang="zh-CN" altLang="en-US"/>
          </a:p>
        </p:txBody>
      </p:sp>
      <p:pic>
        <p:nvPicPr>
          <p:cNvPr id="6" name="图片 5" descr="彩色Lena图像.bmp"/>
          <p:cNvPicPr/>
          <p:nvPr/>
        </p:nvPicPr>
        <p:blipFill>
          <a:blip r:embed="rId2" cstate="print"/>
          <a:stretch>
            <a:fillRect/>
          </a:stretch>
        </p:blipFill>
        <p:spPr>
          <a:xfrm>
            <a:off x="755576" y="1844824"/>
            <a:ext cx="2088232" cy="2053141"/>
          </a:xfrm>
          <a:prstGeom prst="rect">
            <a:avLst/>
          </a:prstGeom>
        </p:spPr>
      </p:pic>
      <p:pic>
        <p:nvPicPr>
          <p:cNvPr id="7" name="图片 6" descr="彩色Lena图像_红色分量.bmp"/>
          <p:cNvPicPr/>
          <p:nvPr/>
        </p:nvPicPr>
        <p:blipFill>
          <a:blip r:embed="rId3" cstate="print"/>
          <a:stretch>
            <a:fillRect/>
          </a:stretch>
        </p:blipFill>
        <p:spPr>
          <a:xfrm>
            <a:off x="3599892" y="1844824"/>
            <a:ext cx="2088232" cy="2048793"/>
          </a:xfrm>
          <a:prstGeom prst="rect">
            <a:avLst/>
          </a:prstGeom>
        </p:spPr>
      </p:pic>
      <p:pic>
        <p:nvPicPr>
          <p:cNvPr id="8" name="图片 7" descr="彩色Lena图像_绿色分量.bmp"/>
          <p:cNvPicPr/>
          <p:nvPr/>
        </p:nvPicPr>
        <p:blipFill>
          <a:blip r:embed="rId4" cstate="print"/>
          <a:stretch>
            <a:fillRect/>
          </a:stretch>
        </p:blipFill>
        <p:spPr>
          <a:xfrm>
            <a:off x="2555776" y="4260526"/>
            <a:ext cx="2088232" cy="2048793"/>
          </a:xfrm>
          <a:prstGeom prst="rect">
            <a:avLst/>
          </a:prstGeom>
        </p:spPr>
      </p:pic>
      <p:pic>
        <p:nvPicPr>
          <p:cNvPr id="9" name="图片 8" descr="彩色Lena图像_蓝色分量.bmp"/>
          <p:cNvPicPr/>
          <p:nvPr/>
        </p:nvPicPr>
        <p:blipFill>
          <a:blip r:embed="rId5" cstate="print"/>
          <a:stretch>
            <a:fillRect/>
          </a:stretch>
        </p:blipFill>
        <p:spPr>
          <a:xfrm>
            <a:off x="5413660" y="4260527"/>
            <a:ext cx="2088232" cy="2048793"/>
          </a:xfrm>
          <a:prstGeom prst="rect">
            <a:avLst/>
          </a:prstGeom>
        </p:spPr>
      </p:pic>
      <p:sp>
        <p:nvSpPr>
          <p:cNvPr id="10" name="矩形 9"/>
          <p:cNvSpPr/>
          <p:nvPr/>
        </p:nvSpPr>
        <p:spPr>
          <a:xfrm>
            <a:off x="1014862" y="3423166"/>
            <a:ext cx="1569660" cy="369332"/>
          </a:xfrm>
          <a:prstGeom prst="rect">
            <a:avLst/>
          </a:prstGeom>
          <a:solidFill>
            <a:schemeClr val="bg2">
              <a:lumMod val="90000"/>
            </a:schemeClr>
          </a:solidFill>
        </p:spPr>
        <p:txBody>
          <a:bodyPr wrap="none">
            <a:spAutoFit/>
          </a:bodyPr>
          <a:lstStyle/>
          <a:p>
            <a:r>
              <a:rPr lang="zh-CN" altLang="zh-CN" dirty="0"/>
              <a:t>原始彩色图像</a:t>
            </a:r>
            <a:endParaRPr lang="zh-CN" altLang="en-US" dirty="0"/>
          </a:p>
        </p:txBody>
      </p:sp>
      <p:sp>
        <p:nvSpPr>
          <p:cNvPr id="11" name="矩形 10"/>
          <p:cNvSpPr/>
          <p:nvPr/>
        </p:nvSpPr>
        <p:spPr>
          <a:xfrm>
            <a:off x="3844000" y="3429000"/>
            <a:ext cx="1569660" cy="369332"/>
          </a:xfrm>
          <a:prstGeom prst="rect">
            <a:avLst/>
          </a:prstGeom>
          <a:solidFill>
            <a:schemeClr val="bg2">
              <a:lumMod val="90000"/>
            </a:schemeClr>
          </a:solidFill>
        </p:spPr>
        <p:txBody>
          <a:bodyPr wrap="none">
            <a:spAutoFit/>
          </a:bodyPr>
          <a:lstStyle/>
          <a:p>
            <a:r>
              <a:rPr lang="zh-CN" altLang="zh-CN" dirty="0"/>
              <a:t>红色分量图像</a:t>
            </a:r>
            <a:endParaRPr lang="zh-CN" altLang="en-US" dirty="0"/>
          </a:p>
        </p:txBody>
      </p:sp>
      <p:sp>
        <p:nvSpPr>
          <p:cNvPr id="12" name="矩形 11"/>
          <p:cNvSpPr/>
          <p:nvPr/>
        </p:nvSpPr>
        <p:spPr>
          <a:xfrm>
            <a:off x="2815062" y="5805264"/>
            <a:ext cx="1569660" cy="369332"/>
          </a:xfrm>
          <a:prstGeom prst="rect">
            <a:avLst/>
          </a:prstGeom>
          <a:solidFill>
            <a:schemeClr val="bg2">
              <a:lumMod val="90000"/>
            </a:schemeClr>
          </a:solidFill>
        </p:spPr>
        <p:txBody>
          <a:bodyPr wrap="none">
            <a:spAutoFit/>
          </a:bodyPr>
          <a:lstStyle/>
          <a:p>
            <a:r>
              <a:rPr lang="zh-CN" altLang="zh-CN" dirty="0"/>
              <a:t>绿色分量图像</a:t>
            </a:r>
            <a:endParaRPr lang="zh-CN" altLang="en-US" dirty="0"/>
          </a:p>
        </p:txBody>
      </p:sp>
      <p:sp>
        <p:nvSpPr>
          <p:cNvPr id="13" name="矩形 12"/>
          <p:cNvSpPr/>
          <p:nvPr/>
        </p:nvSpPr>
        <p:spPr>
          <a:xfrm>
            <a:off x="5654588" y="5805264"/>
            <a:ext cx="1569660" cy="369332"/>
          </a:xfrm>
          <a:prstGeom prst="rect">
            <a:avLst/>
          </a:prstGeom>
          <a:solidFill>
            <a:schemeClr val="bg2">
              <a:lumMod val="90000"/>
            </a:schemeClr>
          </a:solidFill>
        </p:spPr>
        <p:txBody>
          <a:bodyPr wrap="none">
            <a:spAutoFit/>
          </a:bodyPr>
          <a:lstStyle/>
          <a:p>
            <a:r>
              <a:rPr lang="zh-CN" altLang="zh-CN" dirty="0"/>
              <a:t>蓝色分量图像</a:t>
            </a:r>
            <a:endParaRPr lang="zh-CN" altLang="en-US" dirty="0"/>
          </a:p>
        </p:txBody>
      </p:sp>
    </p:spTree>
    <p:extLst>
      <p:ext uri="{BB962C8B-B14F-4D97-AF65-F5344CB8AC3E}">
        <p14:creationId xmlns:p14="http://schemas.microsoft.com/office/powerpoint/2010/main" val="209450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80">
                                          <p:stCondLst>
                                            <p:cond delay="0"/>
                                          </p:stCondLst>
                                        </p:cTn>
                                        <p:tgtEl>
                                          <p:spTgt spid="7"/>
                                        </p:tgtEl>
                                      </p:cBhvr>
                                    </p:animEffect>
                                    <p:anim calcmode="lin" valueType="num">
                                      <p:cBhvr>
                                        <p:cTn id="2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9" dur="26">
                                          <p:stCondLst>
                                            <p:cond delay="650"/>
                                          </p:stCondLst>
                                        </p:cTn>
                                        <p:tgtEl>
                                          <p:spTgt spid="7"/>
                                        </p:tgtEl>
                                      </p:cBhvr>
                                      <p:to x="100000" y="60000"/>
                                    </p:animScale>
                                    <p:animScale>
                                      <p:cBhvr>
                                        <p:cTn id="30" dur="166" decel="50000">
                                          <p:stCondLst>
                                            <p:cond delay="676"/>
                                          </p:stCondLst>
                                        </p:cTn>
                                        <p:tgtEl>
                                          <p:spTgt spid="7"/>
                                        </p:tgtEl>
                                      </p:cBhvr>
                                      <p:to x="100000" y="100000"/>
                                    </p:animScale>
                                    <p:animScale>
                                      <p:cBhvr>
                                        <p:cTn id="31" dur="26">
                                          <p:stCondLst>
                                            <p:cond delay="1312"/>
                                          </p:stCondLst>
                                        </p:cTn>
                                        <p:tgtEl>
                                          <p:spTgt spid="7"/>
                                        </p:tgtEl>
                                      </p:cBhvr>
                                      <p:to x="100000" y="80000"/>
                                    </p:animScale>
                                    <p:animScale>
                                      <p:cBhvr>
                                        <p:cTn id="32" dur="166" decel="50000">
                                          <p:stCondLst>
                                            <p:cond delay="1338"/>
                                          </p:stCondLst>
                                        </p:cTn>
                                        <p:tgtEl>
                                          <p:spTgt spid="7"/>
                                        </p:tgtEl>
                                      </p:cBhvr>
                                      <p:to x="100000" y="100000"/>
                                    </p:animScale>
                                    <p:animScale>
                                      <p:cBhvr>
                                        <p:cTn id="33" dur="26">
                                          <p:stCondLst>
                                            <p:cond delay="1642"/>
                                          </p:stCondLst>
                                        </p:cTn>
                                        <p:tgtEl>
                                          <p:spTgt spid="7"/>
                                        </p:tgtEl>
                                      </p:cBhvr>
                                      <p:to x="100000" y="90000"/>
                                    </p:animScale>
                                    <p:animScale>
                                      <p:cBhvr>
                                        <p:cTn id="34" dur="166" decel="50000">
                                          <p:stCondLst>
                                            <p:cond delay="1668"/>
                                          </p:stCondLst>
                                        </p:cTn>
                                        <p:tgtEl>
                                          <p:spTgt spid="7"/>
                                        </p:tgtEl>
                                      </p:cBhvr>
                                      <p:to x="100000" y="100000"/>
                                    </p:animScale>
                                    <p:animScale>
                                      <p:cBhvr>
                                        <p:cTn id="35" dur="26">
                                          <p:stCondLst>
                                            <p:cond delay="1808"/>
                                          </p:stCondLst>
                                        </p:cTn>
                                        <p:tgtEl>
                                          <p:spTgt spid="7"/>
                                        </p:tgtEl>
                                      </p:cBhvr>
                                      <p:to x="100000" y="95000"/>
                                    </p:animScale>
                                    <p:animScale>
                                      <p:cBhvr>
                                        <p:cTn id="36" dur="166" decel="50000">
                                          <p:stCondLst>
                                            <p:cond delay="1834"/>
                                          </p:stCondLst>
                                        </p:cTn>
                                        <p:tgtEl>
                                          <p:spTgt spid="7"/>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80">
                                          <p:stCondLst>
                                            <p:cond delay="0"/>
                                          </p:stCondLst>
                                        </p:cTn>
                                        <p:tgtEl>
                                          <p:spTgt spid="10"/>
                                        </p:tgtEl>
                                      </p:cBhvr>
                                    </p:animEffect>
                                    <p:anim calcmode="lin" valueType="num">
                                      <p:cBhvr>
                                        <p:cTn id="4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5" dur="26">
                                          <p:stCondLst>
                                            <p:cond delay="650"/>
                                          </p:stCondLst>
                                        </p:cTn>
                                        <p:tgtEl>
                                          <p:spTgt spid="10"/>
                                        </p:tgtEl>
                                      </p:cBhvr>
                                      <p:to x="100000" y="60000"/>
                                    </p:animScale>
                                    <p:animScale>
                                      <p:cBhvr>
                                        <p:cTn id="46" dur="166" decel="50000">
                                          <p:stCondLst>
                                            <p:cond delay="676"/>
                                          </p:stCondLst>
                                        </p:cTn>
                                        <p:tgtEl>
                                          <p:spTgt spid="10"/>
                                        </p:tgtEl>
                                      </p:cBhvr>
                                      <p:to x="100000" y="100000"/>
                                    </p:animScale>
                                    <p:animScale>
                                      <p:cBhvr>
                                        <p:cTn id="47" dur="26">
                                          <p:stCondLst>
                                            <p:cond delay="1312"/>
                                          </p:stCondLst>
                                        </p:cTn>
                                        <p:tgtEl>
                                          <p:spTgt spid="10"/>
                                        </p:tgtEl>
                                      </p:cBhvr>
                                      <p:to x="100000" y="80000"/>
                                    </p:animScale>
                                    <p:animScale>
                                      <p:cBhvr>
                                        <p:cTn id="48" dur="166" decel="50000">
                                          <p:stCondLst>
                                            <p:cond delay="1338"/>
                                          </p:stCondLst>
                                        </p:cTn>
                                        <p:tgtEl>
                                          <p:spTgt spid="10"/>
                                        </p:tgtEl>
                                      </p:cBhvr>
                                      <p:to x="100000" y="100000"/>
                                    </p:animScale>
                                    <p:animScale>
                                      <p:cBhvr>
                                        <p:cTn id="49" dur="26">
                                          <p:stCondLst>
                                            <p:cond delay="1642"/>
                                          </p:stCondLst>
                                        </p:cTn>
                                        <p:tgtEl>
                                          <p:spTgt spid="10"/>
                                        </p:tgtEl>
                                      </p:cBhvr>
                                      <p:to x="100000" y="90000"/>
                                    </p:animScale>
                                    <p:animScale>
                                      <p:cBhvr>
                                        <p:cTn id="50" dur="166" decel="50000">
                                          <p:stCondLst>
                                            <p:cond delay="1668"/>
                                          </p:stCondLst>
                                        </p:cTn>
                                        <p:tgtEl>
                                          <p:spTgt spid="10"/>
                                        </p:tgtEl>
                                      </p:cBhvr>
                                      <p:to x="100000" y="100000"/>
                                    </p:animScale>
                                    <p:animScale>
                                      <p:cBhvr>
                                        <p:cTn id="51" dur="26">
                                          <p:stCondLst>
                                            <p:cond delay="1808"/>
                                          </p:stCondLst>
                                        </p:cTn>
                                        <p:tgtEl>
                                          <p:spTgt spid="10"/>
                                        </p:tgtEl>
                                      </p:cBhvr>
                                      <p:to x="100000" y="95000"/>
                                    </p:animScale>
                                    <p:animScale>
                                      <p:cBhvr>
                                        <p:cTn id="52" dur="166" decel="50000">
                                          <p:stCondLst>
                                            <p:cond delay="1834"/>
                                          </p:stCondLst>
                                        </p:cTn>
                                        <p:tgtEl>
                                          <p:spTgt spid="10"/>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down)">
                                      <p:cBhvr>
                                        <p:cTn id="55" dur="580">
                                          <p:stCondLst>
                                            <p:cond delay="0"/>
                                          </p:stCondLst>
                                        </p:cTn>
                                        <p:tgtEl>
                                          <p:spTgt spid="11"/>
                                        </p:tgtEl>
                                      </p:cBhvr>
                                    </p:animEffect>
                                    <p:anim calcmode="lin" valueType="num">
                                      <p:cBhvr>
                                        <p:cTn id="5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61" dur="26">
                                          <p:stCondLst>
                                            <p:cond delay="650"/>
                                          </p:stCondLst>
                                        </p:cTn>
                                        <p:tgtEl>
                                          <p:spTgt spid="11"/>
                                        </p:tgtEl>
                                      </p:cBhvr>
                                      <p:to x="100000" y="60000"/>
                                    </p:animScale>
                                    <p:animScale>
                                      <p:cBhvr>
                                        <p:cTn id="62" dur="166" decel="50000">
                                          <p:stCondLst>
                                            <p:cond delay="676"/>
                                          </p:stCondLst>
                                        </p:cTn>
                                        <p:tgtEl>
                                          <p:spTgt spid="11"/>
                                        </p:tgtEl>
                                      </p:cBhvr>
                                      <p:to x="100000" y="100000"/>
                                    </p:animScale>
                                    <p:animScale>
                                      <p:cBhvr>
                                        <p:cTn id="63" dur="26">
                                          <p:stCondLst>
                                            <p:cond delay="1312"/>
                                          </p:stCondLst>
                                        </p:cTn>
                                        <p:tgtEl>
                                          <p:spTgt spid="11"/>
                                        </p:tgtEl>
                                      </p:cBhvr>
                                      <p:to x="100000" y="80000"/>
                                    </p:animScale>
                                    <p:animScale>
                                      <p:cBhvr>
                                        <p:cTn id="64" dur="166" decel="50000">
                                          <p:stCondLst>
                                            <p:cond delay="1338"/>
                                          </p:stCondLst>
                                        </p:cTn>
                                        <p:tgtEl>
                                          <p:spTgt spid="11"/>
                                        </p:tgtEl>
                                      </p:cBhvr>
                                      <p:to x="100000" y="100000"/>
                                    </p:animScale>
                                    <p:animScale>
                                      <p:cBhvr>
                                        <p:cTn id="65" dur="26">
                                          <p:stCondLst>
                                            <p:cond delay="1642"/>
                                          </p:stCondLst>
                                        </p:cTn>
                                        <p:tgtEl>
                                          <p:spTgt spid="11"/>
                                        </p:tgtEl>
                                      </p:cBhvr>
                                      <p:to x="100000" y="90000"/>
                                    </p:animScale>
                                    <p:animScale>
                                      <p:cBhvr>
                                        <p:cTn id="66" dur="166" decel="50000">
                                          <p:stCondLst>
                                            <p:cond delay="1668"/>
                                          </p:stCondLst>
                                        </p:cTn>
                                        <p:tgtEl>
                                          <p:spTgt spid="11"/>
                                        </p:tgtEl>
                                      </p:cBhvr>
                                      <p:to x="100000" y="100000"/>
                                    </p:animScale>
                                    <p:animScale>
                                      <p:cBhvr>
                                        <p:cTn id="67" dur="26">
                                          <p:stCondLst>
                                            <p:cond delay="1808"/>
                                          </p:stCondLst>
                                        </p:cTn>
                                        <p:tgtEl>
                                          <p:spTgt spid="11"/>
                                        </p:tgtEl>
                                      </p:cBhvr>
                                      <p:to x="100000" y="95000"/>
                                    </p:animScale>
                                    <p:animScale>
                                      <p:cBhvr>
                                        <p:cTn id="68" dur="166" decel="50000">
                                          <p:stCondLst>
                                            <p:cond delay="1834"/>
                                          </p:stCondLst>
                                        </p:cTn>
                                        <p:tgtEl>
                                          <p:spTgt spid="11"/>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down)">
                                      <p:cBhvr>
                                        <p:cTn id="73" dur="580">
                                          <p:stCondLst>
                                            <p:cond delay="0"/>
                                          </p:stCondLst>
                                        </p:cTn>
                                        <p:tgtEl>
                                          <p:spTgt spid="8"/>
                                        </p:tgtEl>
                                      </p:cBhvr>
                                    </p:animEffect>
                                    <p:anim calcmode="lin" valueType="num">
                                      <p:cBhvr>
                                        <p:cTn id="7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79" dur="26">
                                          <p:stCondLst>
                                            <p:cond delay="650"/>
                                          </p:stCondLst>
                                        </p:cTn>
                                        <p:tgtEl>
                                          <p:spTgt spid="8"/>
                                        </p:tgtEl>
                                      </p:cBhvr>
                                      <p:to x="100000" y="60000"/>
                                    </p:animScale>
                                    <p:animScale>
                                      <p:cBhvr>
                                        <p:cTn id="80" dur="166" decel="50000">
                                          <p:stCondLst>
                                            <p:cond delay="676"/>
                                          </p:stCondLst>
                                        </p:cTn>
                                        <p:tgtEl>
                                          <p:spTgt spid="8"/>
                                        </p:tgtEl>
                                      </p:cBhvr>
                                      <p:to x="100000" y="100000"/>
                                    </p:animScale>
                                    <p:animScale>
                                      <p:cBhvr>
                                        <p:cTn id="81" dur="26">
                                          <p:stCondLst>
                                            <p:cond delay="1312"/>
                                          </p:stCondLst>
                                        </p:cTn>
                                        <p:tgtEl>
                                          <p:spTgt spid="8"/>
                                        </p:tgtEl>
                                      </p:cBhvr>
                                      <p:to x="100000" y="80000"/>
                                    </p:animScale>
                                    <p:animScale>
                                      <p:cBhvr>
                                        <p:cTn id="82" dur="166" decel="50000">
                                          <p:stCondLst>
                                            <p:cond delay="1338"/>
                                          </p:stCondLst>
                                        </p:cTn>
                                        <p:tgtEl>
                                          <p:spTgt spid="8"/>
                                        </p:tgtEl>
                                      </p:cBhvr>
                                      <p:to x="100000" y="100000"/>
                                    </p:animScale>
                                    <p:animScale>
                                      <p:cBhvr>
                                        <p:cTn id="83" dur="26">
                                          <p:stCondLst>
                                            <p:cond delay="1642"/>
                                          </p:stCondLst>
                                        </p:cTn>
                                        <p:tgtEl>
                                          <p:spTgt spid="8"/>
                                        </p:tgtEl>
                                      </p:cBhvr>
                                      <p:to x="100000" y="90000"/>
                                    </p:animScale>
                                    <p:animScale>
                                      <p:cBhvr>
                                        <p:cTn id="84" dur="166" decel="50000">
                                          <p:stCondLst>
                                            <p:cond delay="1668"/>
                                          </p:stCondLst>
                                        </p:cTn>
                                        <p:tgtEl>
                                          <p:spTgt spid="8"/>
                                        </p:tgtEl>
                                      </p:cBhvr>
                                      <p:to x="100000" y="100000"/>
                                    </p:animScale>
                                    <p:animScale>
                                      <p:cBhvr>
                                        <p:cTn id="85" dur="26">
                                          <p:stCondLst>
                                            <p:cond delay="1808"/>
                                          </p:stCondLst>
                                        </p:cTn>
                                        <p:tgtEl>
                                          <p:spTgt spid="8"/>
                                        </p:tgtEl>
                                      </p:cBhvr>
                                      <p:to x="100000" y="95000"/>
                                    </p:animScale>
                                    <p:animScale>
                                      <p:cBhvr>
                                        <p:cTn id="86" dur="166" decel="50000">
                                          <p:stCondLst>
                                            <p:cond delay="1834"/>
                                          </p:stCondLst>
                                        </p:cTn>
                                        <p:tgtEl>
                                          <p:spTgt spid="8"/>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wipe(down)">
                                      <p:cBhvr>
                                        <p:cTn id="89" dur="580">
                                          <p:stCondLst>
                                            <p:cond delay="0"/>
                                          </p:stCondLst>
                                        </p:cTn>
                                        <p:tgtEl>
                                          <p:spTgt spid="9"/>
                                        </p:tgtEl>
                                      </p:cBhvr>
                                    </p:animEffect>
                                    <p:anim calcmode="lin" valueType="num">
                                      <p:cBhvr>
                                        <p:cTn id="9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95" dur="26">
                                          <p:stCondLst>
                                            <p:cond delay="650"/>
                                          </p:stCondLst>
                                        </p:cTn>
                                        <p:tgtEl>
                                          <p:spTgt spid="9"/>
                                        </p:tgtEl>
                                      </p:cBhvr>
                                      <p:to x="100000" y="60000"/>
                                    </p:animScale>
                                    <p:animScale>
                                      <p:cBhvr>
                                        <p:cTn id="96" dur="166" decel="50000">
                                          <p:stCondLst>
                                            <p:cond delay="676"/>
                                          </p:stCondLst>
                                        </p:cTn>
                                        <p:tgtEl>
                                          <p:spTgt spid="9"/>
                                        </p:tgtEl>
                                      </p:cBhvr>
                                      <p:to x="100000" y="100000"/>
                                    </p:animScale>
                                    <p:animScale>
                                      <p:cBhvr>
                                        <p:cTn id="97" dur="26">
                                          <p:stCondLst>
                                            <p:cond delay="1312"/>
                                          </p:stCondLst>
                                        </p:cTn>
                                        <p:tgtEl>
                                          <p:spTgt spid="9"/>
                                        </p:tgtEl>
                                      </p:cBhvr>
                                      <p:to x="100000" y="80000"/>
                                    </p:animScale>
                                    <p:animScale>
                                      <p:cBhvr>
                                        <p:cTn id="98" dur="166" decel="50000">
                                          <p:stCondLst>
                                            <p:cond delay="1338"/>
                                          </p:stCondLst>
                                        </p:cTn>
                                        <p:tgtEl>
                                          <p:spTgt spid="9"/>
                                        </p:tgtEl>
                                      </p:cBhvr>
                                      <p:to x="100000" y="100000"/>
                                    </p:animScale>
                                    <p:animScale>
                                      <p:cBhvr>
                                        <p:cTn id="99" dur="26">
                                          <p:stCondLst>
                                            <p:cond delay="1642"/>
                                          </p:stCondLst>
                                        </p:cTn>
                                        <p:tgtEl>
                                          <p:spTgt spid="9"/>
                                        </p:tgtEl>
                                      </p:cBhvr>
                                      <p:to x="100000" y="90000"/>
                                    </p:animScale>
                                    <p:animScale>
                                      <p:cBhvr>
                                        <p:cTn id="100" dur="166" decel="50000">
                                          <p:stCondLst>
                                            <p:cond delay="1668"/>
                                          </p:stCondLst>
                                        </p:cTn>
                                        <p:tgtEl>
                                          <p:spTgt spid="9"/>
                                        </p:tgtEl>
                                      </p:cBhvr>
                                      <p:to x="100000" y="100000"/>
                                    </p:animScale>
                                    <p:animScale>
                                      <p:cBhvr>
                                        <p:cTn id="101" dur="26">
                                          <p:stCondLst>
                                            <p:cond delay="1808"/>
                                          </p:stCondLst>
                                        </p:cTn>
                                        <p:tgtEl>
                                          <p:spTgt spid="9"/>
                                        </p:tgtEl>
                                      </p:cBhvr>
                                      <p:to x="100000" y="95000"/>
                                    </p:animScale>
                                    <p:animScale>
                                      <p:cBhvr>
                                        <p:cTn id="102" dur="166" decel="50000">
                                          <p:stCondLst>
                                            <p:cond delay="1834"/>
                                          </p:stCondLst>
                                        </p:cTn>
                                        <p:tgtEl>
                                          <p:spTgt spid="9"/>
                                        </p:tgtEl>
                                      </p:cBhvr>
                                      <p:to x="100000" y="100000"/>
                                    </p:animScale>
                                  </p:childTnLst>
                                </p:cTn>
                              </p:par>
                              <p:par>
                                <p:cTn id="103" presetID="26" presetClass="entr" presetSubtype="0" fill="hold" grpId="0" nodeType="with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wipe(down)">
                                      <p:cBhvr>
                                        <p:cTn id="105" dur="580">
                                          <p:stCondLst>
                                            <p:cond delay="0"/>
                                          </p:stCondLst>
                                        </p:cTn>
                                        <p:tgtEl>
                                          <p:spTgt spid="12"/>
                                        </p:tgtEl>
                                      </p:cBhvr>
                                    </p:animEffect>
                                    <p:anim calcmode="lin" valueType="num">
                                      <p:cBhvr>
                                        <p:cTn id="10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11" dur="26">
                                          <p:stCondLst>
                                            <p:cond delay="650"/>
                                          </p:stCondLst>
                                        </p:cTn>
                                        <p:tgtEl>
                                          <p:spTgt spid="12"/>
                                        </p:tgtEl>
                                      </p:cBhvr>
                                      <p:to x="100000" y="60000"/>
                                    </p:animScale>
                                    <p:animScale>
                                      <p:cBhvr>
                                        <p:cTn id="112" dur="166" decel="50000">
                                          <p:stCondLst>
                                            <p:cond delay="676"/>
                                          </p:stCondLst>
                                        </p:cTn>
                                        <p:tgtEl>
                                          <p:spTgt spid="12"/>
                                        </p:tgtEl>
                                      </p:cBhvr>
                                      <p:to x="100000" y="100000"/>
                                    </p:animScale>
                                    <p:animScale>
                                      <p:cBhvr>
                                        <p:cTn id="113" dur="26">
                                          <p:stCondLst>
                                            <p:cond delay="1312"/>
                                          </p:stCondLst>
                                        </p:cTn>
                                        <p:tgtEl>
                                          <p:spTgt spid="12"/>
                                        </p:tgtEl>
                                      </p:cBhvr>
                                      <p:to x="100000" y="80000"/>
                                    </p:animScale>
                                    <p:animScale>
                                      <p:cBhvr>
                                        <p:cTn id="114" dur="166" decel="50000">
                                          <p:stCondLst>
                                            <p:cond delay="1338"/>
                                          </p:stCondLst>
                                        </p:cTn>
                                        <p:tgtEl>
                                          <p:spTgt spid="12"/>
                                        </p:tgtEl>
                                      </p:cBhvr>
                                      <p:to x="100000" y="100000"/>
                                    </p:animScale>
                                    <p:animScale>
                                      <p:cBhvr>
                                        <p:cTn id="115" dur="26">
                                          <p:stCondLst>
                                            <p:cond delay="1642"/>
                                          </p:stCondLst>
                                        </p:cTn>
                                        <p:tgtEl>
                                          <p:spTgt spid="12"/>
                                        </p:tgtEl>
                                      </p:cBhvr>
                                      <p:to x="100000" y="90000"/>
                                    </p:animScale>
                                    <p:animScale>
                                      <p:cBhvr>
                                        <p:cTn id="116" dur="166" decel="50000">
                                          <p:stCondLst>
                                            <p:cond delay="1668"/>
                                          </p:stCondLst>
                                        </p:cTn>
                                        <p:tgtEl>
                                          <p:spTgt spid="12"/>
                                        </p:tgtEl>
                                      </p:cBhvr>
                                      <p:to x="100000" y="100000"/>
                                    </p:animScale>
                                    <p:animScale>
                                      <p:cBhvr>
                                        <p:cTn id="117" dur="26">
                                          <p:stCondLst>
                                            <p:cond delay="1808"/>
                                          </p:stCondLst>
                                        </p:cTn>
                                        <p:tgtEl>
                                          <p:spTgt spid="12"/>
                                        </p:tgtEl>
                                      </p:cBhvr>
                                      <p:to x="100000" y="95000"/>
                                    </p:animScale>
                                    <p:animScale>
                                      <p:cBhvr>
                                        <p:cTn id="118" dur="166" decel="50000">
                                          <p:stCondLst>
                                            <p:cond delay="1834"/>
                                          </p:stCondLst>
                                        </p:cTn>
                                        <p:tgtEl>
                                          <p:spTgt spid="12"/>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down)">
                                      <p:cBhvr>
                                        <p:cTn id="121" dur="580">
                                          <p:stCondLst>
                                            <p:cond delay="0"/>
                                          </p:stCondLst>
                                        </p:cTn>
                                        <p:tgtEl>
                                          <p:spTgt spid="13"/>
                                        </p:tgtEl>
                                      </p:cBhvr>
                                    </p:animEffect>
                                    <p:anim calcmode="lin" valueType="num">
                                      <p:cBhvr>
                                        <p:cTn id="12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27" dur="26">
                                          <p:stCondLst>
                                            <p:cond delay="650"/>
                                          </p:stCondLst>
                                        </p:cTn>
                                        <p:tgtEl>
                                          <p:spTgt spid="13"/>
                                        </p:tgtEl>
                                      </p:cBhvr>
                                      <p:to x="100000" y="60000"/>
                                    </p:animScale>
                                    <p:animScale>
                                      <p:cBhvr>
                                        <p:cTn id="128" dur="166" decel="50000">
                                          <p:stCondLst>
                                            <p:cond delay="676"/>
                                          </p:stCondLst>
                                        </p:cTn>
                                        <p:tgtEl>
                                          <p:spTgt spid="13"/>
                                        </p:tgtEl>
                                      </p:cBhvr>
                                      <p:to x="100000" y="100000"/>
                                    </p:animScale>
                                    <p:animScale>
                                      <p:cBhvr>
                                        <p:cTn id="129" dur="26">
                                          <p:stCondLst>
                                            <p:cond delay="1312"/>
                                          </p:stCondLst>
                                        </p:cTn>
                                        <p:tgtEl>
                                          <p:spTgt spid="13"/>
                                        </p:tgtEl>
                                      </p:cBhvr>
                                      <p:to x="100000" y="80000"/>
                                    </p:animScale>
                                    <p:animScale>
                                      <p:cBhvr>
                                        <p:cTn id="130" dur="166" decel="50000">
                                          <p:stCondLst>
                                            <p:cond delay="1338"/>
                                          </p:stCondLst>
                                        </p:cTn>
                                        <p:tgtEl>
                                          <p:spTgt spid="13"/>
                                        </p:tgtEl>
                                      </p:cBhvr>
                                      <p:to x="100000" y="100000"/>
                                    </p:animScale>
                                    <p:animScale>
                                      <p:cBhvr>
                                        <p:cTn id="131" dur="26">
                                          <p:stCondLst>
                                            <p:cond delay="1642"/>
                                          </p:stCondLst>
                                        </p:cTn>
                                        <p:tgtEl>
                                          <p:spTgt spid="13"/>
                                        </p:tgtEl>
                                      </p:cBhvr>
                                      <p:to x="100000" y="90000"/>
                                    </p:animScale>
                                    <p:animScale>
                                      <p:cBhvr>
                                        <p:cTn id="132" dur="166" decel="50000">
                                          <p:stCondLst>
                                            <p:cond delay="1668"/>
                                          </p:stCondLst>
                                        </p:cTn>
                                        <p:tgtEl>
                                          <p:spTgt spid="13"/>
                                        </p:tgtEl>
                                      </p:cBhvr>
                                      <p:to x="100000" y="100000"/>
                                    </p:animScale>
                                    <p:animScale>
                                      <p:cBhvr>
                                        <p:cTn id="133" dur="26">
                                          <p:stCondLst>
                                            <p:cond delay="1808"/>
                                          </p:stCondLst>
                                        </p:cTn>
                                        <p:tgtEl>
                                          <p:spTgt spid="13"/>
                                        </p:tgtEl>
                                      </p:cBhvr>
                                      <p:to x="100000" y="95000"/>
                                    </p:animScale>
                                    <p:animScale>
                                      <p:cBhvr>
                                        <p:cTn id="134"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HSV</a:t>
            </a:r>
            <a:r>
              <a:rPr lang="zh-CN" altLang="zh-CN" dirty="0"/>
              <a:t>色彩空间</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9</a:t>
            </a:fld>
            <a:endParaRPr lang="zh-CN" altLang="en-US"/>
          </a:p>
        </p:txBody>
      </p:sp>
      <p:pic>
        <p:nvPicPr>
          <p:cNvPr id="6" name="图片 5" descr="HSV颜色空间.bmp"/>
          <p:cNvPicPr/>
          <p:nvPr/>
        </p:nvPicPr>
        <p:blipFill>
          <a:blip r:embed="rId2" cstate="print"/>
          <a:stretch>
            <a:fillRect/>
          </a:stretch>
        </p:blipFill>
        <p:spPr>
          <a:xfrm>
            <a:off x="1501899" y="1700808"/>
            <a:ext cx="5230341" cy="4661252"/>
          </a:xfrm>
          <a:prstGeom prst="rect">
            <a:avLst/>
          </a:prstGeom>
        </p:spPr>
      </p:pic>
    </p:spTree>
    <p:extLst>
      <p:ext uri="{BB962C8B-B14F-4D97-AF65-F5344CB8AC3E}">
        <p14:creationId xmlns:p14="http://schemas.microsoft.com/office/powerpoint/2010/main" val="294898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华丽">
  <a:themeElements>
    <a:clrScheme name="华丽">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华丽">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华丽">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3456</TotalTime>
  <Words>7836</Words>
  <Application>Microsoft Office PowerPoint</Application>
  <PresentationFormat>全屏显示(4:3)</PresentationFormat>
  <Paragraphs>655</Paragraphs>
  <Slides>75</Slides>
  <Notes>0</Notes>
  <HiddenSlides>0</HiddenSlides>
  <MMClips>0</MMClips>
  <ScaleCrop>false</ScaleCrop>
  <HeadingPairs>
    <vt:vector size="4" baseType="variant">
      <vt:variant>
        <vt:lpstr>主题</vt:lpstr>
      </vt:variant>
      <vt:variant>
        <vt:i4>1</vt:i4>
      </vt:variant>
      <vt:variant>
        <vt:lpstr>幻灯片标题</vt:lpstr>
      </vt:variant>
      <vt:variant>
        <vt:i4>75</vt:i4>
      </vt:variant>
    </vt:vector>
  </HeadingPairs>
  <TitlesOfParts>
    <vt:vector size="76" baseType="lpstr">
      <vt:lpstr>华丽</vt:lpstr>
      <vt:lpstr>图像特征提取</vt:lpstr>
      <vt:lpstr>图像特征提取</vt:lpstr>
      <vt:lpstr>图像特征提取</vt:lpstr>
      <vt:lpstr>图像色彩与灰度</vt:lpstr>
      <vt:lpstr>彩色信息处理</vt:lpstr>
      <vt:lpstr>RGB色彩空间</vt:lpstr>
      <vt:lpstr>RGB色彩空间</vt:lpstr>
      <vt:lpstr>RGB色彩空间</vt:lpstr>
      <vt:lpstr>HSV色彩空间</vt:lpstr>
      <vt:lpstr>从RGB到HSV颜色空间的转换</vt:lpstr>
      <vt:lpstr>从RGB到HSV颜色空间的转换</vt:lpstr>
      <vt:lpstr>从HSV到RGB颜色空间的转换</vt:lpstr>
      <vt:lpstr>HSV色彩空间</vt:lpstr>
      <vt:lpstr>YUV色彩空间</vt:lpstr>
      <vt:lpstr>YUV色彩空间</vt:lpstr>
      <vt:lpstr>YUV色彩空间</vt:lpstr>
      <vt:lpstr>XYZ色彩空间</vt:lpstr>
      <vt:lpstr>XYZ色彩空间</vt:lpstr>
      <vt:lpstr>Lab色彩空间</vt:lpstr>
      <vt:lpstr>Lab色彩空间</vt:lpstr>
      <vt:lpstr>Lab色彩空间</vt:lpstr>
      <vt:lpstr>直方图处理</vt:lpstr>
      <vt:lpstr>从灰度图像统计直方图</vt:lpstr>
      <vt:lpstr>直方图相似性度量</vt:lpstr>
      <vt:lpstr>直方图相似性度量</vt:lpstr>
      <vt:lpstr>Bin-by-bin相似性度量</vt:lpstr>
      <vt:lpstr>Cross-bin相似性度量</vt:lpstr>
      <vt:lpstr>直方图均衡化</vt:lpstr>
      <vt:lpstr>PowerPoint 演示文稿</vt:lpstr>
      <vt:lpstr>直方图均衡化</vt:lpstr>
      <vt:lpstr>直方图高斯模型</vt:lpstr>
      <vt:lpstr>直方图高斯模型</vt:lpstr>
      <vt:lpstr>直方图高斯模型</vt:lpstr>
      <vt:lpstr>直方图高斯模型</vt:lpstr>
      <vt:lpstr>投影直方图</vt:lpstr>
      <vt:lpstr>形状特征提取</vt:lpstr>
      <vt:lpstr>形状特征提取</vt:lpstr>
      <vt:lpstr>Hu不变矩</vt:lpstr>
      <vt:lpstr>Hu不变矩</vt:lpstr>
      <vt:lpstr>Hu不变矩</vt:lpstr>
      <vt:lpstr>Hu不变矩</vt:lpstr>
      <vt:lpstr>Zernike不变矩</vt:lpstr>
      <vt:lpstr>Zernike不变矩</vt:lpstr>
      <vt:lpstr>伪Zernike不变矩计算</vt:lpstr>
      <vt:lpstr>Hough变换</vt:lpstr>
      <vt:lpstr>Hough变换</vt:lpstr>
      <vt:lpstr>Hough变换</vt:lpstr>
      <vt:lpstr>Hough变换</vt:lpstr>
      <vt:lpstr>Radon变换</vt:lpstr>
      <vt:lpstr>Radon变换</vt:lpstr>
      <vt:lpstr>Radon变换</vt:lpstr>
      <vt:lpstr>Radon变换</vt:lpstr>
      <vt:lpstr>傅里叶描述子</vt:lpstr>
      <vt:lpstr>傅里叶描述子</vt:lpstr>
      <vt:lpstr>从二值图像得到一维傅里叶正变换输入的源码实现</vt:lpstr>
      <vt:lpstr>从一维傅里叶逆变换的输出恢复二值图像的源码实现</vt:lpstr>
      <vt:lpstr>纹理特征提取</vt:lpstr>
      <vt:lpstr>统计分析方法</vt:lpstr>
      <vt:lpstr>用于纹理分析的频域变换</vt:lpstr>
      <vt:lpstr>Gabor变换</vt:lpstr>
      <vt:lpstr>Gabor变换</vt:lpstr>
      <vt:lpstr>Gabor变换</vt:lpstr>
      <vt:lpstr>小波变换</vt:lpstr>
      <vt:lpstr>离散小波变换所使用的滤波器银行</vt:lpstr>
      <vt:lpstr>离散小波变换系数分解（总分解层数为n=5）</vt:lpstr>
      <vt:lpstr>对应于人眼视觉感受的纹理特征</vt:lpstr>
      <vt:lpstr>粗糙度</vt:lpstr>
      <vt:lpstr>粗糙度</vt:lpstr>
      <vt:lpstr>对比度</vt:lpstr>
      <vt:lpstr>对比度</vt:lpstr>
      <vt:lpstr>方向性</vt:lpstr>
      <vt:lpstr>方向性</vt:lpstr>
      <vt:lpstr>方向性</vt:lpstr>
      <vt:lpstr>方向性</vt:lpstr>
      <vt:lpstr>本章小结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数字图像处理绪论</dc:title>
  <cp:lastModifiedBy>Xinghua</cp:lastModifiedBy>
  <cp:revision>1809</cp:revision>
  <dcterms:modified xsi:type="dcterms:W3CDTF">2010-09-23T08:50:37Z</dcterms:modified>
</cp:coreProperties>
</file>